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323" r:id="rId2"/>
    <p:sldId id="332" r:id="rId3"/>
    <p:sldId id="338" r:id="rId4"/>
    <p:sldId id="316" r:id="rId5"/>
    <p:sldId id="352" r:id="rId6"/>
    <p:sldId id="354" r:id="rId7"/>
    <p:sldId id="258" r:id="rId8"/>
    <p:sldId id="355" r:id="rId9"/>
    <p:sldId id="356" r:id="rId10"/>
    <p:sldId id="357" r:id="rId11"/>
    <p:sldId id="350" r:id="rId12"/>
    <p:sldId id="358" r:id="rId13"/>
    <p:sldId id="341" r:id="rId14"/>
    <p:sldId id="359" r:id="rId15"/>
    <p:sldId id="360" r:id="rId16"/>
    <p:sldId id="270" r:id="rId17"/>
    <p:sldId id="361" r:id="rId18"/>
    <p:sldId id="362" r:id="rId19"/>
    <p:sldId id="364" r:id="rId20"/>
    <p:sldId id="365" r:id="rId21"/>
    <p:sldId id="366" r:id="rId22"/>
    <p:sldId id="324" r:id="rId23"/>
    <p:sldId id="367" r:id="rId24"/>
    <p:sldId id="368" r:id="rId25"/>
    <p:sldId id="371" r:id="rId26"/>
    <p:sldId id="369" r:id="rId27"/>
    <p:sldId id="370" r:id="rId28"/>
    <p:sldId id="337" r:id="rId29"/>
    <p:sldId id="295" r:id="rId30"/>
    <p:sldId id="317" r:id="rId31"/>
    <p:sldId id="333" r:id="rId32"/>
    <p:sldId id="325" r:id="rId33"/>
    <p:sldId id="326" r:id="rId34"/>
    <p:sldId id="340" r:id="rId35"/>
    <p:sldId id="339" r:id="rId36"/>
    <p:sldId id="276" r:id="rId37"/>
    <p:sldId id="322" r:id="rId38"/>
    <p:sldId id="331" r:id="rId39"/>
    <p:sldId id="277" r:id="rId40"/>
    <p:sldId id="318" r:id="rId41"/>
    <p:sldId id="319" r:id="rId42"/>
    <p:sldId id="334" r:id="rId43"/>
    <p:sldId id="278" r:id="rId44"/>
    <p:sldId id="279" r:id="rId45"/>
    <p:sldId id="304" r:id="rId46"/>
    <p:sldId id="314" r:id="rId47"/>
    <p:sldId id="342" r:id="rId48"/>
    <p:sldId id="343" r:id="rId49"/>
    <p:sldId id="344" r:id="rId50"/>
    <p:sldId id="345" r:id="rId51"/>
    <p:sldId id="346" r:id="rId52"/>
    <p:sldId id="347" r:id="rId53"/>
    <p:sldId id="348" r:id="rId54"/>
    <p:sldId id="349" r:id="rId55"/>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FFFF99"/>
    <a:srgbClr val="FF66FF"/>
    <a:srgbClr val="00FF00"/>
    <a:srgbClr val="DDDDDD"/>
    <a:srgbClr val="969696"/>
    <a:srgbClr val="4D4D4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327" autoAdjust="0"/>
    <p:restoredTop sz="94660"/>
  </p:normalViewPr>
  <p:slideViewPr>
    <p:cSldViewPr snapToGrid="0">
      <p:cViewPr>
        <p:scale>
          <a:sx n="75" d="100"/>
          <a:sy n="75" d="100"/>
        </p:scale>
        <p:origin x="672"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21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cs typeface="+mn-cs"/>
              </a:defRPr>
            </a:lvl1pPr>
          </a:lstStyle>
          <a:p>
            <a:pPr>
              <a:defRPr/>
            </a:pPr>
            <a:endParaRPr lang="en-US"/>
          </a:p>
        </p:txBody>
      </p:sp>
      <p:sp>
        <p:nvSpPr>
          <p:cNvPr id="7680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cs typeface="+mn-cs"/>
              </a:defRPr>
            </a:lvl1pPr>
          </a:lstStyle>
          <a:p>
            <a:pPr>
              <a:defRPr/>
            </a:pPr>
            <a:endParaRPr lang="en-US"/>
          </a:p>
        </p:txBody>
      </p:sp>
      <p:sp>
        <p:nvSpPr>
          <p:cNvPr id="7680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cs typeface="+mn-cs"/>
              </a:defRPr>
            </a:lvl1pPr>
          </a:lstStyle>
          <a:p>
            <a:pPr>
              <a:defRPr/>
            </a:pPr>
            <a:endParaRPr lang="en-US"/>
          </a:p>
        </p:txBody>
      </p:sp>
      <p:sp>
        <p:nvSpPr>
          <p:cNvPr id="7680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cs typeface="+mn-cs"/>
              </a:defRPr>
            </a:lvl1pPr>
          </a:lstStyle>
          <a:p>
            <a:pPr>
              <a:defRPr/>
            </a:pPr>
            <a:fld id="{4973738D-AC7F-4035-8409-79F01D8DFC1D}" type="slidenum">
              <a:rPr lang="en-US"/>
              <a:pPr>
                <a:defRPr/>
              </a:pPr>
              <a:t>‹#›</a:t>
            </a:fld>
            <a:endParaRPr lang="en-US"/>
          </a:p>
        </p:txBody>
      </p:sp>
    </p:spTree>
    <p:extLst>
      <p:ext uri="{BB962C8B-B14F-4D97-AF65-F5344CB8AC3E}">
        <p14:creationId xmlns:p14="http://schemas.microsoft.com/office/powerpoint/2010/main" val="400188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cs typeface="+mn-cs"/>
              </a:defRPr>
            </a:lvl1pPr>
          </a:lstStyle>
          <a:p>
            <a:pPr>
              <a:defRPr/>
            </a:pPr>
            <a:endParaRPr lang="en-US"/>
          </a:p>
        </p:txBody>
      </p:sp>
      <p:sp>
        <p:nvSpPr>
          <p:cNvPr id="30723"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cs typeface="+mn-cs"/>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cs typeface="+mn-cs"/>
              </a:defRPr>
            </a:lvl1pPr>
          </a:lstStyle>
          <a:p>
            <a:pPr>
              <a:defRPr/>
            </a:pPr>
            <a:endParaRPr lang="en-US"/>
          </a:p>
        </p:txBody>
      </p:sp>
      <p:sp>
        <p:nvSpPr>
          <p:cNvPr id="30727"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cs typeface="+mn-cs"/>
              </a:defRPr>
            </a:lvl1pPr>
          </a:lstStyle>
          <a:p>
            <a:pPr>
              <a:defRPr/>
            </a:pPr>
            <a:fld id="{55D84315-5855-41A2-8497-9E3075BAAD26}" type="slidenum">
              <a:rPr lang="en-US"/>
              <a:pPr>
                <a:defRPr/>
              </a:pPr>
              <a:t>‹#›</a:t>
            </a:fld>
            <a:endParaRPr lang="en-US"/>
          </a:p>
        </p:txBody>
      </p:sp>
    </p:spTree>
    <p:extLst>
      <p:ext uri="{BB962C8B-B14F-4D97-AF65-F5344CB8AC3E}">
        <p14:creationId xmlns:p14="http://schemas.microsoft.com/office/powerpoint/2010/main" val="528422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E742EEC9-65F0-403A-930D-9D6576304E1D}" type="slidenum">
              <a:rPr lang="en-US" smtClean="0"/>
              <a:pPr>
                <a:defRPr/>
              </a:pPr>
              <a:t>1</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56048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CBA0FC0D-2784-424B-8766-B80808075644}" type="slidenum">
              <a:rPr lang="en-US">
                <a:solidFill>
                  <a:prstClr val="black"/>
                </a:solidFill>
              </a:rPr>
              <a:pPr>
                <a:defRPr/>
              </a:pPr>
              <a:t>12</a:t>
            </a:fld>
            <a:endParaRPr lang="en-US">
              <a:solidFill>
                <a:prstClr val="black"/>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906219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D840429-FE41-48F2-B3DC-485DBA06174C}" type="slidenum">
              <a:rPr lang="en-US">
                <a:solidFill>
                  <a:prstClr val="black"/>
                </a:solidFill>
              </a:rPr>
              <a:pPr>
                <a:defRPr/>
              </a:pPr>
              <a:t>14</a:t>
            </a:fld>
            <a:endParaRPr lang="en-US">
              <a:solidFill>
                <a:prstClr val="black"/>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239562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5230B11C-8A39-40ED-A699-26EF86A83517}" type="slidenum">
              <a:rPr lang="en-US">
                <a:solidFill>
                  <a:prstClr val="black"/>
                </a:solidFill>
              </a:rPr>
              <a:pPr>
                <a:defRPr/>
              </a:pPr>
              <a:t>15</a:t>
            </a:fld>
            <a:endParaRPr lang="en-US">
              <a:solidFill>
                <a:prstClr val="black"/>
              </a:solidFill>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59803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A0DF6A5F-8BBF-4593-93EC-ED12C674D7E0}" type="slidenum">
              <a:rPr lang="en-US" smtClean="0"/>
              <a:pPr>
                <a:defRPr/>
              </a:pPr>
              <a:t>16</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51568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A0DF6A5F-8BBF-4593-93EC-ED12C674D7E0}" type="slidenum">
              <a:rPr lang="en-US" smtClean="0"/>
              <a:pPr>
                <a:defRPr/>
              </a:pPr>
              <a:t>17</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99574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127A42EA-E7FF-4249-A316-34CE859C4292}" type="slidenum">
              <a:rPr lang="en-US">
                <a:solidFill>
                  <a:prstClr val="black"/>
                </a:solidFill>
              </a:rPr>
              <a:pPr>
                <a:defRPr/>
              </a:pPr>
              <a:t>18</a:t>
            </a:fld>
            <a:endParaRPr lang="en-US">
              <a:solidFill>
                <a:prstClr val="black"/>
              </a:solidFill>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074613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127A42EA-E7FF-4249-A316-34CE859C4292}" type="slidenum">
              <a:rPr lang="en-US">
                <a:solidFill>
                  <a:prstClr val="black"/>
                </a:solidFill>
              </a:rPr>
              <a:pPr>
                <a:defRPr/>
              </a:pPr>
              <a:t>19</a:t>
            </a:fld>
            <a:endParaRPr lang="en-US">
              <a:solidFill>
                <a:prstClr val="black"/>
              </a:solidFill>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189731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1003B339-BCAA-42DE-B188-01A5B106BA97}" type="slidenum">
              <a:rPr lang="en-US">
                <a:solidFill>
                  <a:prstClr val="black"/>
                </a:solidFill>
              </a:rPr>
              <a:pPr>
                <a:defRPr/>
              </a:pPr>
              <a:t>20</a:t>
            </a:fld>
            <a:endParaRPr lang="en-US">
              <a:solidFill>
                <a:prstClr val="black"/>
              </a:solidFill>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677404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99BC0564-C9E4-4152-945C-5BEFD2CF1519}" type="slidenum">
              <a:rPr lang="en-US">
                <a:solidFill>
                  <a:prstClr val="black"/>
                </a:solidFill>
              </a:rPr>
              <a:pPr>
                <a:defRPr/>
              </a:pPr>
              <a:t>21</a:t>
            </a:fld>
            <a:endParaRPr lang="en-US">
              <a:solidFill>
                <a:prstClr val="black"/>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889749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181928B9-8FCC-483A-BE83-2CEBB90F4E75}" type="slidenum">
              <a:rPr lang="en-US" smtClean="0"/>
              <a:pPr>
                <a:defRPr/>
              </a:pPr>
              <a:t>22</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82573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14C45613-EC35-4F59-AC62-F351F2A46BC4}" type="slidenum">
              <a:rPr lang="en-US" smtClean="0"/>
              <a:pPr>
                <a:defRPr/>
              </a:pPr>
              <a:t>4</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47759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2FCC9971-4C66-45AC-B7C7-CAB296861CDC}" type="slidenum">
              <a:rPr lang="en-US">
                <a:solidFill>
                  <a:prstClr val="black"/>
                </a:solidFill>
              </a:rPr>
              <a:pPr>
                <a:defRPr/>
              </a:pPr>
              <a:t>23</a:t>
            </a:fld>
            <a:endParaRPr lang="en-US">
              <a:solidFill>
                <a:prstClr val="black"/>
              </a:solidFill>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962152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AF5B0303-5225-4925-85E1-ED7699F45ECD}" type="slidenum">
              <a:rPr lang="en-US">
                <a:solidFill>
                  <a:prstClr val="black"/>
                </a:solidFill>
              </a:rPr>
              <a:pPr>
                <a:defRPr/>
              </a:pPr>
              <a:t>24</a:t>
            </a:fld>
            <a:endParaRPr lang="en-US">
              <a:solidFill>
                <a:prstClr val="black"/>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091535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1690BD34-7DEF-4F6E-8993-467EE86BFFF9}" type="slidenum">
              <a:rPr lang="en-US">
                <a:solidFill>
                  <a:prstClr val="black"/>
                </a:solidFill>
              </a:rPr>
              <a:pPr>
                <a:defRPr/>
              </a:pPr>
              <a:t>26</a:t>
            </a:fld>
            <a:endParaRPr lang="en-US">
              <a:solidFill>
                <a:prstClr val="black"/>
              </a:solidFill>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205423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CBA0FC0D-2784-424B-8766-B80808075644}" type="slidenum">
              <a:rPr lang="en-US">
                <a:solidFill>
                  <a:prstClr val="black"/>
                </a:solidFill>
              </a:rPr>
              <a:pPr>
                <a:defRPr/>
              </a:pPr>
              <a:t>27</a:t>
            </a:fld>
            <a:endParaRPr lang="en-US">
              <a:solidFill>
                <a:prstClr val="black"/>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325209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110F4E50-FB68-4A64-88AE-B40567CE8311}" type="slidenum">
              <a:rPr lang="en-US" smtClean="0"/>
              <a:pPr>
                <a:defRPr/>
              </a:pPr>
              <a:t>29</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67122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85148689-34AF-43F9-B7CF-D45ECC73D0DE}" type="slidenum">
              <a:rPr lang="en-US" smtClean="0"/>
              <a:pPr>
                <a:defRPr/>
              </a:pPr>
              <a:t>30</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4362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A9CAD429-505D-44D3-A585-96DDFBD94E74}" type="slidenum">
              <a:rPr lang="en-US" smtClean="0"/>
              <a:pPr>
                <a:defRPr/>
              </a:pPr>
              <a:t>31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53955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EF39B77F-76C5-4B34-81BC-8E083627AE20}" type="slidenum">
              <a:rPr lang="en-US" smtClean="0"/>
              <a:pPr>
                <a:defRPr/>
              </a:pPr>
              <a:t>36</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26620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FC46957B-0CA5-45D2-987C-0FD29BDC8F8D}" type="slidenum">
              <a:rPr lang="en-US" smtClean="0"/>
              <a:pPr>
                <a:defRPr/>
              </a:pPr>
              <a:t>37</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77488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D1C22730-6EF7-4B71-9EA9-614A6DAC0C0C}" type="slidenum">
              <a:rPr lang="en-US" smtClean="0"/>
              <a:pPr>
                <a:defRPr/>
              </a:pPr>
              <a:t>38</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52639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8F1DFB20-3AFF-49AB-955A-C3F3B12493B8}" type="slidenum">
              <a:rPr lang="en-US" smtClean="0"/>
              <a:pPr>
                <a:defRPr/>
              </a:pPr>
              <a:t>5</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64641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7D3BF1E8-2036-49CB-9A4E-769DBEF0B1EA}" type="slidenum">
              <a:rPr lang="en-US" smtClean="0"/>
              <a:pPr>
                <a:defRPr/>
              </a:pPr>
              <a:t>39</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07518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2E6271C0-E4AA-4C47-BEB7-81C26E707EBF}" type="slidenum">
              <a:rPr lang="en-US" smtClean="0"/>
              <a:pPr>
                <a:defRPr/>
              </a:pPr>
              <a:t>40</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48923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B019073F-16B8-44C3-B349-DF37B1722BBF}" type="slidenum">
              <a:rPr lang="en-US" smtClean="0"/>
              <a:pPr>
                <a:defRPr/>
              </a:pPr>
              <a:t>41</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369821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312A23A7-FEAA-4480-B8B6-5B01F6D4B248}" type="slidenum">
              <a:rPr lang="en-US" smtClean="0"/>
              <a:pPr>
                <a:defRPr/>
              </a:pPr>
              <a:t>42</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41628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C97FBE14-3D40-4742-A60B-61DA0B8F2EB0}" type="slidenum">
              <a:rPr lang="en-US" smtClean="0"/>
              <a:pPr>
                <a:defRPr/>
              </a:pPr>
              <a:t>43</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29271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1E0D5ED3-26A2-4EE5-9779-F3CA08A68001}" type="slidenum">
              <a:rPr lang="en-US" smtClean="0"/>
              <a:pPr>
                <a:defRPr/>
              </a:pPr>
              <a:t>44</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78253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A1E2B59B-AD71-479A-B511-751CB0ABC171}" type="slidenum">
              <a:rPr lang="en-US" smtClean="0"/>
              <a:pPr>
                <a:defRPr/>
              </a:pPr>
              <a:t>45</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97511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6F62E582-E891-4E7A-B541-611D54046074}" type="slidenum">
              <a:rPr lang="en-US" smtClean="0"/>
              <a:pPr>
                <a:defRPr/>
              </a:pPr>
              <a:t>46</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44460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41CB9F4-7ACD-4AEC-ACE2-C49B078E8FC3}" type="slidenum">
              <a:rPr lang="en-US">
                <a:solidFill>
                  <a:prstClr val="black"/>
                </a:solidFill>
              </a:rPr>
              <a:pPr>
                <a:defRPr/>
              </a:pPr>
              <a:t>6</a:t>
            </a:fld>
            <a:endParaRPr lang="en-US">
              <a:solidFill>
                <a:prstClr val="black"/>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631245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2582424D-F7D0-4427-A0E1-94710FB183DA}" type="slidenum">
              <a:rPr lang="en-US" smtClean="0"/>
              <a:pPr>
                <a:defRPr/>
              </a:pPr>
              <a:t>7</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25160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983C326F-31FB-4792-8487-07BEB5F7C25E}" type="slidenum">
              <a:rPr lang="en-US">
                <a:solidFill>
                  <a:prstClr val="black"/>
                </a:solidFill>
              </a:rPr>
              <a:pPr>
                <a:defRPr/>
              </a:pPr>
              <a:t>8</a:t>
            </a:fld>
            <a:endParaRPr lang="en-US">
              <a:solidFill>
                <a:prstClr val="black"/>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1201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12BA5A1-D763-4618-B491-35D225670C3E}" type="slidenum">
              <a:rPr lang="en-US">
                <a:solidFill>
                  <a:prstClr val="black"/>
                </a:solidFill>
              </a:rPr>
              <a:pPr>
                <a:defRPr/>
              </a:pPr>
              <a:t>9</a:t>
            </a:fld>
            <a:endParaRPr lang="en-US">
              <a:solidFill>
                <a:prstClr val="black"/>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703818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CBA0FC0D-2784-424B-8766-B80808075644}" type="slidenum">
              <a:rPr lang="en-US">
                <a:solidFill>
                  <a:prstClr val="black"/>
                </a:solidFill>
              </a:rPr>
              <a:pPr>
                <a:defRPr/>
              </a:pPr>
              <a:t>10</a:t>
            </a:fld>
            <a:endParaRPr lang="en-US">
              <a:solidFill>
                <a:prstClr val="black"/>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32937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680F3FD3-6A70-4601-BFA1-2AD5D7BC211C}" type="slidenum">
              <a:rPr lang="en-US" smtClean="0"/>
              <a:pPr>
                <a:defRPr/>
              </a:pPr>
              <a:t>11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04941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CAAD87-CC84-4237-9AE0-0EC170A40C9F}" type="slidenum">
              <a:rPr lang="en-US"/>
              <a:pPr>
                <a:defRPr/>
              </a:pPr>
              <a:t>‹#›</a:t>
            </a:fld>
            <a:endParaRPr lang="en-US"/>
          </a:p>
        </p:txBody>
      </p:sp>
    </p:spTree>
    <p:extLst>
      <p:ext uri="{BB962C8B-B14F-4D97-AF65-F5344CB8AC3E}">
        <p14:creationId xmlns:p14="http://schemas.microsoft.com/office/powerpoint/2010/main" val="2878108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123211-EAB2-4411-9B44-E1E867653A0A}" type="slidenum">
              <a:rPr lang="en-US"/>
              <a:pPr>
                <a:defRPr/>
              </a:pPr>
              <a:t>‹#›</a:t>
            </a:fld>
            <a:endParaRPr lang="en-US"/>
          </a:p>
        </p:txBody>
      </p:sp>
    </p:spTree>
    <p:extLst>
      <p:ext uri="{BB962C8B-B14F-4D97-AF65-F5344CB8AC3E}">
        <p14:creationId xmlns:p14="http://schemas.microsoft.com/office/powerpoint/2010/main" val="811112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1A16C8-C0F9-4C5A-A776-C9713A0669A7}" type="slidenum">
              <a:rPr lang="en-US"/>
              <a:pPr>
                <a:defRPr/>
              </a:pPr>
              <a:t>‹#›</a:t>
            </a:fld>
            <a:endParaRPr lang="en-US"/>
          </a:p>
        </p:txBody>
      </p:sp>
    </p:spTree>
    <p:extLst>
      <p:ext uri="{BB962C8B-B14F-4D97-AF65-F5344CB8AC3E}">
        <p14:creationId xmlns:p14="http://schemas.microsoft.com/office/powerpoint/2010/main" val="2717274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93DCA-4E24-4634-9BD2-22BA75B5D9A2}" type="slidenum">
              <a:rPr lang="en-US"/>
              <a:pPr>
                <a:defRPr/>
              </a:pPr>
              <a:t>‹#›</a:t>
            </a:fld>
            <a:endParaRPr lang="en-US"/>
          </a:p>
        </p:txBody>
      </p:sp>
    </p:spTree>
    <p:extLst>
      <p:ext uri="{BB962C8B-B14F-4D97-AF65-F5344CB8AC3E}">
        <p14:creationId xmlns:p14="http://schemas.microsoft.com/office/powerpoint/2010/main" val="1181950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446B2D-F34F-4BDC-9AEF-AE042893AC00}" type="slidenum">
              <a:rPr lang="en-US"/>
              <a:pPr>
                <a:defRPr/>
              </a:pPr>
              <a:t>‹#›</a:t>
            </a:fld>
            <a:endParaRPr lang="en-US"/>
          </a:p>
        </p:txBody>
      </p:sp>
    </p:spTree>
    <p:extLst>
      <p:ext uri="{BB962C8B-B14F-4D97-AF65-F5344CB8AC3E}">
        <p14:creationId xmlns:p14="http://schemas.microsoft.com/office/powerpoint/2010/main" val="3250536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240EE0-918D-45AA-8A5D-69F2858FC7E7}" type="slidenum">
              <a:rPr lang="en-US"/>
              <a:pPr>
                <a:defRPr/>
              </a:pPr>
              <a:t>‹#›</a:t>
            </a:fld>
            <a:endParaRPr lang="en-US"/>
          </a:p>
        </p:txBody>
      </p:sp>
    </p:spTree>
    <p:extLst>
      <p:ext uri="{BB962C8B-B14F-4D97-AF65-F5344CB8AC3E}">
        <p14:creationId xmlns:p14="http://schemas.microsoft.com/office/powerpoint/2010/main" val="117360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1FF1A2-094D-4D91-8A25-05E5521FAAF4}" type="slidenum">
              <a:rPr lang="en-US"/>
              <a:pPr>
                <a:defRPr/>
              </a:pPr>
              <a:t>‹#›</a:t>
            </a:fld>
            <a:endParaRPr lang="en-US"/>
          </a:p>
        </p:txBody>
      </p:sp>
    </p:spTree>
    <p:extLst>
      <p:ext uri="{BB962C8B-B14F-4D97-AF65-F5344CB8AC3E}">
        <p14:creationId xmlns:p14="http://schemas.microsoft.com/office/powerpoint/2010/main" val="350527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BB3646-0023-4422-9E28-C61F6405F0C5}" type="slidenum">
              <a:rPr lang="en-US"/>
              <a:pPr>
                <a:defRPr/>
              </a:pPr>
              <a:t>‹#›</a:t>
            </a:fld>
            <a:endParaRPr lang="en-US"/>
          </a:p>
        </p:txBody>
      </p:sp>
    </p:spTree>
    <p:extLst>
      <p:ext uri="{BB962C8B-B14F-4D97-AF65-F5344CB8AC3E}">
        <p14:creationId xmlns:p14="http://schemas.microsoft.com/office/powerpoint/2010/main" val="3661586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0FC489-A912-4304-A12A-3BAE76AEC8CE}" type="slidenum">
              <a:rPr lang="en-US"/>
              <a:pPr>
                <a:defRPr/>
              </a:pPr>
              <a:t>‹#›</a:t>
            </a:fld>
            <a:endParaRPr lang="en-US"/>
          </a:p>
        </p:txBody>
      </p:sp>
    </p:spTree>
    <p:extLst>
      <p:ext uri="{BB962C8B-B14F-4D97-AF65-F5344CB8AC3E}">
        <p14:creationId xmlns:p14="http://schemas.microsoft.com/office/powerpoint/2010/main" val="170419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4B2BFA-D08C-4D2A-A2BE-DEBFE817BB3F}" type="slidenum">
              <a:rPr lang="en-US"/>
              <a:pPr>
                <a:defRPr/>
              </a:pPr>
              <a:t>‹#›</a:t>
            </a:fld>
            <a:endParaRPr lang="en-US"/>
          </a:p>
        </p:txBody>
      </p:sp>
    </p:spTree>
    <p:extLst>
      <p:ext uri="{BB962C8B-B14F-4D97-AF65-F5344CB8AC3E}">
        <p14:creationId xmlns:p14="http://schemas.microsoft.com/office/powerpoint/2010/main" val="2927039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BFD334-07CA-4740-8B1D-6F0B1D4BC68C}" type="slidenum">
              <a:rPr lang="en-US"/>
              <a:pPr>
                <a:defRPr/>
              </a:pPr>
              <a:t>‹#›</a:t>
            </a:fld>
            <a:endParaRPr lang="en-US"/>
          </a:p>
        </p:txBody>
      </p:sp>
    </p:spTree>
    <p:extLst>
      <p:ext uri="{BB962C8B-B14F-4D97-AF65-F5344CB8AC3E}">
        <p14:creationId xmlns:p14="http://schemas.microsoft.com/office/powerpoint/2010/main" val="74114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CC5DAE5E-6AAD-46C5-8B1B-2B9187B092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76200"/>
            <a:ext cx="4343400"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ext Box 3"/>
          <p:cNvSpPr txBox="1">
            <a:spLocks noChangeArrowheads="1"/>
          </p:cNvSpPr>
          <p:nvPr/>
        </p:nvSpPr>
        <p:spPr bwMode="auto">
          <a:xfrm>
            <a:off x="5021263" y="584200"/>
            <a:ext cx="284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3200">
                <a:latin typeface="Arial" charset="0"/>
              </a:rPr>
              <a:t>Telencephalon</a:t>
            </a:r>
          </a:p>
        </p:txBody>
      </p:sp>
      <p:sp>
        <p:nvSpPr>
          <p:cNvPr id="119812" name="Text Box 4"/>
          <p:cNvSpPr txBox="1">
            <a:spLocks noChangeArrowheads="1"/>
          </p:cNvSpPr>
          <p:nvPr/>
        </p:nvSpPr>
        <p:spPr bwMode="auto">
          <a:xfrm>
            <a:off x="5722938" y="3770313"/>
            <a:ext cx="22590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3200">
                <a:latin typeface="Arial" charset="0"/>
              </a:rPr>
              <a:t>Cerebellum</a:t>
            </a:r>
          </a:p>
        </p:txBody>
      </p:sp>
      <p:sp>
        <p:nvSpPr>
          <p:cNvPr id="119813" name="Text Box 5"/>
          <p:cNvSpPr txBox="1">
            <a:spLocks noChangeArrowheads="1"/>
          </p:cNvSpPr>
          <p:nvPr/>
        </p:nvSpPr>
        <p:spPr bwMode="auto">
          <a:xfrm>
            <a:off x="5911850" y="1785938"/>
            <a:ext cx="2722563"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3200">
                <a:latin typeface="Arial" charset="0"/>
              </a:rPr>
              <a:t>Diencephalon</a:t>
            </a:r>
          </a:p>
          <a:p>
            <a:pPr>
              <a:lnSpc>
                <a:spcPts val="2000"/>
              </a:lnSpc>
            </a:pPr>
            <a:r>
              <a:rPr lang="en-US" sz="3200">
                <a:latin typeface="Arial" charset="0"/>
              </a:rPr>
              <a:t>	</a:t>
            </a:r>
            <a:r>
              <a:rPr lang="en-US" sz="2000">
                <a:latin typeface="Arial" charset="0"/>
              </a:rPr>
              <a:t>Thalamus</a:t>
            </a:r>
          </a:p>
          <a:p>
            <a:pPr>
              <a:lnSpc>
                <a:spcPts val="2000"/>
              </a:lnSpc>
            </a:pPr>
            <a:r>
              <a:rPr lang="en-US" sz="2000">
                <a:latin typeface="Arial" charset="0"/>
              </a:rPr>
              <a:t>	Hypothalamus</a:t>
            </a:r>
          </a:p>
        </p:txBody>
      </p:sp>
      <p:sp>
        <p:nvSpPr>
          <p:cNvPr id="119814" name="Text Box 6"/>
          <p:cNvSpPr txBox="1">
            <a:spLocks noChangeArrowheads="1"/>
          </p:cNvSpPr>
          <p:nvPr/>
        </p:nvSpPr>
        <p:spPr bwMode="auto">
          <a:xfrm>
            <a:off x="5722938" y="4578350"/>
            <a:ext cx="1920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3200">
                <a:latin typeface="Arial" charset="0"/>
              </a:rPr>
              <a:t>Hindbrain</a:t>
            </a:r>
          </a:p>
        </p:txBody>
      </p:sp>
      <p:sp>
        <p:nvSpPr>
          <p:cNvPr id="119815" name="Text Box 7"/>
          <p:cNvSpPr txBox="1">
            <a:spLocks noChangeArrowheads="1"/>
          </p:cNvSpPr>
          <p:nvPr/>
        </p:nvSpPr>
        <p:spPr bwMode="auto">
          <a:xfrm>
            <a:off x="5722938" y="5387975"/>
            <a:ext cx="2305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3200">
                <a:latin typeface="Arial" charset="0"/>
              </a:rPr>
              <a:t>Spinal Cord</a:t>
            </a:r>
          </a:p>
        </p:txBody>
      </p:sp>
      <p:sp>
        <p:nvSpPr>
          <p:cNvPr id="119816" name="Text Box 8"/>
          <p:cNvSpPr txBox="1">
            <a:spLocks noChangeArrowheads="1"/>
          </p:cNvSpPr>
          <p:nvPr/>
        </p:nvSpPr>
        <p:spPr bwMode="auto">
          <a:xfrm>
            <a:off x="5722938" y="2962275"/>
            <a:ext cx="1739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3200">
                <a:latin typeface="Arial" charset="0"/>
              </a:rPr>
              <a:t>Midbrain</a:t>
            </a:r>
          </a:p>
        </p:txBody>
      </p:sp>
      <p:sp>
        <p:nvSpPr>
          <p:cNvPr id="2057" name="Line 9"/>
          <p:cNvSpPr>
            <a:spLocks noChangeShapeType="1"/>
          </p:cNvSpPr>
          <p:nvPr/>
        </p:nvSpPr>
        <p:spPr bwMode="auto">
          <a:xfrm>
            <a:off x="4667250" y="2070100"/>
            <a:ext cx="1263650" cy="3651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058" name="Line 10"/>
          <p:cNvSpPr>
            <a:spLocks noChangeShapeType="1"/>
          </p:cNvSpPr>
          <p:nvPr/>
        </p:nvSpPr>
        <p:spPr bwMode="auto">
          <a:xfrm>
            <a:off x="4519613" y="2638425"/>
            <a:ext cx="1228725" cy="60483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059" name="Line 11"/>
          <p:cNvSpPr>
            <a:spLocks noChangeShapeType="1"/>
          </p:cNvSpPr>
          <p:nvPr/>
        </p:nvSpPr>
        <p:spPr bwMode="auto">
          <a:xfrm>
            <a:off x="5180013" y="3481388"/>
            <a:ext cx="585787" cy="457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060" name="Line 12"/>
          <p:cNvSpPr>
            <a:spLocks noChangeShapeType="1"/>
          </p:cNvSpPr>
          <p:nvPr/>
        </p:nvSpPr>
        <p:spPr bwMode="auto">
          <a:xfrm>
            <a:off x="4538663" y="3481388"/>
            <a:ext cx="1154112" cy="126365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061" name="Line 13"/>
          <p:cNvSpPr>
            <a:spLocks noChangeShapeType="1"/>
          </p:cNvSpPr>
          <p:nvPr/>
        </p:nvSpPr>
        <p:spPr bwMode="auto">
          <a:xfrm>
            <a:off x="4538663" y="5294313"/>
            <a:ext cx="1154112" cy="34766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062" name="Text Box 14"/>
          <p:cNvSpPr txBox="1">
            <a:spLocks noChangeArrowheads="1"/>
          </p:cNvSpPr>
          <p:nvPr/>
        </p:nvSpPr>
        <p:spPr bwMode="auto">
          <a:xfrm>
            <a:off x="1557338" y="4848225"/>
            <a:ext cx="21018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a:latin typeface="Arial" charset="0"/>
              </a:rPr>
              <a:t>Brain Regions</a:t>
            </a:r>
          </a:p>
          <a:p>
            <a:pPr algn="ctr"/>
            <a:r>
              <a:rPr lang="en-US">
                <a:latin typeface="Arial" charset="0"/>
              </a:rPr>
              <a:t>You Should</a:t>
            </a:r>
          </a:p>
          <a:p>
            <a:pPr algn="ctr"/>
            <a:r>
              <a:rPr lang="en-US">
                <a:latin typeface="Arial" charset="0"/>
              </a:rPr>
              <a:t>KNOW</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9811"/>
                                        </p:tgtEl>
                                        <p:attrNameLst>
                                          <p:attrName>style.visibility</p:attrName>
                                        </p:attrNameLst>
                                      </p:cBhvr>
                                      <p:to>
                                        <p:strVal val="visible"/>
                                      </p:to>
                                    </p:set>
                                    <p:anim calcmode="lin" valueType="num">
                                      <p:cBhvr additive="base">
                                        <p:cTn id="7" dur="500" fill="hold"/>
                                        <p:tgtEl>
                                          <p:spTgt spid="119811"/>
                                        </p:tgtEl>
                                        <p:attrNameLst>
                                          <p:attrName>ppt_x</p:attrName>
                                        </p:attrNameLst>
                                      </p:cBhvr>
                                      <p:tavLst>
                                        <p:tav tm="0">
                                          <p:val>
                                            <p:strVal val="0-#ppt_w/2"/>
                                          </p:val>
                                        </p:tav>
                                        <p:tav tm="100000">
                                          <p:val>
                                            <p:strVal val="#ppt_x"/>
                                          </p:val>
                                        </p:tav>
                                      </p:tavLst>
                                    </p:anim>
                                    <p:anim calcmode="lin" valueType="num">
                                      <p:cBhvr additive="base">
                                        <p:cTn id="8" dur="500" fill="hold"/>
                                        <p:tgtEl>
                                          <p:spTgt spid="1198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9813"/>
                                        </p:tgtEl>
                                        <p:attrNameLst>
                                          <p:attrName>style.visibility</p:attrName>
                                        </p:attrNameLst>
                                      </p:cBhvr>
                                      <p:to>
                                        <p:strVal val="visible"/>
                                      </p:to>
                                    </p:set>
                                    <p:anim calcmode="lin" valueType="num">
                                      <p:cBhvr additive="base">
                                        <p:cTn id="12" dur="500" fill="hold"/>
                                        <p:tgtEl>
                                          <p:spTgt spid="119813"/>
                                        </p:tgtEl>
                                        <p:attrNameLst>
                                          <p:attrName>ppt_x</p:attrName>
                                        </p:attrNameLst>
                                      </p:cBhvr>
                                      <p:tavLst>
                                        <p:tav tm="0">
                                          <p:val>
                                            <p:strVal val="0-#ppt_w/2"/>
                                          </p:val>
                                        </p:tav>
                                        <p:tav tm="100000">
                                          <p:val>
                                            <p:strVal val="#ppt_x"/>
                                          </p:val>
                                        </p:tav>
                                      </p:tavLst>
                                    </p:anim>
                                    <p:anim calcmode="lin" valueType="num">
                                      <p:cBhvr additive="base">
                                        <p:cTn id="13" dur="500" fill="hold"/>
                                        <p:tgtEl>
                                          <p:spTgt spid="11981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9816"/>
                                        </p:tgtEl>
                                        <p:attrNameLst>
                                          <p:attrName>style.visibility</p:attrName>
                                        </p:attrNameLst>
                                      </p:cBhvr>
                                      <p:to>
                                        <p:strVal val="visible"/>
                                      </p:to>
                                    </p:set>
                                    <p:anim calcmode="lin" valueType="num">
                                      <p:cBhvr additive="base">
                                        <p:cTn id="17" dur="500" fill="hold"/>
                                        <p:tgtEl>
                                          <p:spTgt spid="119816"/>
                                        </p:tgtEl>
                                        <p:attrNameLst>
                                          <p:attrName>ppt_x</p:attrName>
                                        </p:attrNameLst>
                                      </p:cBhvr>
                                      <p:tavLst>
                                        <p:tav tm="0">
                                          <p:val>
                                            <p:strVal val="0-#ppt_w/2"/>
                                          </p:val>
                                        </p:tav>
                                        <p:tav tm="100000">
                                          <p:val>
                                            <p:strVal val="#ppt_x"/>
                                          </p:val>
                                        </p:tav>
                                      </p:tavLst>
                                    </p:anim>
                                    <p:anim calcmode="lin" valueType="num">
                                      <p:cBhvr additive="base">
                                        <p:cTn id="18" dur="500" fill="hold"/>
                                        <p:tgtEl>
                                          <p:spTgt spid="11981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9812"/>
                                        </p:tgtEl>
                                        <p:attrNameLst>
                                          <p:attrName>style.visibility</p:attrName>
                                        </p:attrNameLst>
                                      </p:cBhvr>
                                      <p:to>
                                        <p:strVal val="visible"/>
                                      </p:to>
                                    </p:set>
                                    <p:anim calcmode="lin" valueType="num">
                                      <p:cBhvr additive="base">
                                        <p:cTn id="22" dur="500" fill="hold"/>
                                        <p:tgtEl>
                                          <p:spTgt spid="119812"/>
                                        </p:tgtEl>
                                        <p:attrNameLst>
                                          <p:attrName>ppt_x</p:attrName>
                                        </p:attrNameLst>
                                      </p:cBhvr>
                                      <p:tavLst>
                                        <p:tav tm="0">
                                          <p:val>
                                            <p:strVal val="0-#ppt_w/2"/>
                                          </p:val>
                                        </p:tav>
                                        <p:tav tm="100000">
                                          <p:val>
                                            <p:strVal val="#ppt_x"/>
                                          </p:val>
                                        </p:tav>
                                      </p:tavLst>
                                    </p:anim>
                                    <p:anim calcmode="lin" valueType="num">
                                      <p:cBhvr additive="base">
                                        <p:cTn id="23" dur="500" fill="hold"/>
                                        <p:tgtEl>
                                          <p:spTgt spid="119812"/>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19814"/>
                                        </p:tgtEl>
                                        <p:attrNameLst>
                                          <p:attrName>style.visibility</p:attrName>
                                        </p:attrNameLst>
                                      </p:cBhvr>
                                      <p:to>
                                        <p:strVal val="visible"/>
                                      </p:to>
                                    </p:set>
                                    <p:anim calcmode="lin" valueType="num">
                                      <p:cBhvr additive="base">
                                        <p:cTn id="27" dur="500" fill="hold"/>
                                        <p:tgtEl>
                                          <p:spTgt spid="119814"/>
                                        </p:tgtEl>
                                        <p:attrNameLst>
                                          <p:attrName>ppt_x</p:attrName>
                                        </p:attrNameLst>
                                      </p:cBhvr>
                                      <p:tavLst>
                                        <p:tav tm="0">
                                          <p:val>
                                            <p:strVal val="0-#ppt_w/2"/>
                                          </p:val>
                                        </p:tav>
                                        <p:tav tm="100000">
                                          <p:val>
                                            <p:strVal val="#ppt_x"/>
                                          </p:val>
                                        </p:tav>
                                      </p:tavLst>
                                    </p:anim>
                                    <p:anim calcmode="lin" valueType="num">
                                      <p:cBhvr additive="base">
                                        <p:cTn id="28" dur="500" fill="hold"/>
                                        <p:tgtEl>
                                          <p:spTgt spid="119814"/>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19815"/>
                                        </p:tgtEl>
                                        <p:attrNameLst>
                                          <p:attrName>style.visibility</p:attrName>
                                        </p:attrNameLst>
                                      </p:cBhvr>
                                      <p:to>
                                        <p:strVal val="visible"/>
                                      </p:to>
                                    </p:set>
                                    <p:anim calcmode="lin" valueType="num">
                                      <p:cBhvr additive="base">
                                        <p:cTn id="32" dur="500" fill="hold"/>
                                        <p:tgtEl>
                                          <p:spTgt spid="119815"/>
                                        </p:tgtEl>
                                        <p:attrNameLst>
                                          <p:attrName>ppt_x</p:attrName>
                                        </p:attrNameLst>
                                      </p:cBhvr>
                                      <p:tavLst>
                                        <p:tav tm="0">
                                          <p:val>
                                            <p:strVal val="0-#ppt_w/2"/>
                                          </p:val>
                                        </p:tav>
                                        <p:tav tm="100000">
                                          <p:val>
                                            <p:strVal val="#ppt_x"/>
                                          </p:val>
                                        </p:tav>
                                      </p:tavLst>
                                    </p:anim>
                                    <p:anim calcmode="lin" valueType="num">
                                      <p:cBhvr additive="base">
                                        <p:cTn id="33" dur="500" fill="hold"/>
                                        <p:tgtEl>
                                          <p:spTgt spid="1198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autoUpdateAnimBg="0"/>
      <p:bldP spid="119812" grpId="0" autoUpdateAnimBg="0"/>
      <p:bldP spid="119813" grpId="0" autoUpdateAnimBg="0"/>
      <p:bldP spid="119814" grpId="0" autoUpdateAnimBg="0"/>
      <p:bldP spid="119815" grpId="0" autoUpdateAnimBg="0"/>
      <p:bldP spid="11981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6"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1588"/>
            <a:ext cx="383857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93888" y="147638"/>
            <a:ext cx="825500" cy="27305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3" name="Rectangle 22"/>
          <p:cNvSpPr/>
          <p:nvPr/>
        </p:nvSpPr>
        <p:spPr>
          <a:xfrm>
            <a:off x="1066800" y="149225"/>
            <a:ext cx="827088" cy="27305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4" name="Freeform 23"/>
          <p:cNvSpPr/>
          <p:nvPr/>
        </p:nvSpPr>
        <p:spPr>
          <a:xfrm>
            <a:off x="647700" y="1773238"/>
            <a:ext cx="482600" cy="455612"/>
          </a:xfrm>
          <a:custGeom>
            <a:avLst/>
            <a:gdLst>
              <a:gd name="connsiteX0" fmla="*/ 0 w 471949"/>
              <a:gd name="connsiteY0" fmla="*/ 73742 h 435077"/>
              <a:gd name="connsiteX1" fmla="*/ 117987 w 471949"/>
              <a:gd name="connsiteY1" fmla="*/ 0 h 435077"/>
              <a:gd name="connsiteX2" fmla="*/ 235974 w 471949"/>
              <a:gd name="connsiteY2" fmla="*/ 95864 h 435077"/>
              <a:gd name="connsiteX3" fmla="*/ 361336 w 471949"/>
              <a:gd name="connsiteY3" fmla="*/ 213851 h 435077"/>
              <a:gd name="connsiteX4" fmla="*/ 442452 w 471949"/>
              <a:gd name="connsiteY4" fmla="*/ 243348 h 435077"/>
              <a:gd name="connsiteX5" fmla="*/ 471949 w 471949"/>
              <a:gd name="connsiteY5" fmla="*/ 258096 h 435077"/>
              <a:gd name="connsiteX6" fmla="*/ 435078 w 471949"/>
              <a:gd name="connsiteY6" fmla="*/ 435077 h 435077"/>
              <a:gd name="connsiteX7" fmla="*/ 199103 w 471949"/>
              <a:gd name="connsiteY7" fmla="*/ 353961 h 435077"/>
              <a:gd name="connsiteX8" fmla="*/ 73742 w 471949"/>
              <a:gd name="connsiteY8" fmla="*/ 235974 h 435077"/>
              <a:gd name="connsiteX9" fmla="*/ 22123 w 471949"/>
              <a:gd name="connsiteY9" fmla="*/ 132735 h 435077"/>
              <a:gd name="connsiteX0" fmla="*/ 0 w 471949"/>
              <a:gd name="connsiteY0" fmla="*/ 73742 h 450317"/>
              <a:gd name="connsiteX1" fmla="*/ 117987 w 471949"/>
              <a:gd name="connsiteY1" fmla="*/ 0 h 450317"/>
              <a:gd name="connsiteX2" fmla="*/ 235974 w 471949"/>
              <a:gd name="connsiteY2" fmla="*/ 95864 h 450317"/>
              <a:gd name="connsiteX3" fmla="*/ 361336 w 471949"/>
              <a:gd name="connsiteY3" fmla="*/ 213851 h 450317"/>
              <a:gd name="connsiteX4" fmla="*/ 442452 w 471949"/>
              <a:gd name="connsiteY4" fmla="*/ 243348 h 450317"/>
              <a:gd name="connsiteX5" fmla="*/ 471949 w 471949"/>
              <a:gd name="connsiteY5" fmla="*/ 258096 h 450317"/>
              <a:gd name="connsiteX6" fmla="*/ 416028 w 471949"/>
              <a:gd name="connsiteY6" fmla="*/ 450317 h 450317"/>
              <a:gd name="connsiteX7" fmla="*/ 199103 w 471949"/>
              <a:gd name="connsiteY7" fmla="*/ 353961 h 450317"/>
              <a:gd name="connsiteX8" fmla="*/ 73742 w 471949"/>
              <a:gd name="connsiteY8" fmla="*/ 235974 h 450317"/>
              <a:gd name="connsiteX9" fmla="*/ 22123 w 471949"/>
              <a:gd name="connsiteY9" fmla="*/ 132735 h 450317"/>
              <a:gd name="connsiteX0" fmla="*/ 0 w 471949"/>
              <a:gd name="connsiteY0" fmla="*/ 73742 h 452055"/>
              <a:gd name="connsiteX1" fmla="*/ 117987 w 471949"/>
              <a:gd name="connsiteY1" fmla="*/ 0 h 452055"/>
              <a:gd name="connsiteX2" fmla="*/ 235974 w 471949"/>
              <a:gd name="connsiteY2" fmla="*/ 95864 h 452055"/>
              <a:gd name="connsiteX3" fmla="*/ 361336 w 471949"/>
              <a:gd name="connsiteY3" fmla="*/ 213851 h 452055"/>
              <a:gd name="connsiteX4" fmla="*/ 442452 w 471949"/>
              <a:gd name="connsiteY4" fmla="*/ 243348 h 452055"/>
              <a:gd name="connsiteX5" fmla="*/ 471949 w 471949"/>
              <a:gd name="connsiteY5" fmla="*/ 258096 h 452055"/>
              <a:gd name="connsiteX6" fmla="*/ 416028 w 471949"/>
              <a:gd name="connsiteY6" fmla="*/ 450317 h 452055"/>
              <a:gd name="connsiteX7" fmla="*/ 199103 w 471949"/>
              <a:gd name="connsiteY7" fmla="*/ 353961 h 452055"/>
              <a:gd name="connsiteX8" fmla="*/ 73742 w 471949"/>
              <a:gd name="connsiteY8" fmla="*/ 235974 h 452055"/>
              <a:gd name="connsiteX9" fmla="*/ 22123 w 471949"/>
              <a:gd name="connsiteY9" fmla="*/ 132735 h 452055"/>
              <a:gd name="connsiteX0" fmla="*/ 0 w 471949"/>
              <a:gd name="connsiteY0" fmla="*/ 77552 h 455865"/>
              <a:gd name="connsiteX1" fmla="*/ 137037 w 471949"/>
              <a:gd name="connsiteY1" fmla="*/ 0 h 455865"/>
              <a:gd name="connsiteX2" fmla="*/ 235974 w 471949"/>
              <a:gd name="connsiteY2" fmla="*/ 9967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31022 w 471949"/>
              <a:gd name="connsiteY4" fmla="*/ 27001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83379"/>
              <a:gd name="connsiteY0" fmla="*/ 77552 h 455673"/>
              <a:gd name="connsiteX1" fmla="*/ 137037 w 483379"/>
              <a:gd name="connsiteY1" fmla="*/ 0 h 455673"/>
              <a:gd name="connsiteX2" fmla="*/ 216924 w 483379"/>
              <a:gd name="connsiteY2" fmla="*/ 118724 h 455673"/>
              <a:gd name="connsiteX3" fmla="*/ 349906 w 483379"/>
              <a:gd name="connsiteY3" fmla="*/ 229091 h 455673"/>
              <a:gd name="connsiteX4" fmla="*/ 431022 w 483379"/>
              <a:gd name="connsiteY4" fmla="*/ 270018 h 455673"/>
              <a:gd name="connsiteX5" fmla="*/ 483379 w 483379"/>
              <a:gd name="connsiteY5" fmla="*/ 277146 h 455673"/>
              <a:gd name="connsiteX6" fmla="*/ 416028 w 483379"/>
              <a:gd name="connsiteY6" fmla="*/ 454127 h 455673"/>
              <a:gd name="connsiteX7" fmla="*/ 199103 w 483379"/>
              <a:gd name="connsiteY7" fmla="*/ 357771 h 455673"/>
              <a:gd name="connsiteX8" fmla="*/ 73742 w 483379"/>
              <a:gd name="connsiteY8" fmla="*/ 239784 h 455673"/>
              <a:gd name="connsiteX9" fmla="*/ 22123 w 483379"/>
              <a:gd name="connsiteY9" fmla="*/ 136545 h 45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379" h="455673">
                <a:moveTo>
                  <a:pt x="0" y="77552"/>
                </a:moveTo>
                <a:lnTo>
                  <a:pt x="137037" y="0"/>
                </a:lnTo>
                <a:lnTo>
                  <a:pt x="216924" y="118724"/>
                </a:lnTo>
                <a:lnTo>
                  <a:pt x="349906" y="229091"/>
                </a:lnTo>
                <a:lnTo>
                  <a:pt x="431022" y="270018"/>
                </a:lnTo>
                <a:lnTo>
                  <a:pt x="483379" y="277146"/>
                </a:lnTo>
                <a:cubicBezTo>
                  <a:pt x="464739" y="341220"/>
                  <a:pt x="463407" y="440690"/>
                  <a:pt x="416028" y="454127"/>
                </a:cubicBezTo>
                <a:cubicBezTo>
                  <a:pt x="368649" y="467564"/>
                  <a:pt x="271411" y="389890"/>
                  <a:pt x="199103" y="357771"/>
                </a:cubicBezTo>
                <a:lnTo>
                  <a:pt x="73742" y="239784"/>
                </a:lnTo>
                <a:lnTo>
                  <a:pt x="22123" y="136545"/>
                </a:lnTo>
              </a:path>
            </a:pathLst>
          </a:cu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5" name="Freeform 24"/>
          <p:cNvSpPr/>
          <p:nvPr/>
        </p:nvSpPr>
        <p:spPr>
          <a:xfrm rot="20260865">
            <a:off x="2163763" y="1857375"/>
            <a:ext cx="482600" cy="455613"/>
          </a:xfrm>
          <a:custGeom>
            <a:avLst/>
            <a:gdLst>
              <a:gd name="connsiteX0" fmla="*/ 0 w 471949"/>
              <a:gd name="connsiteY0" fmla="*/ 73742 h 435077"/>
              <a:gd name="connsiteX1" fmla="*/ 117987 w 471949"/>
              <a:gd name="connsiteY1" fmla="*/ 0 h 435077"/>
              <a:gd name="connsiteX2" fmla="*/ 235974 w 471949"/>
              <a:gd name="connsiteY2" fmla="*/ 95864 h 435077"/>
              <a:gd name="connsiteX3" fmla="*/ 361336 w 471949"/>
              <a:gd name="connsiteY3" fmla="*/ 213851 h 435077"/>
              <a:gd name="connsiteX4" fmla="*/ 442452 w 471949"/>
              <a:gd name="connsiteY4" fmla="*/ 243348 h 435077"/>
              <a:gd name="connsiteX5" fmla="*/ 471949 w 471949"/>
              <a:gd name="connsiteY5" fmla="*/ 258096 h 435077"/>
              <a:gd name="connsiteX6" fmla="*/ 435078 w 471949"/>
              <a:gd name="connsiteY6" fmla="*/ 435077 h 435077"/>
              <a:gd name="connsiteX7" fmla="*/ 199103 w 471949"/>
              <a:gd name="connsiteY7" fmla="*/ 353961 h 435077"/>
              <a:gd name="connsiteX8" fmla="*/ 73742 w 471949"/>
              <a:gd name="connsiteY8" fmla="*/ 235974 h 435077"/>
              <a:gd name="connsiteX9" fmla="*/ 22123 w 471949"/>
              <a:gd name="connsiteY9" fmla="*/ 132735 h 435077"/>
              <a:gd name="connsiteX0" fmla="*/ 0 w 471949"/>
              <a:gd name="connsiteY0" fmla="*/ 73742 h 450317"/>
              <a:gd name="connsiteX1" fmla="*/ 117987 w 471949"/>
              <a:gd name="connsiteY1" fmla="*/ 0 h 450317"/>
              <a:gd name="connsiteX2" fmla="*/ 235974 w 471949"/>
              <a:gd name="connsiteY2" fmla="*/ 95864 h 450317"/>
              <a:gd name="connsiteX3" fmla="*/ 361336 w 471949"/>
              <a:gd name="connsiteY3" fmla="*/ 213851 h 450317"/>
              <a:gd name="connsiteX4" fmla="*/ 442452 w 471949"/>
              <a:gd name="connsiteY4" fmla="*/ 243348 h 450317"/>
              <a:gd name="connsiteX5" fmla="*/ 471949 w 471949"/>
              <a:gd name="connsiteY5" fmla="*/ 258096 h 450317"/>
              <a:gd name="connsiteX6" fmla="*/ 416028 w 471949"/>
              <a:gd name="connsiteY6" fmla="*/ 450317 h 450317"/>
              <a:gd name="connsiteX7" fmla="*/ 199103 w 471949"/>
              <a:gd name="connsiteY7" fmla="*/ 353961 h 450317"/>
              <a:gd name="connsiteX8" fmla="*/ 73742 w 471949"/>
              <a:gd name="connsiteY8" fmla="*/ 235974 h 450317"/>
              <a:gd name="connsiteX9" fmla="*/ 22123 w 471949"/>
              <a:gd name="connsiteY9" fmla="*/ 132735 h 450317"/>
              <a:gd name="connsiteX0" fmla="*/ 0 w 471949"/>
              <a:gd name="connsiteY0" fmla="*/ 73742 h 452055"/>
              <a:gd name="connsiteX1" fmla="*/ 117987 w 471949"/>
              <a:gd name="connsiteY1" fmla="*/ 0 h 452055"/>
              <a:gd name="connsiteX2" fmla="*/ 235974 w 471949"/>
              <a:gd name="connsiteY2" fmla="*/ 95864 h 452055"/>
              <a:gd name="connsiteX3" fmla="*/ 361336 w 471949"/>
              <a:gd name="connsiteY3" fmla="*/ 213851 h 452055"/>
              <a:gd name="connsiteX4" fmla="*/ 442452 w 471949"/>
              <a:gd name="connsiteY4" fmla="*/ 243348 h 452055"/>
              <a:gd name="connsiteX5" fmla="*/ 471949 w 471949"/>
              <a:gd name="connsiteY5" fmla="*/ 258096 h 452055"/>
              <a:gd name="connsiteX6" fmla="*/ 416028 w 471949"/>
              <a:gd name="connsiteY6" fmla="*/ 450317 h 452055"/>
              <a:gd name="connsiteX7" fmla="*/ 199103 w 471949"/>
              <a:gd name="connsiteY7" fmla="*/ 353961 h 452055"/>
              <a:gd name="connsiteX8" fmla="*/ 73742 w 471949"/>
              <a:gd name="connsiteY8" fmla="*/ 235974 h 452055"/>
              <a:gd name="connsiteX9" fmla="*/ 22123 w 471949"/>
              <a:gd name="connsiteY9" fmla="*/ 132735 h 452055"/>
              <a:gd name="connsiteX0" fmla="*/ 0 w 471949"/>
              <a:gd name="connsiteY0" fmla="*/ 77552 h 455865"/>
              <a:gd name="connsiteX1" fmla="*/ 137037 w 471949"/>
              <a:gd name="connsiteY1" fmla="*/ 0 h 455865"/>
              <a:gd name="connsiteX2" fmla="*/ 235974 w 471949"/>
              <a:gd name="connsiteY2" fmla="*/ 9967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31022 w 471949"/>
              <a:gd name="connsiteY4" fmla="*/ 27001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83379"/>
              <a:gd name="connsiteY0" fmla="*/ 77552 h 455673"/>
              <a:gd name="connsiteX1" fmla="*/ 137037 w 483379"/>
              <a:gd name="connsiteY1" fmla="*/ 0 h 455673"/>
              <a:gd name="connsiteX2" fmla="*/ 216924 w 483379"/>
              <a:gd name="connsiteY2" fmla="*/ 118724 h 455673"/>
              <a:gd name="connsiteX3" fmla="*/ 349906 w 483379"/>
              <a:gd name="connsiteY3" fmla="*/ 229091 h 455673"/>
              <a:gd name="connsiteX4" fmla="*/ 431022 w 483379"/>
              <a:gd name="connsiteY4" fmla="*/ 270018 h 455673"/>
              <a:gd name="connsiteX5" fmla="*/ 483379 w 483379"/>
              <a:gd name="connsiteY5" fmla="*/ 277146 h 455673"/>
              <a:gd name="connsiteX6" fmla="*/ 416028 w 483379"/>
              <a:gd name="connsiteY6" fmla="*/ 454127 h 455673"/>
              <a:gd name="connsiteX7" fmla="*/ 199103 w 483379"/>
              <a:gd name="connsiteY7" fmla="*/ 357771 h 455673"/>
              <a:gd name="connsiteX8" fmla="*/ 73742 w 483379"/>
              <a:gd name="connsiteY8" fmla="*/ 239784 h 455673"/>
              <a:gd name="connsiteX9" fmla="*/ 22123 w 483379"/>
              <a:gd name="connsiteY9" fmla="*/ 136545 h 45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379" h="455673">
                <a:moveTo>
                  <a:pt x="0" y="77552"/>
                </a:moveTo>
                <a:lnTo>
                  <a:pt x="137037" y="0"/>
                </a:lnTo>
                <a:lnTo>
                  <a:pt x="216924" y="118724"/>
                </a:lnTo>
                <a:lnTo>
                  <a:pt x="349906" y="229091"/>
                </a:lnTo>
                <a:lnTo>
                  <a:pt x="431022" y="270018"/>
                </a:lnTo>
                <a:lnTo>
                  <a:pt x="483379" y="277146"/>
                </a:lnTo>
                <a:cubicBezTo>
                  <a:pt x="464739" y="341220"/>
                  <a:pt x="463407" y="440690"/>
                  <a:pt x="416028" y="454127"/>
                </a:cubicBezTo>
                <a:cubicBezTo>
                  <a:pt x="368649" y="467564"/>
                  <a:pt x="271411" y="389890"/>
                  <a:pt x="199103" y="357771"/>
                </a:cubicBezTo>
                <a:lnTo>
                  <a:pt x="73742" y="239784"/>
                </a:lnTo>
                <a:lnTo>
                  <a:pt x="22123" y="136545"/>
                </a:lnTo>
              </a:path>
            </a:pathLst>
          </a:cu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6" name="Freeform 25"/>
          <p:cNvSpPr/>
          <p:nvPr/>
        </p:nvSpPr>
        <p:spPr>
          <a:xfrm>
            <a:off x="1096963" y="1908175"/>
            <a:ext cx="487362" cy="317500"/>
          </a:xfrm>
          <a:custGeom>
            <a:avLst/>
            <a:gdLst>
              <a:gd name="connsiteX0" fmla="*/ 30480 w 487680"/>
              <a:gd name="connsiteY0" fmla="*/ 137160 h 316230"/>
              <a:gd name="connsiteX1" fmla="*/ 0 w 487680"/>
              <a:gd name="connsiteY1" fmla="*/ 316230 h 316230"/>
              <a:gd name="connsiteX2" fmla="*/ 140970 w 487680"/>
              <a:gd name="connsiteY2" fmla="*/ 316230 h 316230"/>
              <a:gd name="connsiteX3" fmla="*/ 259080 w 487680"/>
              <a:gd name="connsiteY3" fmla="*/ 281940 h 316230"/>
              <a:gd name="connsiteX4" fmla="*/ 377190 w 487680"/>
              <a:gd name="connsiteY4" fmla="*/ 224790 h 316230"/>
              <a:gd name="connsiteX5" fmla="*/ 445770 w 487680"/>
              <a:gd name="connsiteY5" fmla="*/ 163830 h 316230"/>
              <a:gd name="connsiteX6" fmla="*/ 487680 w 487680"/>
              <a:gd name="connsiteY6" fmla="*/ 102870 h 316230"/>
              <a:gd name="connsiteX7" fmla="*/ 403860 w 487680"/>
              <a:gd name="connsiteY7" fmla="*/ 0 h 316230"/>
              <a:gd name="connsiteX8" fmla="*/ 266700 w 487680"/>
              <a:gd name="connsiteY8" fmla="*/ 91440 h 316230"/>
              <a:gd name="connsiteX9" fmla="*/ 171450 w 487680"/>
              <a:gd name="connsiteY9" fmla="*/ 133350 h 316230"/>
              <a:gd name="connsiteX10" fmla="*/ 99060 w 487680"/>
              <a:gd name="connsiteY10" fmla="*/ 148590 h 316230"/>
              <a:gd name="connsiteX11" fmla="*/ 30480 w 487680"/>
              <a:gd name="connsiteY11" fmla="*/ 137160 h 31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680" h="316230">
                <a:moveTo>
                  <a:pt x="30480" y="137160"/>
                </a:moveTo>
                <a:lnTo>
                  <a:pt x="0" y="316230"/>
                </a:lnTo>
                <a:lnTo>
                  <a:pt x="140970" y="316230"/>
                </a:lnTo>
                <a:lnTo>
                  <a:pt x="259080" y="281940"/>
                </a:lnTo>
                <a:lnTo>
                  <a:pt x="377190" y="224790"/>
                </a:lnTo>
                <a:lnTo>
                  <a:pt x="445770" y="163830"/>
                </a:lnTo>
                <a:lnTo>
                  <a:pt x="487680" y="102870"/>
                </a:lnTo>
                <a:lnTo>
                  <a:pt x="403860" y="0"/>
                </a:lnTo>
                <a:lnTo>
                  <a:pt x="266700" y="91440"/>
                </a:lnTo>
                <a:lnTo>
                  <a:pt x="171450" y="133350"/>
                </a:lnTo>
                <a:lnTo>
                  <a:pt x="99060" y="148590"/>
                </a:lnTo>
                <a:lnTo>
                  <a:pt x="30480" y="137160"/>
                </a:lnTo>
                <a:close/>
              </a:path>
            </a:pathLst>
          </a:cu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7" name="Freeform 26"/>
          <p:cNvSpPr/>
          <p:nvPr/>
        </p:nvSpPr>
        <p:spPr>
          <a:xfrm rot="20380025">
            <a:off x="2613025" y="1827213"/>
            <a:ext cx="487363" cy="317500"/>
          </a:xfrm>
          <a:custGeom>
            <a:avLst/>
            <a:gdLst>
              <a:gd name="connsiteX0" fmla="*/ 30480 w 487680"/>
              <a:gd name="connsiteY0" fmla="*/ 137160 h 316230"/>
              <a:gd name="connsiteX1" fmla="*/ 0 w 487680"/>
              <a:gd name="connsiteY1" fmla="*/ 316230 h 316230"/>
              <a:gd name="connsiteX2" fmla="*/ 140970 w 487680"/>
              <a:gd name="connsiteY2" fmla="*/ 316230 h 316230"/>
              <a:gd name="connsiteX3" fmla="*/ 259080 w 487680"/>
              <a:gd name="connsiteY3" fmla="*/ 281940 h 316230"/>
              <a:gd name="connsiteX4" fmla="*/ 377190 w 487680"/>
              <a:gd name="connsiteY4" fmla="*/ 224790 h 316230"/>
              <a:gd name="connsiteX5" fmla="*/ 445770 w 487680"/>
              <a:gd name="connsiteY5" fmla="*/ 163830 h 316230"/>
              <a:gd name="connsiteX6" fmla="*/ 487680 w 487680"/>
              <a:gd name="connsiteY6" fmla="*/ 102870 h 316230"/>
              <a:gd name="connsiteX7" fmla="*/ 403860 w 487680"/>
              <a:gd name="connsiteY7" fmla="*/ 0 h 316230"/>
              <a:gd name="connsiteX8" fmla="*/ 266700 w 487680"/>
              <a:gd name="connsiteY8" fmla="*/ 91440 h 316230"/>
              <a:gd name="connsiteX9" fmla="*/ 171450 w 487680"/>
              <a:gd name="connsiteY9" fmla="*/ 133350 h 316230"/>
              <a:gd name="connsiteX10" fmla="*/ 99060 w 487680"/>
              <a:gd name="connsiteY10" fmla="*/ 148590 h 316230"/>
              <a:gd name="connsiteX11" fmla="*/ 30480 w 487680"/>
              <a:gd name="connsiteY11" fmla="*/ 137160 h 31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680" h="316230">
                <a:moveTo>
                  <a:pt x="30480" y="137160"/>
                </a:moveTo>
                <a:lnTo>
                  <a:pt x="0" y="316230"/>
                </a:lnTo>
                <a:lnTo>
                  <a:pt x="140970" y="316230"/>
                </a:lnTo>
                <a:lnTo>
                  <a:pt x="259080" y="281940"/>
                </a:lnTo>
                <a:lnTo>
                  <a:pt x="377190" y="224790"/>
                </a:lnTo>
                <a:lnTo>
                  <a:pt x="445770" y="163830"/>
                </a:lnTo>
                <a:lnTo>
                  <a:pt x="487680" y="102870"/>
                </a:lnTo>
                <a:lnTo>
                  <a:pt x="403860" y="0"/>
                </a:lnTo>
                <a:lnTo>
                  <a:pt x="266700" y="91440"/>
                </a:lnTo>
                <a:lnTo>
                  <a:pt x="171450" y="133350"/>
                </a:lnTo>
                <a:lnTo>
                  <a:pt x="99060" y="148590"/>
                </a:lnTo>
                <a:lnTo>
                  <a:pt x="30480" y="137160"/>
                </a:lnTo>
                <a:close/>
              </a:path>
            </a:pathLst>
          </a:cu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8" name="Rectangle 27"/>
          <p:cNvSpPr/>
          <p:nvPr/>
        </p:nvSpPr>
        <p:spPr>
          <a:xfrm rot="2379192">
            <a:off x="1974850" y="2589213"/>
            <a:ext cx="401638"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9" name="Rectangle 28"/>
          <p:cNvSpPr/>
          <p:nvPr/>
        </p:nvSpPr>
        <p:spPr>
          <a:xfrm>
            <a:off x="941388" y="2733675"/>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0" name="Rectangle 29"/>
          <p:cNvSpPr/>
          <p:nvPr/>
        </p:nvSpPr>
        <p:spPr>
          <a:xfrm>
            <a:off x="422275" y="4135438"/>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1" name="Rectangle 30"/>
          <p:cNvSpPr/>
          <p:nvPr/>
        </p:nvSpPr>
        <p:spPr>
          <a:xfrm>
            <a:off x="866775" y="4129088"/>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2" name="Rectangle 31"/>
          <p:cNvSpPr/>
          <p:nvPr/>
        </p:nvSpPr>
        <p:spPr>
          <a:xfrm>
            <a:off x="1047750" y="5891213"/>
            <a:ext cx="747713" cy="277812"/>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3" name="Rectangle 32"/>
          <p:cNvSpPr/>
          <p:nvPr/>
        </p:nvSpPr>
        <p:spPr>
          <a:xfrm>
            <a:off x="2373313" y="2730500"/>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4" name="Rectangle 33"/>
          <p:cNvSpPr/>
          <p:nvPr/>
        </p:nvSpPr>
        <p:spPr>
          <a:xfrm rot="19700303">
            <a:off x="1363663" y="2597150"/>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5" name="Rectangle 34"/>
          <p:cNvSpPr/>
          <p:nvPr/>
        </p:nvSpPr>
        <p:spPr>
          <a:xfrm>
            <a:off x="2457450" y="4135438"/>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6" name="Rectangle 35"/>
          <p:cNvSpPr/>
          <p:nvPr/>
        </p:nvSpPr>
        <p:spPr>
          <a:xfrm>
            <a:off x="2916238" y="4129088"/>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7" name="Rectangle 36"/>
          <p:cNvSpPr/>
          <p:nvPr/>
        </p:nvSpPr>
        <p:spPr>
          <a:xfrm>
            <a:off x="1838325" y="5891213"/>
            <a:ext cx="747713" cy="277812"/>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9" name="Rectangle 2"/>
          <p:cNvSpPr txBox="1">
            <a:spLocks noChangeArrowheads="1"/>
          </p:cNvSpPr>
          <p:nvPr/>
        </p:nvSpPr>
        <p:spPr>
          <a:xfrm>
            <a:off x="4101110" y="1059932"/>
            <a:ext cx="4215168" cy="4651656"/>
          </a:xfrm>
          <a:prstGeom prst="rect">
            <a:avLst/>
          </a:prstGeom>
        </p:spPr>
        <p:txBody>
          <a:bodyPr lIns="92075" tIns="46038" rIns="92075" bIns="46038"/>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2800" dirty="0" smtClean="0">
                <a:latin typeface="Segoe UI" pitchFamily="34" charset="0"/>
                <a:ea typeface="Segoe UI" pitchFamily="34" charset="0"/>
                <a:cs typeface="Segoe UI" pitchFamily="34" charset="0"/>
              </a:rPr>
              <a:t>The purpose of the two images is to generate ‘binocular disparity’, which is greater when objects are close to us.</a:t>
            </a:r>
          </a:p>
          <a:p>
            <a:pPr eaLnBrk="1" hangingPunct="1"/>
            <a:endParaRPr lang="en-US" sz="2800" dirty="0">
              <a:latin typeface="Segoe UI" pitchFamily="34" charset="0"/>
              <a:ea typeface="Segoe UI" pitchFamily="34" charset="0"/>
              <a:cs typeface="Segoe UI" pitchFamily="34" charset="0"/>
            </a:endParaRPr>
          </a:p>
          <a:p>
            <a:pPr eaLnBrk="1" hangingPunct="1"/>
            <a:r>
              <a:rPr lang="en-US" sz="2800" dirty="0" smtClean="0">
                <a:latin typeface="Segoe UI" pitchFamily="34" charset="0"/>
                <a:ea typeface="Segoe UI" pitchFamily="34" charset="0"/>
                <a:cs typeface="Segoe UI" pitchFamily="34" charset="0"/>
              </a:rPr>
              <a:t>The visual system estimates the depth of an object based on binocular disparity.</a:t>
            </a:r>
            <a:endParaRPr lang="en-US" sz="2400" dirty="0" smtClean="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4021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050" name="Picture 2" descr="C:\Documents and Settings\Frank Johnson\My Documents\SNP Spring 2007\Resource CD\Figures\Chapter 06\lowres\Wolfe-Fig-06-2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3" descr="vis paths"/>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5051425" y="0"/>
            <a:ext cx="409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0963" name="Text Box 18"/>
          <p:cNvSpPr txBox="1">
            <a:spLocks noChangeArrowheads="1"/>
          </p:cNvSpPr>
          <p:nvPr/>
        </p:nvSpPr>
        <p:spPr bwMode="auto">
          <a:xfrm>
            <a:off x="5815697" y="5435179"/>
            <a:ext cx="10214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0000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Shape</a:t>
            </a:r>
          </a:p>
        </p:txBody>
      </p:sp>
      <p:sp>
        <p:nvSpPr>
          <p:cNvPr id="40964" name="Text Box 19"/>
          <p:cNvSpPr txBox="1">
            <a:spLocks noChangeArrowheads="1"/>
          </p:cNvSpPr>
          <p:nvPr/>
        </p:nvSpPr>
        <p:spPr bwMode="auto">
          <a:xfrm>
            <a:off x="6414882" y="2804297"/>
            <a:ext cx="9204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0000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Color</a:t>
            </a:r>
          </a:p>
        </p:txBody>
      </p:sp>
      <p:sp>
        <p:nvSpPr>
          <p:cNvPr id="40965" name="Text Box 20"/>
          <p:cNvSpPr txBox="1">
            <a:spLocks noChangeArrowheads="1"/>
          </p:cNvSpPr>
          <p:nvPr/>
        </p:nvSpPr>
        <p:spPr bwMode="auto">
          <a:xfrm>
            <a:off x="5547893" y="473763"/>
            <a:ext cx="1651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0000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Movement</a:t>
            </a:r>
          </a:p>
        </p:txBody>
      </p:sp>
      <p:pic>
        <p:nvPicPr>
          <p:cNvPr id="40966"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1588"/>
            <a:ext cx="383857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5"/>
          <p:cNvSpPr>
            <a:spLocks/>
          </p:cNvSpPr>
          <p:nvPr/>
        </p:nvSpPr>
        <p:spPr bwMode="auto">
          <a:xfrm>
            <a:off x="3446463" y="1955800"/>
            <a:ext cx="914400" cy="431800"/>
          </a:xfrm>
          <a:prstGeom prst="accentCallout1">
            <a:avLst>
              <a:gd name="adj1" fmla="val 26472"/>
              <a:gd name="adj2" fmla="val -8333"/>
              <a:gd name="adj3" fmla="val 229412"/>
              <a:gd name="adj4" fmla="val -10972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2000">
                <a:solidFill>
                  <a:srgbClr val="00CC00"/>
                </a:solidFill>
                <a:latin typeface="Times New Roman" pitchFamily="18" charset="0"/>
              </a:rPr>
              <a:t>C</a:t>
            </a:r>
            <a:r>
              <a:rPr lang="en-US" sz="2000">
                <a:solidFill>
                  <a:srgbClr val="FF0000"/>
                </a:solidFill>
                <a:latin typeface="Times New Roman" pitchFamily="18" charset="0"/>
              </a:rPr>
              <a:t>o</a:t>
            </a:r>
            <a:r>
              <a:rPr lang="en-US" sz="2000">
                <a:solidFill>
                  <a:srgbClr val="000000"/>
                </a:solidFill>
                <a:latin typeface="Times New Roman" pitchFamily="18" charset="0"/>
              </a:rPr>
              <a:t>l</a:t>
            </a:r>
            <a:r>
              <a:rPr lang="en-US" sz="2000">
                <a:solidFill>
                  <a:srgbClr val="3333CC"/>
                </a:solidFill>
                <a:latin typeface="Times New Roman" pitchFamily="18" charset="0"/>
              </a:rPr>
              <a:t>o</a:t>
            </a:r>
            <a:r>
              <a:rPr lang="en-US" sz="2000">
                <a:solidFill>
                  <a:srgbClr val="00CC00"/>
                </a:solidFill>
                <a:latin typeface="Times New Roman" pitchFamily="18" charset="0"/>
              </a:rPr>
              <a:t>r</a:t>
            </a:r>
          </a:p>
        </p:txBody>
      </p:sp>
      <p:sp>
        <p:nvSpPr>
          <p:cNvPr id="20" name="AutoShape 6"/>
          <p:cNvSpPr>
            <a:spLocks/>
          </p:cNvSpPr>
          <p:nvPr/>
        </p:nvSpPr>
        <p:spPr bwMode="auto">
          <a:xfrm>
            <a:off x="3751263" y="2343150"/>
            <a:ext cx="1892300" cy="431800"/>
          </a:xfrm>
          <a:prstGeom prst="accentCallout1">
            <a:avLst>
              <a:gd name="adj1" fmla="val 26472"/>
              <a:gd name="adj2" fmla="val -4028"/>
              <a:gd name="adj3" fmla="val 229412"/>
              <a:gd name="adj4" fmla="val -53019"/>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2000">
                <a:solidFill>
                  <a:srgbClr val="000000"/>
                </a:solidFill>
                <a:latin typeface="OCRATTRegular"/>
              </a:rPr>
              <a:t>Shape</a:t>
            </a:r>
          </a:p>
        </p:txBody>
      </p:sp>
      <p:sp>
        <p:nvSpPr>
          <p:cNvPr id="21" name="AutoShape 7"/>
          <p:cNvSpPr>
            <a:spLocks/>
          </p:cNvSpPr>
          <p:nvPr/>
        </p:nvSpPr>
        <p:spPr bwMode="auto">
          <a:xfrm>
            <a:off x="4106863" y="2730500"/>
            <a:ext cx="1612900" cy="431800"/>
          </a:xfrm>
          <a:prstGeom prst="accentCallout1">
            <a:avLst>
              <a:gd name="adj1" fmla="val 26472"/>
              <a:gd name="adj2" fmla="val -4722"/>
              <a:gd name="adj3" fmla="val 229412"/>
              <a:gd name="adj4" fmla="val -6220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2000" i="1">
                <a:solidFill>
                  <a:srgbClr val="000000"/>
                </a:solidFill>
                <a:latin typeface="Times New Roman" pitchFamily="18" charset="0"/>
              </a:rPr>
              <a:t>Movement</a:t>
            </a:r>
          </a:p>
        </p:txBody>
      </p:sp>
      <p:sp>
        <p:nvSpPr>
          <p:cNvPr id="22" name="Rectangle 21"/>
          <p:cNvSpPr/>
          <p:nvPr/>
        </p:nvSpPr>
        <p:spPr>
          <a:xfrm>
            <a:off x="1893888" y="147638"/>
            <a:ext cx="825500" cy="27305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3" name="Rectangle 22"/>
          <p:cNvSpPr/>
          <p:nvPr/>
        </p:nvSpPr>
        <p:spPr>
          <a:xfrm>
            <a:off x="1066800" y="149225"/>
            <a:ext cx="827088" cy="27305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4" name="Freeform 23"/>
          <p:cNvSpPr/>
          <p:nvPr/>
        </p:nvSpPr>
        <p:spPr>
          <a:xfrm>
            <a:off x="647700" y="1773238"/>
            <a:ext cx="482600" cy="455612"/>
          </a:xfrm>
          <a:custGeom>
            <a:avLst/>
            <a:gdLst>
              <a:gd name="connsiteX0" fmla="*/ 0 w 471949"/>
              <a:gd name="connsiteY0" fmla="*/ 73742 h 435077"/>
              <a:gd name="connsiteX1" fmla="*/ 117987 w 471949"/>
              <a:gd name="connsiteY1" fmla="*/ 0 h 435077"/>
              <a:gd name="connsiteX2" fmla="*/ 235974 w 471949"/>
              <a:gd name="connsiteY2" fmla="*/ 95864 h 435077"/>
              <a:gd name="connsiteX3" fmla="*/ 361336 w 471949"/>
              <a:gd name="connsiteY3" fmla="*/ 213851 h 435077"/>
              <a:gd name="connsiteX4" fmla="*/ 442452 w 471949"/>
              <a:gd name="connsiteY4" fmla="*/ 243348 h 435077"/>
              <a:gd name="connsiteX5" fmla="*/ 471949 w 471949"/>
              <a:gd name="connsiteY5" fmla="*/ 258096 h 435077"/>
              <a:gd name="connsiteX6" fmla="*/ 435078 w 471949"/>
              <a:gd name="connsiteY6" fmla="*/ 435077 h 435077"/>
              <a:gd name="connsiteX7" fmla="*/ 199103 w 471949"/>
              <a:gd name="connsiteY7" fmla="*/ 353961 h 435077"/>
              <a:gd name="connsiteX8" fmla="*/ 73742 w 471949"/>
              <a:gd name="connsiteY8" fmla="*/ 235974 h 435077"/>
              <a:gd name="connsiteX9" fmla="*/ 22123 w 471949"/>
              <a:gd name="connsiteY9" fmla="*/ 132735 h 435077"/>
              <a:gd name="connsiteX0" fmla="*/ 0 w 471949"/>
              <a:gd name="connsiteY0" fmla="*/ 73742 h 450317"/>
              <a:gd name="connsiteX1" fmla="*/ 117987 w 471949"/>
              <a:gd name="connsiteY1" fmla="*/ 0 h 450317"/>
              <a:gd name="connsiteX2" fmla="*/ 235974 w 471949"/>
              <a:gd name="connsiteY2" fmla="*/ 95864 h 450317"/>
              <a:gd name="connsiteX3" fmla="*/ 361336 w 471949"/>
              <a:gd name="connsiteY3" fmla="*/ 213851 h 450317"/>
              <a:gd name="connsiteX4" fmla="*/ 442452 w 471949"/>
              <a:gd name="connsiteY4" fmla="*/ 243348 h 450317"/>
              <a:gd name="connsiteX5" fmla="*/ 471949 w 471949"/>
              <a:gd name="connsiteY5" fmla="*/ 258096 h 450317"/>
              <a:gd name="connsiteX6" fmla="*/ 416028 w 471949"/>
              <a:gd name="connsiteY6" fmla="*/ 450317 h 450317"/>
              <a:gd name="connsiteX7" fmla="*/ 199103 w 471949"/>
              <a:gd name="connsiteY7" fmla="*/ 353961 h 450317"/>
              <a:gd name="connsiteX8" fmla="*/ 73742 w 471949"/>
              <a:gd name="connsiteY8" fmla="*/ 235974 h 450317"/>
              <a:gd name="connsiteX9" fmla="*/ 22123 w 471949"/>
              <a:gd name="connsiteY9" fmla="*/ 132735 h 450317"/>
              <a:gd name="connsiteX0" fmla="*/ 0 w 471949"/>
              <a:gd name="connsiteY0" fmla="*/ 73742 h 452055"/>
              <a:gd name="connsiteX1" fmla="*/ 117987 w 471949"/>
              <a:gd name="connsiteY1" fmla="*/ 0 h 452055"/>
              <a:gd name="connsiteX2" fmla="*/ 235974 w 471949"/>
              <a:gd name="connsiteY2" fmla="*/ 95864 h 452055"/>
              <a:gd name="connsiteX3" fmla="*/ 361336 w 471949"/>
              <a:gd name="connsiteY3" fmla="*/ 213851 h 452055"/>
              <a:gd name="connsiteX4" fmla="*/ 442452 w 471949"/>
              <a:gd name="connsiteY4" fmla="*/ 243348 h 452055"/>
              <a:gd name="connsiteX5" fmla="*/ 471949 w 471949"/>
              <a:gd name="connsiteY5" fmla="*/ 258096 h 452055"/>
              <a:gd name="connsiteX6" fmla="*/ 416028 w 471949"/>
              <a:gd name="connsiteY6" fmla="*/ 450317 h 452055"/>
              <a:gd name="connsiteX7" fmla="*/ 199103 w 471949"/>
              <a:gd name="connsiteY7" fmla="*/ 353961 h 452055"/>
              <a:gd name="connsiteX8" fmla="*/ 73742 w 471949"/>
              <a:gd name="connsiteY8" fmla="*/ 235974 h 452055"/>
              <a:gd name="connsiteX9" fmla="*/ 22123 w 471949"/>
              <a:gd name="connsiteY9" fmla="*/ 132735 h 452055"/>
              <a:gd name="connsiteX0" fmla="*/ 0 w 471949"/>
              <a:gd name="connsiteY0" fmla="*/ 77552 h 455865"/>
              <a:gd name="connsiteX1" fmla="*/ 137037 w 471949"/>
              <a:gd name="connsiteY1" fmla="*/ 0 h 455865"/>
              <a:gd name="connsiteX2" fmla="*/ 235974 w 471949"/>
              <a:gd name="connsiteY2" fmla="*/ 9967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31022 w 471949"/>
              <a:gd name="connsiteY4" fmla="*/ 27001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83379"/>
              <a:gd name="connsiteY0" fmla="*/ 77552 h 455673"/>
              <a:gd name="connsiteX1" fmla="*/ 137037 w 483379"/>
              <a:gd name="connsiteY1" fmla="*/ 0 h 455673"/>
              <a:gd name="connsiteX2" fmla="*/ 216924 w 483379"/>
              <a:gd name="connsiteY2" fmla="*/ 118724 h 455673"/>
              <a:gd name="connsiteX3" fmla="*/ 349906 w 483379"/>
              <a:gd name="connsiteY3" fmla="*/ 229091 h 455673"/>
              <a:gd name="connsiteX4" fmla="*/ 431022 w 483379"/>
              <a:gd name="connsiteY4" fmla="*/ 270018 h 455673"/>
              <a:gd name="connsiteX5" fmla="*/ 483379 w 483379"/>
              <a:gd name="connsiteY5" fmla="*/ 277146 h 455673"/>
              <a:gd name="connsiteX6" fmla="*/ 416028 w 483379"/>
              <a:gd name="connsiteY6" fmla="*/ 454127 h 455673"/>
              <a:gd name="connsiteX7" fmla="*/ 199103 w 483379"/>
              <a:gd name="connsiteY7" fmla="*/ 357771 h 455673"/>
              <a:gd name="connsiteX8" fmla="*/ 73742 w 483379"/>
              <a:gd name="connsiteY8" fmla="*/ 239784 h 455673"/>
              <a:gd name="connsiteX9" fmla="*/ 22123 w 483379"/>
              <a:gd name="connsiteY9" fmla="*/ 136545 h 45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379" h="455673">
                <a:moveTo>
                  <a:pt x="0" y="77552"/>
                </a:moveTo>
                <a:lnTo>
                  <a:pt x="137037" y="0"/>
                </a:lnTo>
                <a:lnTo>
                  <a:pt x="216924" y="118724"/>
                </a:lnTo>
                <a:lnTo>
                  <a:pt x="349906" y="229091"/>
                </a:lnTo>
                <a:lnTo>
                  <a:pt x="431022" y="270018"/>
                </a:lnTo>
                <a:lnTo>
                  <a:pt x="483379" y="277146"/>
                </a:lnTo>
                <a:cubicBezTo>
                  <a:pt x="464739" y="341220"/>
                  <a:pt x="463407" y="440690"/>
                  <a:pt x="416028" y="454127"/>
                </a:cubicBezTo>
                <a:cubicBezTo>
                  <a:pt x="368649" y="467564"/>
                  <a:pt x="271411" y="389890"/>
                  <a:pt x="199103" y="357771"/>
                </a:cubicBezTo>
                <a:lnTo>
                  <a:pt x="73742" y="239784"/>
                </a:lnTo>
                <a:lnTo>
                  <a:pt x="22123" y="136545"/>
                </a:lnTo>
              </a:path>
            </a:pathLst>
          </a:cu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5" name="Freeform 24"/>
          <p:cNvSpPr/>
          <p:nvPr/>
        </p:nvSpPr>
        <p:spPr>
          <a:xfrm rot="20260865">
            <a:off x="2163763" y="1857375"/>
            <a:ext cx="482600" cy="455613"/>
          </a:xfrm>
          <a:custGeom>
            <a:avLst/>
            <a:gdLst>
              <a:gd name="connsiteX0" fmla="*/ 0 w 471949"/>
              <a:gd name="connsiteY0" fmla="*/ 73742 h 435077"/>
              <a:gd name="connsiteX1" fmla="*/ 117987 w 471949"/>
              <a:gd name="connsiteY1" fmla="*/ 0 h 435077"/>
              <a:gd name="connsiteX2" fmla="*/ 235974 w 471949"/>
              <a:gd name="connsiteY2" fmla="*/ 95864 h 435077"/>
              <a:gd name="connsiteX3" fmla="*/ 361336 w 471949"/>
              <a:gd name="connsiteY3" fmla="*/ 213851 h 435077"/>
              <a:gd name="connsiteX4" fmla="*/ 442452 w 471949"/>
              <a:gd name="connsiteY4" fmla="*/ 243348 h 435077"/>
              <a:gd name="connsiteX5" fmla="*/ 471949 w 471949"/>
              <a:gd name="connsiteY5" fmla="*/ 258096 h 435077"/>
              <a:gd name="connsiteX6" fmla="*/ 435078 w 471949"/>
              <a:gd name="connsiteY6" fmla="*/ 435077 h 435077"/>
              <a:gd name="connsiteX7" fmla="*/ 199103 w 471949"/>
              <a:gd name="connsiteY7" fmla="*/ 353961 h 435077"/>
              <a:gd name="connsiteX8" fmla="*/ 73742 w 471949"/>
              <a:gd name="connsiteY8" fmla="*/ 235974 h 435077"/>
              <a:gd name="connsiteX9" fmla="*/ 22123 w 471949"/>
              <a:gd name="connsiteY9" fmla="*/ 132735 h 435077"/>
              <a:gd name="connsiteX0" fmla="*/ 0 w 471949"/>
              <a:gd name="connsiteY0" fmla="*/ 73742 h 450317"/>
              <a:gd name="connsiteX1" fmla="*/ 117987 w 471949"/>
              <a:gd name="connsiteY1" fmla="*/ 0 h 450317"/>
              <a:gd name="connsiteX2" fmla="*/ 235974 w 471949"/>
              <a:gd name="connsiteY2" fmla="*/ 95864 h 450317"/>
              <a:gd name="connsiteX3" fmla="*/ 361336 w 471949"/>
              <a:gd name="connsiteY3" fmla="*/ 213851 h 450317"/>
              <a:gd name="connsiteX4" fmla="*/ 442452 w 471949"/>
              <a:gd name="connsiteY4" fmla="*/ 243348 h 450317"/>
              <a:gd name="connsiteX5" fmla="*/ 471949 w 471949"/>
              <a:gd name="connsiteY5" fmla="*/ 258096 h 450317"/>
              <a:gd name="connsiteX6" fmla="*/ 416028 w 471949"/>
              <a:gd name="connsiteY6" fmla="*/ 450317 h 450317"/>
              <a:gd name="connsiteX7" fmla="*/ 199103 w 471949"/>
              <a:gd name="connsiteY7" fmla="*/ 353961 h 450317"/>
              <a:gd name="connsiteX8" fmla="*/ 73742 w 471949"/>
              <a:gd name="connsiteY8" fmla="*/ 235974 h 450317"/>
              <a:gd name="connsiteX9" fmla="*/ 22123 w 471949"/>
              <a:gd name="connsiteY9" fmla="*/ 132735 h 450317"/>
              <a:gd name="connsiteX0" fmla="*/ 0 w 471949"/>
              <a:gd name="connsiteY0" fmla="*/ 73742 h 452055"/>
              <a:gd name="connsiteX1" fmla="*/ 117987 w 471949"/>
              <a:gd name="connsiteY1" fmla="*/ 0 h 452055"/>
              <a:gd name="connsiteX2" fmla="*/ 235974 w 471949"/>
              <a:gd name="connsiteY2" fmla="*/ 95864 h 452055"/>
              <a:gd name="connsiteX3" fmla="*/ 361336 w 471949"/>
              <a:gd name="connsiteY3" fmla="*/ 213851 h 452055"/>
              <a:gd name="connsiteX4" fmla="*/ 442452 w 471949"/>
              <a:gd name="connsiteY4" fmla="*/ 243348 h 452055"/>
              <a:gd name="connsiteX5" fmla="*/ 471949 w 471949"/>
              <a:gd name="connsiteY5" fmla="*/ 258096 h 452055"/>
              <a:gd name="connsiteX6" fmla="*/ 416028 w 471949"/>
              <a:gd name="connsiteY6" fmla="*/ 450317 h 452055"/>
              <a:gd name="connsiteX7" fmla="*/ 199103 w 471949"/>
              <a:gd name="connsiteY7" fmla="*/ 353961 h 452055"/>
              <a:gd name="connsiteX8" fmla="*/ 73742 w 471949"/>
              <a:gd name="connsiteY8" fmla="*/ 235974 h 452055"/>
              <a:gd name="connsiteX9" fmla="*/ 22123 w 471949"/>
              <a:gd name="connsiteY9" fmla="*/ 132735 h 452055"/>
              <a:gd name="connsiteX0" fmla="*/ 0 w 471949"/>
              <a:gd name="connsiteY0" fmla="*/ 77552 h 455865"/>
              <a:gd name="connsiteX1" fmla="*/ 137037 w 471949"/>
              <a:gd name="connsiteY1" fmla="*/ 0 h 455865"/>
              <a:gd name="connsiteX2" fmla="*/ 235974 w 471949"/>
              <a:gd name="connsiteY2" fmla="*/ 9967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31022 w 471949"/>
              <a:gd name="connsiteY4" fmla="*/ 27001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83379"/>
              <a:gd name="connsiteY0" fmla="*/ 77552 h 455673"/>
              <a:gd name="connsiteX1" fmla="*/ 137037 w 483379"/>
              <a:gd name="connsiteY1" fmla="*/ 0 h 455673"/>
              <a:gd name="connsiteX2" fmla="*/ 216924 w 483379"/>
              <a:gd name="connsiteY2" fmla="*/ 118724 h 455673"/>
              <a:gd name="connsiteX3" fmla="*/ 349906 w 483379"/>
              <a:gd name="connsiteY3" fmla="*/ 229091 h 455673"/>
              <a:gd name="connsiteX4" fmla="*/ 431022 w 483379"/>
              <a:gd name="connsiteY4" fmla="*/ 270018 h 455673"/>
              <a:gd name="connsiteX5" fmla="*/ 483379 w 483379"/>
              <a:gd name="connsiteY5" fmla="*/ 277146 h 455673"/>
              <a:gd name="connsiteX6" fmla="*/ 416028 w 483379"/>
              <a:gd name="connsiteY6" fmla="*/ 454127 h 455673"/>
              <a:gd name="connsiteX7" fmla="*/ 199103 w 483379"/>
              <a:gd name="connsiteY7" fmla="*/ 357771 h 455673"/>
              <a:gd name="connsiteX8" fmla="*/ 73742 w 483379"/>
              <a:gd name="connsiteY8" fmla="*/ 239784 h 455673"/>
              <a:gd name="connsiteX9" fmla="*/ 22123 w 483379"/>
              <a:gd name="connsiteY9" fmla="*/ 136545 h 45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379" h="455673">
                <a:moveTo>
                  <a:pt x="0" y="77552"/>
                </a:moveTo>
                <a:lnTo>
                  <a:pt x="137037" y="0"/>
                </a:lnTo>
                <a:lnTo>
                  <a:pt x="216924" y="118724"/>
                </a:lnTo>
                <a:lnTo>
                  <a:pt x="349906" y="229091"/>
                </a:lnTo>
                <a:lnTo>
                  <a:pt x="431022" y="270018"/>
                </a:lnTo>
                <a:lnTo>
                  <a:pt x="483379" y="277146"/>
                </a:lnTo>
                <a:cubicBezTo>
                  <a:pt x="464739" y="341220"/>
                  <a:pt x="463407" y="440690"/>
                  <a:pt x="416028" y="454127"/>
                </a:cubicBezTo>
                <a:cubicBezTo>
                  <a:pt x="368649" y="467564"/>
                  <a:pt x="271411" y="389890"/>
                  <a:pt x="199103" y="357771"/>
                </a:cubicBezTo>
                <a:lnTo>
                  <a:pt x="73742" y="239784"/>
                </a:lnTo>
                <a:lnTo>
                  <a:pt x="22123" y="136545"/>
                </a:lnTo>
              </a:path>
            </a:pathLst>
          </a:cu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6" name="Freeform 25"/>
          <p:cNvSpPr/>
          <p:nvPr/>
        </p:nvSpPr>
        <p:spPr>
          <a:xfrm>
            <a:off x="1096963" y="1908175"/>
            <a:ext cx="487362" cy="317500"/>
          </a:xfrm>
          <a:custGeom>
            <a:avLst/>
            <a:gdLst>
              <a:gd name="connsiteX0" fmla="*/ 30480 w 487680"/>
              <a:gd name="connsiteY0" fmla="*/ 137160 h 316230"/>
              <a:gd name="connsiteX1" fmla="*/ 0 w 487680"/>
              <a:gd name="connsiteY1" fmla="*/ 316230 h 316230"/>
              <a:gd name="connsiteX2" fmla="*/ 140970 w 487680"/>
              <a:gd name="connsiteY2" fmla="*/ 316230 h 316230"/>
              <a:gd name="connsiteX3" fmla="*/ 259080 w 487680"/>
              <a:gd name="connsiteY3" fmla="*/ 281940 h 316230"/>
              <a:gd name="connsiteX4" fmla="*/ 377190 w 487680"/>
              <a:gd name="connsiteY4" fmla="*/ 224790 h 316230"/>
              <a:gd name="connsiteX5" fmla="*/ 445770 w 487680"/>
              <a:gd name="connsiteY5" fmla="*/ 163830 h 316230"/>
              <a:gd name="connsiteX6" fmla="*/ 487680 w 487680"/>
              <a:gd name="connsiteY6" fmla="*/ 102870 h 316230"/>
              <a:gd name="connsiteX7" fmla="*/ 403860 w 487680"/>
              <a:gd name="connsiteY7" fmla="*/ 0 h 316230"/>
              <a:gd name="connsiteX8" fmla="*/ 266700 w 487680"/>
              <a:gd name="connsiteY8" fmla="*/ 91440 h 316230"/>
              <a:gd name="connsiteX9" fmla="*/ 171450 w 487680"/>
              <a:gd name="connsiteY9" fmla="*/ 133350 h 316230"/>
              <a:gd name="connsiteX10" fmla="*/ 99060 w 487680"/>
              <a:gd name="connsiteY10" fmla="*/ 148590 h 316230"/>
              <a:gd name="connsiteX11" fmla="*/ 30480 w 487680"/>
              <a:gd name="connsiteY11" fmla="*/ 137160 h 31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680" h="316230">
                <a:moveTo>
                  <a:pt x="30480" y="137160"/>
                </a:moveTo>
                <a:lnTo>
                  <a:pt x="0" y="316230"/>
                </a:lnTo>
                <a:lnTo>
                  <a:pt x="140970" y="316230"/>
                </a:lnTo>
                <a:lnTo>
                  <a:pt x="259080" y="281940"/>
                </a:lnTo>
                <a:lnTo>
                  <a:pt x="377190" y="224790"/>
                </a:lnTo>
                <a:lnTo>
                  <a:pt x="445770" y="163830"/>
                </a:lnTo>
                <a:lnTo>
                  <a:pt x="487680" y="102870"/>
                </a:lnTo>
                <a:lnTo>
                  <a:pt x="403860" y="0"/>
                </a:lnTo>
                <a:lnTo>
                  <a:pt x="266700" y="91440"/>
                </a:lnTo>
                <a:lnTo>
                  <a:pt x="171450" y="133350"/>
                </a:lnTo>
                <a:lnTo>
                  <a:pt x="99060" y="148590"/>
                </a:lnTo>
                <a:lnTo>
                  <a:pt x="30480" y="137160"/>
                </a:lnTo>
                <a:close/>
              </a:path>
            </a:pathLst>
          </a:cu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7" name="Freeform 26"/>
          <p:cNvSpPr/>
          <p:nvPr/>
        </p:nvSpPr>
        <p:spPr>
          <a:xfrm rot="20380025">
            <a:off x="2613025" y="1827213"/>
            <a:ext cx="487363" cy="317500"/>
          </a:xfrm>
          <a:custGeom>
            <a:avLst/>
            <a:gdLst>
              <a:gd name="connsiteX0" fmla="*/ 30480 w 487680"/>
              <a:gd name="connsiteY0" fmla="*/ 137160 h 316230"/>
              <a:gd name="connsiteX1" fmla="*/ 0 w 487680"/>
              <a:gd name="connsiteY1" fmla="*/ 316230 h 316230"/>
              <a:gd name="connsiteX2" fmla="*/ 140970 w 487680"/>
              <a:gd name="connsiteY2" fmla="*/ 316230 h 316230"/>
              <a:gd name="connsiteX3" fmla="*/ 259080 w 487680"/>
              <a:gd name="connsiteY3" fmla="*/ 281940 h 316230"/>
              <a:gd name="connsiteX4" fmla="*/ 377190 w 487680"/>
              <a:gd name="connsiteY4" fmla="*/ 224790 h 316230"/>
              <a:gd name="connsiteX5" fmla="*/ 445770 w 487680"/>
              <a:gd name="connsiteY5" fmla="*/ 163830 h 316230"/>
              <a:gd name="connsiteX6" fmla="*/ 487680 w 487680"/>
              <a:gd name="connsiteY6" fmla="*/ 102870 h 316230"/>
              <a:gd name="connsiteX7" fmla="*/ 403860 w 487680"/>
              <a:gd name="connsiteY7" fmla="*/ 0 h 316230"/>
              <a:gd name="connsiteX8" fmla="*/ 266700 w 487680"/>
              <a:gd name="connsiteY8" fmla="*/ 91440 h 316230"/>
              <a:gd name="connsiteX9" fmla="*/ 171450 w 487680"/>
              <a:gd name="connsiteY9" fmla="*/ 133350 h 316230"/>
              <a:gd name="connsiteX10" fmla="*/ 99060 w 487680"/>
              <a:gd name="connsiteY10" fmla="*/ 148590 h 316230"/>
              <a:gd name="connsiteX11" fmla="*/ 30480 w 487680"/>
              <a:gd name="connsiteY11" fmla="*/ 137160 h 31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680" h="316230">
                <a:moveTo>
                  <a:pt x="30480" y="137160"/>
                </a:moveTo>
                <a:lnTo>
                  <a:pt x="0" y="316230"/>
                </a:lnTo>
                <a:lnTo>
                  <a:pt x="140970" y="316230"/>
                </a:lnTo>
                <a:lnTo>
                  <a:pt x="259080" y="281940"/>
                </a:lnTo>
                <a:lnTo>
                  <a:pt x="377190" y="224790"/>
                </a:lnTo>
                <a:lnTo>
                  <a:pt x="445770" y="163830"/>
                </a:lnTo>
                <a:lnTo>
                  <a:pt x="487680" y="102870"/>
                </a:lnTo>
                <a:lnTo>
                  <a:pt x="403860" y="0"/>
                </a:lnTo>
                <a:lnTo>
                  <a:pt x="266700" y="91440"/>
                </a:lnTo>
                <a:lnTo>
                  <a:pt x="171450" y="133350"/>
                </a:lnTo>
                <a:lnTo>
                  <a:pt x="99060" y="148590"/>
                </a:lnTo>
                <a:lnTo>
                  <a:pt x="30480" y="137160"/>
                </a:lnTo>
                <a:close/>
              </a:path>
            </a:pathLst>
          </a:cu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8" name="Rectangle 27"/>
          <p:cNvSpPr/>
          <p:nvPr/>
        </p:nvSpPr>
        <p:spPr>
          <a:xfrm rot="2379192">
            <a:off x="1974850" y="2589213"/>
            <a:ext cx="401638"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9" name="Rectangle 28"/>
          <p:cNvSpPr/>
          <p:nvPr/>
        </p:nvSpPr>
        <p:spPr>
          <a:xfrm>
            <a:off x="941388" y="2733675"/>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0" name="Rectangle 29"/>
          <p:cNvSpPr/>
          <p:nvPr/>
        </p:nvSpPr>
        <p:spPr>
          <a:xfrm>
            <a:off x="422275" y="4135438"/>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1" name="Rectangle 30"/>
          <p:cNvSpPr/>
          <p:nvPr/>
        </p:nvSpPr>
        <p:spPr>
          <a:xfrm>
            <a:off x="866775" y="4129088"/>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2" name="Rectangle 31"/>
          <p:cNvSpPr/>
          <p:nvPr/>
        </p:nvSpPr>
        <p:spPr>
          <a:xfrm>
            <a:off x="1047750" y="5891213"/>
            <a:ext cx="747713" cy="277812"/>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3" name="Rectangle 32"/>
          <p:cNvSpPr/>
          <p:nvPr/>
        </p:nvSpPr>
        <p:spPr>
          <a:xfrm>
            <a:off x="2373313" y="2730500"/>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4" name="Rectangle 33"/>
          <p:cNvSpPr/>
          <p:nvPr/>
        </p:nvSpPr>
        <p:spPr>
          <a:xfrm rot="19700303">
            <a:off x="1363663" y="2597150"/>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5" name="Rectangle 34"/>
          <p:cNvSpPr/>
          <p:nvPr/>
        </p:nvSpPr>
        <p:spPr>
          <a:xfrm>
            <a:off x="2457450" y="4135438"/>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6" name="Rectangle 35"/>
          <p:cNvSpPr/>
          <p:nvPr/>
        </p:nvSpPr>
        <p:spPr>
          <a:xfrm>
            <a:off x="2916238" y="4129088"/>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7" name="Rectangle 36"/>
          <p:cNvSpPr/>
          <p:nvPr/>
        </p:nvSpPr>
        <p:spPr>
          <a:xfrm>
            <a:off x="1838325" y="5891213"/>
            <a:ext cx="747713" cy="277812"/>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40986" name="Text Box 14"/>
          <p:cNvSpPr txBox="1">
            <a:spLocks noChangeArrowheads="1"/>
          </p:cNvSpPr>
          <p:nvPr/>
        </p:nvSpPr>
        <p:spPr bwMode="auto">
          <a:xfrm>
            <a:off x="3248025" y="1116013"/>
            <a:ext cx="2019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000000"/>
                </a:solidFill>
                <a:latin typeface="Segoe UI" pitchFamily="34" charset="0"/>
                <a:ea typeface="Segoe UI" pitchFamily="34" charset="0"/>
                <a:cs typeface="Segoe UI" pitchFamily="34" charset="0"/>
              </a:rPr>
              <a:t>3 ‘channels’</a:t>
            </a:r>
          </a:p>
          <a:p>
            <a:pPr eaLnBrk="1" hangingPunct="1"/>
            <a:r>
              <a:rPr lang="en-US" sz="2000">
                <a:solidFill>
                  <a:srgbClr val="000000"/>
                </a:solidFill>
                <a:latin typeface="Segoe UI" pitchFamily="34" charset="0"/>
                <a:ea typeface="Segoe UI" pitchFamily="34" charset="0"/>
                <a:cs typeface="Segoe UI" pitchFamily="34" charset="0"/>
              </a:rPr>
              <a:t>leave the Retina</a:t>
            </a:r>
          </a:p>
        </p:txBody>
      </p:sp>
      <p:sp>
        <p:nvSpPr>
          <p:cNvPr id="39" name="Rectangle 38"/>
          <p:cNvSpPr/>
          <p:nvPr/>
        </p:nvSpPr>
        <p:spPr>
          <a:xfrm>
            <a:off x="5156200" y="1816100"/>
            <a:ext cx="2667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40" name="Rectangle 39"/>
          <p:cNvSpPr/>
          <p:nvPr/>
        </p:nvSpPr>
        <p:spPr>
          <a:xfrm>
            <a:off x="5118100" y="6477000"/>
            <a:ext cx="2667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41" name="Rectangle 40"/>
          <p:cNvSpPr/>
          <p:nvPr/>
        </p:nvSpPr>
        <p:spPr>
          <a:xfrm>
            <a:off x="5168900" y="4051300"/>
            <a:ext cx="2667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40990" name="Text Box 14"/>
          <p:cNvSpPr txBox="1">
            <a:spLocks noChangeArrowheads="1"/>
          </p:cNvSpPr>
          <p:nvPr/>
        </p:nvSpPr>
        <p:spPr bwMode="auto">
          <a:xfrm>
            <a:off x="3629025" y="3541713"/>
            <a:ext cx="208597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000000"/>
                </a:solidFill>
                <a:latin typeface="Segoe UI" pitchFamily="34" charset="0"/>
                <a:ea typeface="Segoe UI" pitchFamily="34" charset="0"/>
                <a:cs typeface="Segoe UI" pitchFamily="34" charset="0"/>
              </a:rPr>
              <a:t>Each channel is destined for its own cortical processing area</a:t>
            </a:r>
          </a:p>
        </p:txBody>
      </p:sp>
      <p:sp>
        <p:nvSpPr>
          <p:cNvPr id="42" name="TextBox 41"/>
          <p:cNvSpPr txBox="1">
            <a:spLocks noChangeArrowheads="1"/>
          </p:cNvSpPr>
          <p:nvPr/>
        </p:nvSpPr>
        <p:spPr bwMode="auto">
          <a:xfrm>
            <a:off x="3517900" y="6134100"/>
            <a:ext cx="19655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i="1" dirty="0">
                <a:solidFill>
                  <a:srgbClr val="FF0000"/>
                </a:solidFill>
                <a:latin typeface="Segoe UI" pitchFamily="34" charset="0"/>
                <a:ea typeface="Segoe UI" pitchFamily="34" charset="0"/>
                <a:cs typeface="Segoe UI" pitchFamily="34" charset="0"/>
              </a:rPr>
              <a:t>Face Processing</a:t>
            </a:r>
          </a:p>
        </p:txBody>
      </p:sp>
      <p:cxnSp>
        <p:nvCxnSpPr>
          <p:cNvPr id="44" name="Straight Arrow Connector 43"/>
          <p:cNvCxnSpPr>
            <a:stCxn id="42" idx="3"/>
          </p:cNvCxnSpPr>
          <p:nvPr/>
        </p:nvCxnSpPr>
        <p:spPr>
          <a:xfrm flipV="1">
            <a:off x="5483438" y="6019801"/>
            <a:ext cx="917362" cy="314354"/>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7097713" y="4484688"/>
            <a:ext cx="21278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dirty="0">
                <a:solidFill>
                  <a:srgbClr val="000000"/>
                </a:solidFill>
                <a:latin typeface="Calibri" pitchFamily="34" charset="0"/>
                <a:cs typeface="Calibri" pitchFamily="34" charset="0"/>
              </a:rPr>
              <a:t>It all begins here…</a:t>
            </a:r>
          </a:p>
        </p:txBody>
      </p:sp>
      <p:cxnSp>
        <p:nvCxnSpPr>
          <p:cNvPr id="43" name="Straight Arrow Connector 42"/>
          <p:cNvCxnSpPr/>
          <p:nvPr/>
        </p:nvCxnSpPr>
        <p:spPr>
          <a:xfrm flipH="1">
            <a:off x="7772400" y="4814888"/>
            <a:ext cx="276225" cy="7254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http://hubel.med.harvard.edu/book/6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617490" y="3431540"/>
            <a:ext cx="2371830" cy="28778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15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026"/>
                                        </p:tgtEl>
                                      </p:cBhvr>
                                    </p:animEffect>
                                    <p:set>
                                      <p:cBhvr>
                                        <p:cTn id="25" dur="1" fill="hold">
                                          <p:stCondLst>
                                            <p:cond delay="499"/>
                                          </p:stCondLst>
                                        </p:cTn>
                                        <p:tgtEl>
                                          <p:spTgt spid="102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left)">
                                      <p:cBhvr>
                                        <p:cTn id="30" dur="500"/>
                                        <p:tgtEl>
                                          <p:spTgt spid="4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up)">
                                      <p:cBhvr>
                                        <p:cTn id="38" dur="500"/>
                                        <p:tgtEl>
                                          <p:spTgt spid="38"/>
                                        </p:tgtEl>
                                      </p:cBhvr>
                                    </p:animEffect>
                                  </p:childTnLst>
                                </p:cTn>
                              </p:par>
                              <p:par>
                                <p:cTn id="39" presetID="22" presetClass="entr" presetSubtype="1"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up)">
                                      <p:cBhvr>
                                        <p:cTn id="4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42"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6863"/>
            <a:ext cx="7772400" cy="1143000"/>
          </a:xfrm>
        </p:spPr>
        <p:txBody>
          <a:bodyPr/>
          <a:lstStyle/>
          <a:p>
            <a:pPr>
              <a:defRPr/>
            </a:pPr>
            <a:r>
              <a:rPr lang="en-US" sz="2800" b="1" cap="all" dirty="0" smtClean="0">
                <a:latin typeface="Calibri" pitchFamily="34" charset="0"/>
                <a:cs typeface="Calibri" pitchFamily="34" charset="0"/>
              </a:rPr>
              <a:t>VISUAL PROCESSING IN CORTEX</a:t>
            </a:r>
            <a:endParaRPr lang="en-US" sz="2800" dirty="0">
              <a:latin typeface="Calibri" pitchFamily="34" charset="0"/>
              <a:cs typeface="Calibri" pitchFamily="34" charset="0"/>
            </a:endParaRPr>
          </a:p>
        </p:txBody>
      </p:sp>
      <p:sp>
        <p:nvSpPr>
          <p:cNvPr id="11267" name="Content Placeholder 2"/>
          <p:cNvSpPr>
            <a:spLocks noGrp="1"/>
          </p:cNvSpPr>
          <p:nvPr>
            <p:ph idx="1"/>
          </p:nvPr>
        </p:nvSpPr>
        <p:spPr>
          <a:xfrm>
            <a:off x="733425" y="1668463"/>
            <a:ext cx="7772400" cy="3432175"/>
          </a:xfrm>
        </p:spPr>
        <p:txBody>
          <a:bodyPr/>
          <a:lstStyle/>
          <a:p>
            <a:pPr>
              <a:defRPr/>
            </a:pPr>
            <a:r>
              <a:rPr lang="en-US" sz="2000" dirty="0" smtClean="0">
                <a:latin typeface="Calibri" pitchFamily="34" charset="0"/>
                <a:cs typeface="Calibri" pitchFamily="34" charset="0"/>
              </a:rPr>
              <a:t>Know the basic organization and function of primary visual cortex (the </a:t>
            </a:r>
            <a:r>
              <a:rPr lang="en-US" sz="2000" dirty="0" err="1" smtClean="0">
                <a:latin typeface="Calibri" pitchFamily="34" charset="0"/>
                <a:cs typeface="Calibri" pitchFamily="34" charset="0"/>
              </a:rPr>
              <a:t>hypercolumn</a:t>
            </a:r>
            <a:r>
              <a:rPr lang="en-US" sz="2000" dirty="0" smtClean="0">
                <a:latin typeface="Calibri" pitchFamily="34" charset="0"/>
                <a:cs typeface="Calibri" pitchFamily="34" charset="0"/>
              </a:rPr>
              <a:t>!).</a:t>
            </a:r>
          </a:p>
          <a:p>
            <a:pPr>
              <a:defRPr/>
            </a:pPr>
            <a:r>
              <a:rPr lang="en-US" sz="2000" dirty="0" smtClean="0">
                <a:latin typeface="Calibri" pitchFamily="34" charset="0"/>
                <a:cs typeface="Calibri" pitchFamily="34" charset="0"/>
              </a:rPr>
              <a:t>As we move from retina to cortex, the response properties of cells in the visual system become increasingly complex. What synaptic mechanisms are used to produce cells that could respond to complex shapes (e.g., </a:t>
            </a:r>
            <a:r>
              <a:rPr lang="en-US" sz="2000" dirty="0" err="1" smtClean="0">
                <a:latin typeface="Calibri" pitchFamily="34" charset="0"/>
                <a:cs typeface="Calibri" pitchFamily="34" charset="0"/>
              </a:rPr>
              <a:t>Geons</a:t>
            </a:r>
            <a:r>
              <a:rPr lang="en-US" sz="2000" dirty="0" smtClean="0">
                <a:latin typeface="Calibri" pitchFamily="34" charset="0"/>
                <a:cs typeface="Calibri" pitchFamily="34" charset="0"/>
              </a:rPr>
              <a:t>) or movement?</a:t>
            </a:r>
          </a:p>
          <a:p>
            <a:pPr>
              <a:defRPr/>
            </a:pPr>
            <a:r>
              <a:rPr lang="en-US" sz="2000" dirty="0" smtClean="0">
                <a:latin typeface="Calibri" pitchFamily="34" charset="0"/>
                <a:cs typeface="Calibri" pitchFamily="34" charset="0"/>
              </a:rPr>
              <a:t>Perception of Motion (why the retina can’t know whether something is moving or not).</a:t>
            </a:r>
          </a:p>
          <a:p>
            <a:pPr marL="0" indent="0">
              <a:buFontTx/>
              <a:buNone/>
              <a:defRPr/>
            </a:pPr>
            <a:endParaRPr lang="en-US" sz="2000"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3"/>
          <p:cNvGrpSpPr/>
          <p:nvPr/>
        </p:nvGrpSpPr>
        <p:grpSpPr>
          <a:xfrm>
            <a:off x="4182400" y="1020953"/>
            <a:ext cx="3018019" cy="4070983"/>
            <a:chOff x="4646432" y="952713"/>
            <a:chExt cx="3018019" cy="4070983"/>
          </a:xfrm>
        </p:grpSpPr>
        <p:pic>
          <p:nvPicPr>
            <p:cNvPr id="48132" name="Picture 3" descr="397473aa_eps_2"/>
            <p:cNvPicPr>
              <a:picLocks noChangeAspect="1" noChangeArrowheads="1"/>
            </p:cNvPicPr>
            <p:nvPr/>
          </p:nvPicPr>
          <p:blipFill rotWithShape="1">
            <a:blip r:embed="rId3">
              <a:lum contrast="18000"/>
              <a:grayscl/>
              <a:extLst>
                <a:ext uri="{28A0092B-C50C-407E-A947-70E740481C1C}">
                  <a14:useLocalDpi xmlns:a14="http://schemas.microsoft.com/office/drawing/2010/main" val="0"/>
                </a:ext>
              </a:extLst>
            </a:blip>
            <a:srcRect t="57313"/>
            <a:stretch/>
          </p:blipFill>
          <p:spPr bwMode="auto">
            <a:xfrm>
              <a:off x="4703763" y="2096251"/>
              <a:ext cx="2960688" cy="292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 descr="397473aa_eps_2"/>
            <p:cNvPicPr>
              <a:picLocks noChangeAspect="1" noChangeArrowheads="1"/>
            </p:cNvPicPr>
            <p:nvPr/>
          </p:nvPicPr>
          <p:blipFill rotWithShape="1">
            <a:blip r:embed="rId3">
              <a:lum contrast="18000"/>
              <a:grayscl/>
              <a:extLst>
                <a:ext uri="{28A0092B-C50C-407E-A947-70E740481C1C}">
                  <a14:useLocalDpi xmlns:a14="http://schemas.microsoft.com/office/drawing/2010/main" val="0"/>
                </a:ext>
              </a:extLst>
            </a:blip>
            <a:srcRect b="84312"/>
            <a:stretch/>
          </p:blipFill>
          <p:spPr bwMode="auto">
            <a:xfrm>
              <a:off x="4646432" y="952713"/>
              <a:ext cx="2960688" cy="107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38" name="Group 21"/>
          <p:cNvGrpSpPr>
            <a:grpSpLocks/>
          </p:cNvGrpSpPr>
          <p:nvPr/>
        </p:nvGrpSpPr>
        <p:grpSpPr bwMode="auto">
          <a:xfrm>
            <a:off x="6930973" y="2375909"/>
            <a:ext cx="1219200" cy="1163638"/>
            <a:chOff x="2311" y="2530"/>
            <a:chExt cx="982" cy="937"/>
          </a:xfrm>
        </p:grpSpPr>
        <p:sp>
          <p:nvSpPr>
            <p:cNvPr id="48139" name="Oval 22"/>
            <p:cNvSpPr>
              <a:spLocks noChangeArrowheads="1"/>
            </p:cNvSpPr>
            <p:nvPr/>
          </p:nvSpPr>
          <p:spPr bwMode="auto">
            <a:xfrm>
              <a:off x="2311" y="2530"/>
              <a:ext cx="982" cy="937"/>
            </a:xfrm>
            <a:prstGeom prst="ellipse">
              <a:avLst/>
            </a:prstGeom>
            <a:solidFill>
              <a:srgbClr val="FF0000"/>
            </a:solid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8140" name="Oval 23"/>
            <p:cNvSpPr>
              <a:spLocks noChangeArrowheads="1"/>
            </p:cNvSpPr>
            <p:nvPr/>
          </p:nvSpPr>
          <p:spPr bwMode="auto">
            <a:xfrm>
              <a:off x="2594" y="2790"/>
              <a:ext cx="408" cy="417"/>
            </a:xfrm>
            <a:prstGeom prst="ellipse">
              <a:avLst/>
            </a:prstGeom>
            <a:solidFill>
              <a:srgbClr val="00B050"/>
            </a:solid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8141" name="Oval 24"/>
            <p:cNvSpPr>
              <a:spLocks noChangeArrowheads="1"/>
            </p:cNvSpPr>
            <p:nvPr/>
          </p:nvSpPr>
          <p:spPr bwMode="auto">
            <a:xfrm>
              <a:off x="2656" y="2545"/>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8142" name="Oval 25"/>
            <p:cNvSpPr>
              <a:spLocks noChangeArrowheads="1"/>
            </p:cNvSpPr>
            <p:nvPr/>
          </p:nvSpPr>
          <p:spPr bwMode="auto">
            <a:xfrm>
              <a:off x="2917" y="267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8143" name="Oval 26"/>
            <p:cNvSpPr>
              <a:spLocks noChangeArrowheads="1"/>
            </p:cNvSpPr>
            <p:nvPr/>
          </p:nvSpPr>
          <p:spPr bwMode="auto">
            <a:xfrm>
              <a:off x="3007" y="2926"/>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8144" name="Oval 27"/>
            <p:cNvSpPr>
              <a:spLocks noChangeArrowheads="1"/>
            </p:cNvSpPr>
            <p:nvPr/>
          </p:nvSpPr>
          <p:spPr bwMode="auto">
            <a:xfrm>
              <a:off x="2422" y="270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8145" name="Oval 28"/>
            <p:cNvSpPr>
              <a:spLocks noChangeArrowheads="1"/>
            </p:cNvSpPr>
            <p:nvPr/>
          </p:nvSpPr>
          <p:spPr bwMode="auto">
            <a:xfrm>
              <a:off x="2362" y="297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8146" name="Oval 29"/>
            <p:cNvSpPr>
              <a:spLocks noChangeArrowheads="1"/>
            </p:cNvSpPr>
            <p:nvPr/>
          </p:nvSpPr>
          <p:spPr bwMode="auto">
            <a:xfrm>
              <a:off x="2542" y="321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8147" name="Oval 30"/>
            <p:cNvSpPr>
              <a:spLocks noChangeArrowheads="1"/>
            </p:cNvSpPr>
            <p:nvPr/>
          </p:nvSpPr>
          <p:spPr bwMode="auto">
            <a:xfrm>
              <a:off x="2857" y="3166"/>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8148" name="Oval 31"/>
            <p:cNvSpPr>
              <a:spLocks noChangeArrowheads="1"/>
            </p:cNvSpPr>
            <p:nvPr/>
          </p:nvSpPr>
          <p:spPr bwMode="auto">
            <a:xfrm>
              <a:off x="2631" y="2790"/>
              <a:ext cx="232"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48149" name="Oval 32"/>
            <p:cNvSpPr>
              <a:spLocks noChangeArrowheads="1"/>
            </p:cNvSpPr>
            <p:nvPr/>
          </p:nvSpPr>
          <p:spPr bwMode="auto">
            <a:xfrm>
              <a:off x="2591" y="2974"/>
              <a:ext cx="232"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48150" name="Oval 33"/>
            <p:cNvSpPr>
              <a:spLocks noChangeArrowheads="1"/>
            </p:cNvSpPr>
            <p:nvPr/>
          </p:nvSpPr>
          <p:spPr bwMode="auto">
            <a:xfrm>
              <a:off x="2807" y="2894"/>
              <a:ext cx="232"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grpSp>
      <p:grpSp>
        <p:nvGrpSpPr>
          <p:cNvPr id="3" name="Group 2"/>
          <p:cNvGrpSpPr/>
          <p:nvPr/>
        </p:nvGrpSpPr>
        <p:grpSpPr>
          <a:xfrm>
            <a:off x="7999940" y="2914687"/>
            <a:ext cx="1371600" cy="542925"/>
            <a:chOff x="7672388" y="799247"/>
            <a:chExt cx="1371600" cy="542925"/>
          </a:xfrm>
        </p:grpSpPr>
        <p:sp>
          <p:nvSpPr>
            <p:cNvPr id="48134" name="Text Box 5"/>
            <p:cNvSpPr txBox="1">
              <a:spLocks noChangeArrowheads="1"/>
            </p:cNvSpPr>
            <p:nvPr/>
          </p:nvSpPr>
          <p:spPr bwMode="auto">
            <a:xfrm>
              <a:off x="7961313" y="799247"/>
              <a:ext cx="835025" cy="519113"/>
            </a:xfrm>
            <a:prstGeom prst="rect">
              <a:avLst/>
            </a:prstGeom>
            <a:noFill/>
            <a:ln w="12700">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800" i="1" dirty="0">
                  <a:solidFill>
                    <a:srgbClr val="FFC000"/>
                  </a:solidFill>
                  <a:latin typeface="Times New Roman" pitchFamily="18" charset="0"/>
                </a:rPr>
                <a:t>light</a:t>
              </a:r>
            </a:p>
          </p:txBody>
        </p:sp>
        <p:sp>
          <p:nvSpPr>
            <p:cNvPr id="48135" name="Line 6"/>
            <p:cNvSpPr>
              <a:spLocks noChangeShapeType="1"/>
            </p:cNvSpPr>
            <p:nvPr/>
          </p:nvSpPr>
          <p:spPr bwMode="auto">
            <a:xfrm flipH="1">
              <a:off x="7672388" y="1342172"/>
              <a:ext cx="1371600" cy="0"/>
            </a:xfrm>
            <a:prstGeom prst="line">
              <a:avLst/>
            </a:prstGeom>
            <a:noFill/>
            <a:ln w="76200">
              <a:solidFill>
                <a:srgbClr val="FFC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grpSp>
      <p:pic>
        <p:nvPicPr>
          <p:cNvPr id="48136"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1490663"/>
            <a:ext cx="4191000"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4"/>
          <p:cNvSpPr txBox="1">
            <a:spLocks noChangeArrowheads="1"/>
          </p:cNvSpPr>
          <p:nvPr/>
        </p:nvSpPr>
        <p:spPr bwMode="auto">
          <a:xfrm>
            <a:off x="296863" y="239713"/>
            <a:ext cx="4406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solidFill>
                  <a:srgbClr val="000000"/>
                </a:solidFill>
                <a:latin typeface="Segoe UI" pitchFamily="34" charset="0"/>
                <a:ea typeface="Segoe UI" pitchFamily="34" charset="0"/>
                <a:cs typeface="Segoe UI" pitchFamily="34" charset="0"/>
              </a:rPr>
              <a:t>Review:  </a:t>
            </a:r>
            <a:r>
              <a:rPr lang="en-US" sz="2400" dirty="0" smtClean="0">
                <a:solidFill>
                  <a:srgbClr val="000000"/>
                </a:solidFill>
                <a:latin typeface="Segoe UI" pitchFamily="34" charset="0"/>
                <a:ea typeface="Segoe UI" pitchFamily="34" charset="0"/>
                <a:cs typeface="Segoe UI" pitchFamily="34" charset="0"/>
              </a:rPr>
              <a:t>What is </a:t>
            </a:r>
            <a:r>
              <a:rPr lang="en-US" sz="2400" dirty="0">
                <a:solidFill>
                  <a:srgbClr val="000000"/>
                </a:solidFill>
                <a:latin typeface="Segoe UI" pitchFamily="34" charset="0"/>
                <a:ea typeface="Segoe UI" pitchFamily="34" charset="0"/>
                <a:cs typeface="Segoe UI" pitchFamily="34" charset="0"/>
              </a:rPr>
              <a:t>leaving the RETINA?</a:t>
            </a:r>
          </a:p>
        </p:txBody>
      </p:sp>
      <p:grpSp>
        <p:nvGrpSpPr>
          <p:cNvPr id="36" name="Group 21"/>
          <p:cNvGrpSpPr>
            <a:grpSpLocks/>
          </p:cNvGrpSpPr>
          <p:nvPr/>
        </p:nvGrpSpPr>
        <p:grpSpPr bwMode="auto">
          <a:xfrm>
            <a:off x="6933245" y="3388133"/>
            <a:ext cx="1219200" cy="1163638"/>
            <a:chOff x="2311" y="2530"/>
            <a:chExt cx="982" cy="937"/>
          </a:xfrm>
        </p:grpSpPr>
        <p:sp>
          <p:nvSpPr>
            <p:cNvPr id="37" name="Oval 22"/>
            <p:cNvSpPr>
              <a:spLocks noChangeArrowheads="1"/>
            </p:cNvSpPr>
            <p:nvPr/>
          </p:nvSpPr>
          <p:spPr bwMode="auto">
            <a:xfrm>
              <a:off x="2311" y="2530"/>
              <a:ext cx="982" cy="937"/>
            </a:xfrm>
            <a:prstGeom prst="ellipse">
              <a:avLst/>
            </a:prstGeom>
            <a:solidFill>
              <a:srgbClr val="FF0000"/>
            </a:solid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38" name="Oval 23"/>
            <p:cNvSpPr>
              <a:spLocks noChangeArrowheads="1"/>
            </p:cNvSpPr>
            <p:nvPr/>
          </p:nvSpPr>
          <p:spPr bwMode="auto">
            <a:xfrm>
              <a:off x="2594" y="2790"/>
              <a:ext cx="408" cy="417"/>
            </a:xfrm>
            <a:prstGeom prst="ellipse">
              <a:avLst/>
            </a:prstGeom>
            <a:solidFill>
              <a:srgbClr val="00B050"/>
            </a:solid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39" name="Oval 24"/>
            <p:cNvSpPr>
              <a:spLocks noChangeArrowheads="1"/>
            </p:cNvSpPr>
            <p:nvPr/>
          </p:nvSpPr>
          <p:spPr bwMode="auto">
            <a:xfrm>
              <a:off x="2656" y="2545"/>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0" name="Oval 25"/>
            <p:cNvSpPr>
              <a:spLocks noChangeArrowheads="1"/>
            </p:cNvSpPr>
            <p:nvPr/>
          </p:nvSpPr>
          <p:spPr bwMode="auto">
            <a:xfrm>
              <a:off x="2917" y="267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1" name="Oval 26"/>
            <p:cNvSpPr>
              <a:spLocks noChangeArrowheads="1"/>
            </p:cNvSpPr>
            <p:nvPr/>
          </p:nvSpPr>
          <p:spPr bwMode="auto">
            <a:xfrm>
              <a:off x="3007" y="2926"/>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2" name="Oval 27"/>
            <p:cNvSpPr>
              <a:spLocks noChangeArrowheads="1"/>
            </p:cNvSpPr>
            <p:nvPr/>
          </p:nvSpPr>
          <p:spPr bwMode="auto">
            <a:xfrm>
              <a:off x="2422" y="270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3" name="Oval 28"/>
            <p:cNvSpPr>
              <a:spLocks noChangeArrowheads="1"/>
            </p:cNvSpPr>
            <p:nvPr/>
          </p:nvSpPr>
          <p:spPr bwMode="auto">
            <a:xfrm>
              <a:off x="2362" y="297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4" name="Oval 29"/>
            <p:cNvSpPr>
              <a:spLocks noChangeArrowheads="1"/>
            </p:cNvSpPr>
            <p:nvPr/>
          </p:nvSpPr>
          <p:spPr bwMode="auto">
            <a:xfrm>
              <a:off x="2542" y="321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5" name="Oval 30"/>
            <p:cNvSpPr>
              <a:spLocks noChangeArrowheads="1"/>
            </p:cNvSpPr>
            <p:nvPr/>
          </p:nvSpPr>
          <p:spPr bwMode="auto">
            <a:xfrm>
              <a:off x="2857" y="3166"/>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6" name="Oval 31"/>
            <p:cNvSpPr>
              <a:spLocks noChangeArrowheads="1"/>
            </p:cNvSpPr>
            <p:nvPr/>
          </p:nvSpPr>
          <p:spPr bwMode="auto">
            <a:xfrm>
              <a:off x="2631" y="2790"/>
              <a:ext cx="232"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47" name="Oval 32"/>
            <p:cNvSpPr>
              <a:spLocks noChangeArrowheads="1"/>
            </p:cNvSpPr>
            <p:nvPr/>
          </p:nvSpPr>
          <p:spPr bwMode="auto">
            <a:xfrm>
              <a:off x="2591" y="2974"/>
              <a:ext cx="232"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48" name="Oval 33"/>
            <p:cNvSpPr>
              <a:spLocks noChangeArrowheads="1"/>
            </p:cNvSpPr>
            <p:nvPr/>
          </p:nvSpPr>
          <p:spPr bwMode="auto">
            <a:xfrm>
              <a:off x="2807" y="2894"/>
              <a:ext cx="232"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grpSp>
    </p:spTree>
    <p:extLst>
      <p:ext uri="{BB962C8B-B14F-4D97-AF65-F5344CB8AC3E}">
        <p14:creationId xmlns:p14="http://schemas.microsoft.com/office/powerpoint/2010/main" val="6246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0"/>
            <a:ext cx="383857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7" name="Group 29"/>
          <p:cNvGrpSpPr>
            <a:grpSpLocks/>
          </p:cNvGrpSpPr>
          <p:nvPr/>
        </p:nvGrpSpPr>
        <p:grpSpPr bwMode="auto">
          <a:xfrm>
            <a:off x="6226329" y="4800600"/>
            <a:ext cx="1358900" cy="762000"/>
            <a:chOff x="3936" y="3664"/>
            <a:chExt cx="856" cy="480"/>
          </a:xfrm>
        </p:grpSpPr>
        <p:sp>
          <p:nvSpPr>
            <p:cNvPr id="49177" name="Rectangle 30"/>
            <p:cNvSpPr>
              <a:spLocks noChangeArrowheads="1"/>
            </p:cNvSpPr>
            <p:nvPr/>
          </p:nvSpPr>
          <p:spPr bwMode="auto">
            <a:xfrm>
              <a:off x="3936" y="3664"/>
              <a:ext cx="856" cy="160"/>
            </a:xfrm>
            <a:prstGeom prst="rect">
              <a:avLst/>
            </a:prstGeom>
            <a:solidFill>
              <a:srgbClr val="FF0000"/>
            </a:solidFill>
            <a:ln w="12700">
              <a:solidFill>
                <a:schemeClr val="tx1"/>
              </a:solidFill>
              <a:miter lim="800000"/>
              <a:headEnd type="none" w="sm" len="sm"/>
              <a:tailEnd type="none" w="sm" len="sm"/>
            </a:ln>
          </p:spPr>
          <p:txBody>
            <a:bodyPr wrap="none" anchor="ctr"/>
            <a:lstStyle/>
            <a:p>
              <a:endParaRPr lang="en-US" sz="2400">
                <a:solidFill>
                  <a:srgbClr val="000000"/>
                </a:solidFill>
                <a:latin typeface="Times New Roman" pitchFamily="18" charset="0"/>
              </a:endParaRPr>
            </a:p>
          </p:txBody>
        </p:sp>
        <p:sp>
          <p:nvSpPr>
            <p:cNvPr id="49178" name="Rectangle 31"/>
            <p:cNvSpPr>
              <a:spLocks noChangeArrowheads="1"/>
            </p:cNvSpPr>
            <p:nvPr/>
          </p:nvSpPr>
          <p:spPr bwMode="auto">
            <a:xfrm>
              <a:off x="3936" y="3824"/>
              <a:ext cx="856" cy="160"/>
            </a:xfrm>
            <a:prstGeom prst="rect">
              <a:avLst/>
            </a:prstGeom>
            <a:solidFill>
              <a:srgbClr val="00B050"/>
            </a:solidFill>
            <a:ln w="12700">
              <a:solidFill>
                <a:schemeClr val="tx1"/>
              </a:solidFill>
              <a:miter lim="800000"/>
              <a:headEnd type="none" w="sm" len="sm"/>
              <a:tailEnd type="none" w="sm" len="sm"/>
            </a:ln>
          </p:spPr>
          <p:txBody>
            <a:bodyPr wrap="none" anchor="ctr"/>
            <a:lstStyle/>
            <a:p>
              <a:endParaRPr lang="en-US" sz="2400">
                <a:solidFill>
                  <a:srgbClr val="000000"/>
                </a:solidFill>
                <a:latin typeface="Times New Roman" pitchFamily="18" charset="0"/>
              </a:endParaRPr>
            </a:p>
          </p:txBody>
        </p:sp>
        <p:sp>
          <p:nvSpPr>
            <p:cNvPr id="49179" name="Rectangle 32"/>
            <p:cNvSpPr>
              <a:spLocks noChangeArrowheads="1"/>
            </p:cNvSpPr>
            <p:nvPr/>
          </p:nvSpPr>
          <p:spPr bwMode="auto">
            <a:xfrm>
              <a:off x="3936" y="3984"/>
              <a:ext cx="856" cy="160"/>
            </a:xfrm>
            <a:prstGeom prst="rect">
              <a:avLst/>
            </a:prstGeom>
            <a:solidFill>
              <a:srgbClr val="FF0000"/>
            </a:solidFill>
            <a:ln w="12700">
              <a:solidFill>
                <a:schemeClr val="tx1"/>
              </a:solidFill>
              <a:miter lim="800000"/>
              <a:headEnd type="none" w="sm" len="sm"/>
              <a:tailEnd type="none" w="sm" len="sm"/>
            </a:ln>
          </p:spPr>
          <p:txBody>
            <a:bodyPr wrap="none" anchor="ctr"/>
            <a:lstStyle/>
            <a:p>
              <a:endParaRPr lang="en-US" sz="2400">
                <a:solidFill>
                  <a:srgbClr val="000000"/>
                </a:solidFill>
                <a:latin typeface="Times New Roman" pitchFamily="18" charset="0"/>
              </a:endParaRPr>
            </a:p>
          </p:txBody>
        </p:sp>
      </p:grpSp>
      <p:grpSp>
        <p:nvGrpSpPr>
          <p:cNvPr id="2" name="Group 1"/>
          <p:cNvGrpSpPr/>
          <p:nvPr/>
        </p:nvGrpSpPr>
        <p:grpSpPr>
          <a:xfrm>
            <a:off x="5988050" y="4743450"/>
            <a:ext cx="1828800" cy="889000"/>
            <a:chOff x="5988050" y="4743450"/>
            <a:chExt cx="1828800" cy="889000"/>
          </a:xfrm>
        </p:grpSpPr>
        <p:grpSp>
          <p:nvGrpSpPr>
            <p:cNvPr id="49165" name="Group 34"/>
            <p:cNvGrpSpPr>
              <a:grpSpLocks/>
            </p:cNvGrpSpPr>
            <p:nvPr/>
          </p:nvGrpSpPr>
          <p:grpSpPr bwMode="auto">
            <a:xfrm>
              <a:off x="5988050" y="4743450"/>
              <a:ext cx="838200" cy="876300"/>
              <a:chOff x="5048" y="3648"/>
              <a:chExt cx="528" cy="552"/>
            </a:xfrm>
          </p:grpSpPr>
          <p:sp>
            <p:nvSpPr>
              <p:cNvPr id="49175" name="Oval 35"/>
              <p:cNvSpPr>
                <a:spLocks noChangeArrowheads="1"/>
              </p:cNvSpPr>
              <p:nvPr/>
            </p:nvSpPr>
            <p:spPr bwMode="auto">
              <a:xfrm>
                <a:off x="5224" y="3840"/>
                <a:ext cx="176" cy="168"/>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49176" name="Oval 36"/>
              <p:cNvSpPr>
                <a:spLocks noChangeArrowheads="1"/>
              </p:cNvSpPr>
              <p:nvPr/>
            </p:nvSpPr>
            <p:spPr bwMode="auto">
              <a:xfrm>
                <a:off x="5048" y="3648"/>
                <a:ext cx="528" cy="552"/>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grpSp>
        <p:grpSp>
          <p:nvGrpSpPr>
            <p:cNvPr id="49166" name="Group 37"/>
            <p:cNvGrpSpPr>
              <a:grpSpLocks/>
            </p:cNvGrpSpPr>
            <p:nvPr/>
          </p:nvGrpSpPr>
          <p:grpSpPr bwMode="auto">
            <a:xfrm>
              <a:off x="6635750" y="4743450"/>
              <a:ext cx="838200" cy="876300"/>
              <a:chOff x="5048" y="3648"/>
              <a:chExt cx="528" cy="552"/>
            </a:xfrm>
          </p:grpSpPr>
          <p:sp>
            <p:nvSpPr>
              <p:cNvPr id="49173" name="Oval 38"/>
              <p:cNvSpPr>
                <a:spLocks noChangeArrowheads="1"/>
              </p:cNvSpPr>
              <p:nvPr/>
            </p:nvSpPr>
            <p:spPr bwMode="auto">
              <a:xfrm>
                <a:off x="5224" y="3840"/>
                <a:ext cx="176" cy="168"/>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49174" name="Oval 39"/>
              <p:cNvSpPr>
                <a:spLocks noChangeArrowheads="1"/>
              </p:cNvSpPr>
              <p:nvPr/>
            </p:nvSpPr>
            <p:spPr bwMode="auto">
              <a:xfrm>
                <a:off x="5048" y="3648"/>
                <a:ext cx="528" cy="552"/>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grpSp>
        <p:grpSp>
          <p:nvGrpSpPr>
            <p:cNvPr id="49167" name="Group 40"/>
            <p:cNvGrpSpPr>
              <a:grpSpLocks/>
            </p:cNvGrpSpPr>
            <p:nvPr/>
          </p:nvGrpSpPr>
          <p:grpSpPr bwMode="auto">
            <a:xfrm>
              <a:off x="6305550" y="4743450"/>
              <a:ext cx="838200" cy="876300"/>
              <a:chOff x="5048" y="3648"/>
              <a:chExt cx="528" cy="552"/>
            </a:xfrm>
          </p:grpSpPr>
          <p:sp>
            <p:nvSpPr>
              <p:cNvPr id="49171" name="Oval 41"/>
              <p:cNvSpPr>
                <a:spLocks noChangeArrowheads="1"/>
              </p:cNvSpPr>
              <p:nvPr/>
            </p:nvSpPr>
            <p:spPr bwMode="auto">
              <a:xfrm>
                <a:off x="5224" y="3840"/>
                <a:ext cx="176" cy="168"/>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49172" name="Oval 42"/>
              <p:cNvSpPr>
                <a:spLocks noChangeArrowheads="1"/>
              </p:cNvSpPr>
              <p:nvPr/>
            </p:nvSpPr>
            <p:spPr bwMode="auto">
              <a:xfrm>
                <a:off x="5048" y="3648"/>
                <a:ext cx="528" cy="552"/>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grpSp>
        <p:grpSp>
          <p:nvGrpSpPr>
            <p:cNvPr id="49168" name="Group 43"/>
            <p:cNvGrpSpPr>
              <a:grpSpLocks/>
            </p:cNvGrpSpPr>
            <p:nvPr/>
          </p:nvGrpSpPr>
          <p:grpSpPr bwMode="auto">
            <a:xfrm>
              <a:off x="6978650" y="4756150"/>
              <a:ext cx="838200" cy="876300"/>
              <a:chOff x="5048" y="3648"/>
              <a:chExt cx="528" cy="552"/>
            </a:xfrm>
          </p:grpSpPr>
          <p:sp>
            <p:nvSpPr>
              <p:cNvPr id="49169" name="Oval 44"/>
              <p:cNvSpPr>
                <a:spLocks noChangeArrowheads="1"/>
              </p:cNvSpPr>
              <p:nvPr/>
            </p:nvSpPr>
            <p:spPr bwMode="auto">
              <a:xfrm>
                <a:off x="5224" y="3840"/>
                <a:ext cx="176" cy="168"/>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49170" name="Oval 45"/>
              <p:cNvSpPr>
                <a:spLocks noChangeArrowheads="1"/>
              </p:cNvSpPr>
              <p:nvPr/>
            </p:nvSpPr>
            <p:spPr bwMode="auto">
              <a:xfrm>
                <a:off x="5048" y="3648"/>
                <a:ext cx="528" cy="552"/>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grpSp>
      </p:grpSp>
      <p:sp>
        <p:nvSpPr>
          <p:cNvPr id="49159" name="Text Box 46"/>
          <p:cNvSpPr txBox="1">
            <a:spLocks noChangeArrowheads="1"/>
          </p:cNvSpPr>
          <p:nvPr/>
        </p:nvSpPr>
        <p:spPr bwMode="auto">
          <a:xfrm>
            <a:off x="5586413" y="2066925"/>
            <a:ext cx="2708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400" dirty="0">
                <a:solidFill>
                  <a:srgbClr val="000000"/>
                </a:solidFill>
                <a:latin typeface="Segoe UI" pitchFamily="34" charset="0"/>
                <a:ea typeface="Segoe UI" pitchFamily="34" charset="0"/>
                <a:cs typeface="Segoe UI" pitchFamily="34" charset="0"/>
              </a:rPr>
              <a:t>Eye-specific Layers</a:t>
            </a:r>
          </a:p>
        </p:txBody>
      </p:sp>
      <p:sp>
        <p:nvSpPr>
          <p:cNvPr id="49160" name="Text Box 47"/>
          <p:cNvSpPr txBox="1">
            <a:spLocks noChangeArrowheads="1"/>
          </p:cNvSpPr>
          <p:nvPr/>
        </p:nvSpPr>
        <p:spPr bwMode="auto">
          <a:xfrm>
            <a:off x="5451475" y="4162425"/>
            <a:ext cx="3050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400">
                <a:solidFill>
                  <a:srgbClr val="000000"/>
                </a:solidFill>
                <a:latin typeface="Segoe UI" pitchFamily="34" charset="0"/>
                <a:ea typeface="Segoe UI" pitchFamily="34" charset="0"/>
                <a:cs typeface="Segoe UI" pitchFamily="34" charset="0"/>
              </a:rPr>
              <a:t>Eye-specific Columns</a:t>
            </a:r>
          </a:p>
        </p:txBody>
      </p:sp>
      <p:sp>
        <p:nvSpPr>
          <p:cNvPr id="49161" name="Text Box 48"/>
          <p:cNvSpPr txBox="1">
            <a:spLocks noChangeArrowheads="1"/>
          </p:cNvSpPr>
          <p:nvPr/>
        </p:nvSpPr>
        <p:spPr bwMode="auto">
          <a:xfrm>
            <a:off x="4785910" y="6035675"/>
            <a:ext cx="42664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solidFill>
                  <a:srgbClr val="000000"/>
                </a:solidFill>
                <a:latin typeface="Segoe UI" pitchFamily="34" charset="0"/>
                <a:ea typeface="Segoe UI" pitchFamily="34" charset="0"/>
                <a:cs typeface="Segoe UI" pitchFamily="34" charset="0"/>
              </a:rPr>
              <a:t>A Surprise:  </a:t>
            </a:r>
            <a:r>
              <a:rPr lang="en-US" sz="2400" dirty="0" smtClean="0">
                <a:solidFill>
                  <a:srgbClr val="000000"/>
                </a:solidFill>
                <a:latin typeface="Segoe UI" pitchFamily="34" charset="0"/>
                <a:ea typeface="Segoe UI" pitchFamily="34" charset="0"/>
                <a:cs typeface="Segoe UI" pitchFamily="34" charset="0"/>
              </a:rPr>
              <a:t>The First Elements</a:t>
            </a:r>
          </a:p>
          <a:p>
            <a:pPr algn="ctr" eaLnBrk="1" hangingPunct="1"/>
            <a:r>
              <a:rPr lang="en-US" sz="2400" dirty="0" smtClean="0">
                <a:solidFill>
                  <a:srgbClr val="000000"/>
                </a:solidFill>
                <a:latin typeface="Segoe UI" pitchFamily="34" charset="0"/>
                <a:ea typeface="Segoe UI" pitchFamily="34" charset="0"/>
                <a:cs typeface="Segoe UI" pitchFamily="34" charset="0"/>
              </a:rPr>
              <a:t>of Shape Are </a:t>
            </a:r>
            <a:r>
              <a:rPr lang="en-US" sz="2400" dirty="0">
                <a:solidFill>
                  <a:srgbClr val="000000"/>
                </a:solidFill>
                <a:latin typeface="Segoe UI" pitchFamily="34" charset="0"/>
                <a:ea typeface="Segoe UI" pitchFamily="34" charset="0"/>
                <a:cs typeface="Segoe UI" pitchFamily="34" charset="0"/>
              </a:rPr>
              <a:t>Little Bars</a:t>
            </a:r>
          </a:p>
        </p:txBody>
      </p:sp>
      <p:sp>
        <p:nvSpPr>
          <p:cNvPr id="49162" name="Text Box 49"/>
          <p:cNvSpPr txBox="1">
            <a:spLocks noChangeArrowheads="1"/>
          </p:cNvSpPr>
          <p:nvPr/>
        </p:nvSpPr>
        <p:spPr bwMode="auto">
          <a:xfrm>
            <a:off x="7397750" y="700088"/>
            <a:ext cx="96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i="1" dirty="0">
                <a:solidFill>
                  <a:srgbClr val="000000"/>
                </a:solidFill>
                <a:latin typeface="Segoe UI" pitchFamily="34" charset="0"/>
                <a:ea typeface="Segoe UI" pitchFamily="34" charset="0"/>
                <a:cs typeface="Segoe UI" pitchFamily="34" charset="0"/>
              </a:rPr>
              <a:t>retina</a:t>
            </a:r>
          </a:p>
        </p:txBody>
      </p:sp>
      <p:sp>
        <p:nvSpPr>
          <p:cNvPr id="49163" name="Text Box 50"/>
          <p:cNvSpPr txBox="1">
            <a:spLocks noChangeArrowheads="1"/>
          </p:cNvSpPr>
          <p:nvPr/>
        </p:nvSpPr>
        <p:spPr bwMode="auto">
          <a:xfrm>
            <a:off x="7397750" y="3006725"/>
            <a:ext cx="1426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i="1">
                <a:solidFill>
                  <a:srgbClr val="000000"/>
                </a:solidFill>
                <a:latin typeface="Segoe UI" pitchFamily="34" charset="0"/>
                <a:ea typeface="Segoe UI" pitchFamily="34" charset="0"/>
                <a:cs typeface="Segoe UI" pitchFamily="34" charset="0"/>
              </a:rPr>
              <a:t>thalamus</a:t>
            </a:r>
          </a:p>
        </p:txBody>
      </p:sp>
      <p:sp>
        <p:nvSpPr>
          <p:cNvPr id="49164" name="Text Box 51"/>
          <p:cNvSpPr txBox="1">
            <a:spLocks noChangeArrowheads="1"/>
          </p:cNvSpPr>
          <p:nvPr/>
        </p:nvSpPr>
        <p:spPr bwMode="auto">
          <a:xfrm>
            <a:off x="7820356" y="4959350"/>
            <a:ext cx="9851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i="1" dirty="0">
                <a:solidFill>
                  <a:srgbClr val="000000"/>
                </a:solidFill>
                <a:latin typeface="Segoe UI" pitchFamily="34" charset="0"/>
                <a:ea typeface="Segoe UI" pitchFamily="34" charset="0"/>
                <a:cs typeface="Segoe UI" pitchFamily="34" charset="0"/>
              </a:rPr>
              <a:t>cortex</a:t>
            </a:r>
          </a:p>
        </p:txBody>
      </p:sp>
      <p:grpSp>
        <p:nvGrpSpPr>
          <p:cNvPr id="52" name="Group 21"/>
          <p:cNvGrpSpPr>
            <a:grpSpLocks/>
          </p:cNvGrpSpPr>
          <p:nvPr/>
        </p:nvGrpSpPr>
        <p:grpSpPr bwMode="auto">
          <a:xfrm>
            <a:off x="6217124" y="346869"/>
            <a:ext cx="1219200" cy="1163638"/>
            <a:chOff x="2311" y="2530"/>
            <a:chExt cx="982" cy="937"/>
          </a:xfrm>
        </p:grpSpPr>
        <p:sp>
          <p:nvSpPr>
            <p:cNvPr id="53" name="Oval 22"/>
            <p:cNvSpPr>
              <a:spLocks noChangeArrowheads="1"/>
            </p:cNvSpPr>
            <p:nvPr/>
          </p:nvSpPr>
          <p:spPr bwMode="auto">
            <a:xfrm>
              <a:off x="2311" y="2530"/>
              <a:ext cx="982" cy="937"/>
            </a:xfrm>
            <a:prstGeom prst="ellipse">
              <a:avLst/>
            </a:prstGeom>
            <a:solidFill>
              <a:srgbClr val="FF0000"/>
            </a:solid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54" name="Oval 23"/>
            <p:cNvSpPr>
              <a:spLocks noChangeArrowheads="1"/>
            </p:cNvSpPr>
            <p:nvPr/>
          </p:nvSpPr>
          <p:spPr bwMode="auto">
            <a:xfrm>
              <a:off x="2594" y="2790"/>
              <a:ext cx="408" cy="417"/>
            </a:xfrm>
            <a:prstGeom prst="ellipse">
              <a:avLst/>
            </a:prstGeom>
            <a:solidFill>
              <a:srgbClr val="00B050"/>
            </a:solid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55" name="Oval 24"/>
            <p:cNvSpPr>
              <a:spLocks noChangeArrowheads="1"/>
            </p:cNvSpPr>
            <p:nvPr/>
          </p:nvSpPr>
          <p:spPr bwMode="auto">
            <a:xfrm>
              <a:off x="2656" y="2545"/>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56" name="Oval 25"/>
            <p:cNvSpPr>
              <a:spLocks noChangeArrowheads="1"/>
            </p:cNvSpPr>
            <p:nvPr/>
          </p:nvSpPr>
          <p:spPr bwMode="auto">
            <a:xfrm>
              <a:off x="2917" y="267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57" name="Oval 26"/>
            <p:cNvSpPr>
              <a:spLocks noChangeArrowheads="1"/>
            </p:cNvSpPr>
            <p:nvPr/>
          </p:nvSpPr>
          <p:spPr bwMode="auto">
            <a:xfrm>
              <a:off x="3007" y="2926"/>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58" name="Oval 27"/>
            <p:cNvSpPr>
              <a:spLocks noChangeArrowheads="1"/>
            </p:cNvSpPr>
            <p:nvPr/>
          </p:nvSpPr>
          <p:spPr bwMode="auto">
            <a:xfrm>
              <a:off x="2422" y="270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59" name="Oval 28"/>
            <p:cNvSpPr>
              <a:spLocks noChangeArrowheads="1"/>
            </p:cNvSpPr>
            <p:nvPr/>
          </p:nvSpPr>
          <p:spPr bwMode="auto">
            <a:xfrm>
              <a:off x="2362" y="297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60" name="Oval 29"/>
            <p:cNvSpPr>
              <a:spLocks noChangeArrowheads="1"/>
            </p:cNvSpPr>
            <p:nvPr/>
          </p:nvSpPr>
          <p:spPr bwMode="auto">
            <a:xfrm>
              <a:off x="2542" y="321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61" name="Oval 30"/>
            <p:cNvSpPr>
              <a:spLocks noChangeArrowheads="1"/>
            </p:cNvSpPr>
            <p:nvPr/>
          </p:nvSpPr>
          <p:spPr bwMode="auto">
            <a:xfrm>
              <a:off x="2857" y="3166"/>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62" name="Oval 31"/>
            <p:cNvSpPr>
              <a:spLocks noChangeArrowheads="1"/>
            </p:cNvSpPr>
            <p:nvPr/>
          </p:nvSpPr>
          <p:spPr bwMode="auto">
            <a:xfrm>
              <a:off x="2631" y="2790"/>
              <a:ext cx="232"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63" name="Oval 32"/>
            <p:cNvSpPr>
              <a:spLocks noChangeArrowheads="1"/>
            </p:cNvSpPr>
            <p:nvPr/>
          </p:nvSpPr>
          <p:spPr bwMode="auto">
            <a:xfrm>
              <a:off x="2591" y="2974"/>
              <a:ext cx="232"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64" name="Oval 33"/>
            <p:cNvSpPr>
              <a:spLocks noChangeArrowheads="1"/>
            </p:cNvSpPr>
            <p:nvPr/>
          </p:nvSpPr>
          <p:spPr bwMode="auto">
            <a:xfrm>
              <a:off x="2807" y="2894"/>
              <a:ext cx="232"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grpSp>
      <p:grpSp>
        <p:nvGrpSpPr>
          <p:cNvPr id="65" name="Group 21"/>
          <p:cNvGrpSpPr>
            <a:grpSpLocks/>
          </p:cNvGrpSpPr>
          <p:nvPr/>
        </p:nvGrpSpPr>
        <p:grpSpPr bwMode="auto">
          <a:xfrm>
            <a:off x="6217124" y="2653506"/>
            <a:ext cx="1219200" cy="1163638"/>
            <a:chOff x="2311" y="2530"/>
            <a:chExt cx="982" cy="937"/>
          </a:xfrm>
        </p:grpSpPr>
        <p:sp>
          <p:nvSpPr>
            <p:cNvPr id="66" name="Oval 22"/>
            <p:cNvSpPr>
              <a:spLocks noChangeArrowheads="1"/>
            </p:cNvSpPr>
            <p:nvPr/>
          </p:nvSpPr>
          <p:spPr bwMode="auto">
            <a:xfrm>
              <a:off x="2311" y="2530"/>
              <a:ext cx="982" cy="937"/>
            </a:xfrm>
            <a:prstGeom prst="ellipse">
              <a:avLst/>
            </a:prstGeom>
            <a:solidFill>
              <a:srgbClr val="FF0000"/>
            </a:solid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67" name="Oval 23"/>
            <p:cNvSpPr>
              <a:spLocks noChangeArrowheads="1"/>
            </p:cNvSpPr>
            <p:nvPr/>
          </p:nvSpPr>
          <p:spPr bwMode="auto">
            <a:xfrm>
              <a:off x="2594" y="2790"/>
              <a:ext cx="408" cy="417"/>
            </a:xfrm>
            <a:prstGeom prst="ellipse">
              <a:avLst/>
            </a:prstGeom>
            <a:solidFill>
              <a:srgbClr val="00B050"/>
            </a:solid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68" name="Oval 24"/>
            <p:cNvSpPr>
              <a:spLocks noChangeArrowheads="1"/>
            </p:cNvSpPr>
            <p:nvPr/>
          </p:nvSpPr>
          <p:spPr bwMode="auto">
            <a:xfrm>
              <a:off x="2656" y="2545"/>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69" name="Oval 25"/>
            <p:cNvSpPr>
              <a:spLocks noChangeArrowheads="1"/>
            </p:cNvSpPr>
            <p:nvPr/>
          </p:nvSpPr>
          <p:spPr bwMode="auto">
            <a:xfrm>
              <a:off x="2917" y="267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70" name="Oval 26"/>
            <p:cNvSpPr>
              <a:spLocks noChangeArrowheads="1"/>
            </p:cNvSpPr>
            <p:nvPr/>
          </p:nvSpPr>
          <p:spPr bwMode="auto">
            <a:xfrm>
              <a:off x="3007" y="2926"/>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71" name="Oval 27"/>
            <p:cNvSpPr>
              <a:spLocks noChangeArrowheads="1"/>
            </p:cNvSpPr>
            <p:nvPr/>
          </p:nvSpPr>
          <p:spPr bwMode="auto">
            <a:xfrm>
              <a:off x="2422" y="270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72" name="Oval 28"/>
            <p:cNvSpPr>
              <a:spLocks noChangeArrowheads="1"/>
            </p:cNvSpPr>
            <p:nvPr/>
          </p:nvSpPr>
          <p:spPr bwMode="auto">
            <a:xfrm>
              <a:off x="2362" y="297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73" name="Oval 29"/>
            <p:cNvSpPr>
              <a:spLocks noChangeArrowheads="1"/>
            </p:cNvSpPr>
            <p:nvPr/>
          </p:nvSpPr>
          <p:spPr bwMode="auto">
            <a:xfrm>
              <a:off x="2542" y="321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74" name="Oval 30"/>
            <p:cNvSpPr>
              <a:spLocks noChangeArrowheads="1"/>
            </p:cNvSpPr>
            <p:nvPr/>
          </p:nvSpPr>
          <p:spPr bwMode="auto">
            <a:xfrm>
              <a:off x="2857" y="3166"/>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75" name="Oval 31"/>
            <p:cNvSpPr>
              <a:spLocks noChangeArrowheads="1"/>
            </p:cNvSpPr>
            <p:nvPr/>
          </p:nvSpPr>
          <p:spPr bwMode="auto">
            <a:xfrm>
              <a:off x="2631" y="2790"/>
              <a:ext cx="232"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76" name="Oval 32"/>
            <p:cNvSpPr>
              <a:spLocks noChangeArrowheads="1"/>
            </p:cNvSpPr>
            <p:nvPr/>
          </p:nvSpPr>
          <p:spPr bwMode="auto">
            <a:xfrm>
              <a:off x="2591" y="2974"/>
              <a:ext cx="232"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77" name="Oval 33"/>
            <p:cNvSpPr>
              <a:spLocks noChangeArrowheads="1"/>
            </p:cNvSpPr>
            <p:nvPr/>
          </p:nvSpPr>
          <p:spPr bwMode="auto">
            <a:xfrm>
              <a:off x="2807" y="2894"/>
              <a:ext cx="232"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grpSp>
    </p:spTree>
    <p:extLst>
      <p:ext uri="{BB962C8B-B14F-4D97-AF65-F5344CB8AC3E}">
        <p14:creationId xmlns:p14="http://schemas.microsoft.com/office/powerpoint/2010/main" val="188170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8434" name="Group 9"/>
          <p:cNvGrpSpPr>
            <a:grpSpLocks/>
          </p:cNvGrpSpPr>
          <p:nvPr/>
        </p:nvGrpSpPr>
        <p:grpSpPr bwMode="auto">
          <a:xfrm>
            <a:off x="5295900" y="0"/>
            <a:ext cx="3848100" cy="6069013"/>
            <a:chOff x="5295331" y="0"/>
            <a:chExt cx="3848669" cy="6069724"/>
          </a:xfrm>
        </p:grpSpPr>
        <p:pic>
          <p:nvPicPr>
            <p:cNvPr id="18453" name="Picture 2" descr="ctx simple"/>
            <p:cNvPicPr>
              <a:picLocks noChangeAspect="1" noChangeArrowheads="1"/>
            </p:cNvPicPr>
            <p:nvPr/>
          </p:nvPicPr>
          <p:blipFill>
            <a:blip r:embed="rId3">
              <a:extLst>
                <a:ext uri="{28A0092B-C50C-407E-A947-70E740481C1C}">
                  <a14:useLocalDpi xmlns:a14="http://schemas.microsoft.com/office/drawing/2010/main" val="0"/>
                </a:ext>
              </a:extLst>
            </a:blip>
            <a:srcRect b="11494"/>
            <a:stretch>
              <a:fillRect/>
            </a:stretch>
          </p:blipFill>
          <p:spPr bwMode="auto">
            <a:xfrm>
              <a:off x="5576888" y="0"/>
              <a:ext cx="3567112" cy="606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295331" y="26991"/>
              <a:ext cx="792280" cy="66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8435"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450" y="0"/>
            <a:ext cx="383857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7315200" y="452438"/>
            <a:ext cx="693738" cy="693737"/>
          </a:xfrm>
          <a:prstGeom prst="ellipse">
            <a:avLst/>
          </a:prstGeom>
          <a:solidFill>
            <a:schemeClr val="bg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7304088" y="898525"/>
            <a:ext cx="693737" cy="693738"/>
          </a:xfrm>
          <a:prstGeom prst="ellipse">
            <a:avLst/>
          </a:prstGeom>
          <a:solidFill>
            <a:schemeClr val="bg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7304088" y="1471613"/>
            <a:ext cx="693737" cy="693737"/>
          </a:xfrm>
          <a:prstGeom prst="ellipse">
            <a:avLst/>
          </a:prstGeom>
          <a:solidFill>
            <a:schemeClr val="bg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7504113" y="661988"/>
            <a:ext cx="300037" cy="1308100"/>
          </a:xfrm>
          <a:prstGeom prst="rect">
            <a:avLst/>
          </a:prstGeom>
          <a:solidFill>
            <a:srgbClr val="FFFF00">
              <a:alpha val="60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5859463" y="4110038"/>
            <a:ext cx="109537" cy="109537"/>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6384925" y="4067175"/>
            <a:ext cx="111125" cy="111125"/>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6831013" y="4041775"/>
            <a:ext cx="111125" cy="109538"/>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746875" y="6180138"/>
            <a:ext cx="111125" cy="4254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44" name="TextBox 13"/>
          <p:cNvSpPr txBox="1">
            <a:spLocks noChangeArrowheads="1"/>
          </p:cNvSpPr>
          <p:nvPr/>
        </p:nvSpPr>
        <p:spPr bwMode="auto">
          <a:xfrm>
            <a:off x="793750" y="1577975"/>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a:t>retina</a:t>
            </a:r>
          </a:p>
        </p:txBody>
      </p:sp>
      <p:sp>
        <p:nvSpPr>
          <p:cNvPr id="18445" name="TextBox 17"/>
          <p:cNvSpPr txBox="1">
            <a:spLocks noChangeArrowheads="1"/>
          </p:cNvSpPr>
          <p:nvPr/>
        </p:nvSpPr>
        <p:spPr bwMode="auto">
          <a:xfrm>
            <a:off x="312738" y="4551363"/>
            <a:ext cx="1017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a:t>thalamus</a:t>
            </a:r>
          </a:p>
        </p:txBody>
      </p:sp>
      <p:sp>
        <p:nvSpPr>
          <p:cNvPr id="18446" name="TextBox 18"/>
          <p:cNvSpPr txBox="1">
            <a:spLocks noChangeArrowheads="1"/>
          </p:cNvSpPr>
          <p:nvPr/>
        </p:nvSpPr>
        <p:spPr bwMode="auto">
          <a:xfrm>
            <a:off x="877888" y="6099175"/>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a:t>cortex</a:t>
            </a:r>
          </a:p>
        </p:txBody>
      </p:sp>
      <p:sp>
        <p:nvSpPr>
          <p:cNvPr id="18447" name="TextBox 19"/>
          <p:cNvSpPr txBox="1">
            <a:spLocks noChangeArrowheads="1"/>
          </p:cNvSpPr>
          <p:nvPr/>
        </p:nvSpPr>
        <p:spPr bwMode="auto">
          <a:xfrm>
            <a:off x="5503863" y="1503363"/>
            <a:ext cx="71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a:t>retina</a:t>
            </a:r>
          </a:p>
        </p:txBody>
      </p:sp>
      <p:sp>
        <p:nvSpPr>
          <p:cNvPr id="18448" name="TextBox 20"/>
          <p:cNvSpPr txBox="1">
            <a:spLocks noChangeArrowheads="1"/>
          </p:cNvSpPr>
          <p:nvPr/>
        </p:nvSpPr>
        <p:spPr bwMode="auto">
          <a:xfrm>
            <a:off x="4748213" y="2489200"/>
            <a:ext cx="1017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a:t>thalamus</a:t>
            </a:r>
          </a:p>
        </p:txBody>
      </p:sp>
      <p:sp>
        <p:nvSpPr>
          <p:cNvPr id="18449" name="TextBox 21"/>
          <p:cNvSpPr txBox="1">
            <a:spLocks noChangeArrowheads="1"/>
          </p:cNvSpPr>
          <p:nvPr/>
        </p:nvSpPr>
        <p:spPr bwMode="auto">
          <a:xfrm>
            <a:off x="5186363" y="4567238"/>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a:t>cortex</a:t>
            </a:r>
          </a:p>
        </p:txBody>
      </p:sp>
      <p:sp>
        <p:nvSpPr>
          <p:cNvPr id="2" name="Rectangle 1"/>
          <p:cNvSpPr/>
          <p:nvPr/>
        </p:nvSpPr>
        <p:spPr>
          <a:xfrm>
            <a:off x="6715125" y="4735513"/>
            <a:ext cx="92075" cy="20002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21"/>
          <p:cNvSpPr txBox="1"/>
          <p:nvPr/>
        </p:nvSpPr>
        <p:spPr>
          <a:xfrm>
            <a:off x="7147047" y="5019511"/>
            <a:ext cx="1907253" cy="400110"/>
          </a:xfrm>
          <a:prstGeom prst="rect">
            <a:avLst/>
          </a:prstGeom>
          <a:solidFill>
            <a:schemeClr val="bg1"/>
          </a:solidFill>
        </p:spPr>
        <p:txBody>
          <a:bodyPr wrap="none" rtlCol="0">
            <a:spAutoFit/>
          </a:bodyPr>
          <a:lstStyle/>
          <a:p>
            <a:r>
              <a:rPr lang="en-US" sz="2000" dirty="0" smtClean="0">
                <a:latin typeface="Segoe UI" pitchFamily="34" charset="0"/>
                <a:ea typeface="Segoe UI" pitchFamily="34" charset="0"/>
                <a:cs typeface="Segoe UI" pitchFamily="34" charset="0"/>
              </a:rPr>
              <a:t>V1 Cortical Cell</a:t>
            </a:r>
            <a:endParaRPr lang="en-US" sz="2000" dirty="0">
              <a:latin typeface="Segoe UI" pitchFamily="34" charset="0"/>
              <a:ea typeface="Segoe UI" pitchFamily="34" charset="0"/>
              <a:cs typeface="Segoe UI" pitchFamily="34" charset="0"/>
            </a:endParaRPr>
          </a:p>
        </p:txBody>
      </p:sp>
      <p:sp>
        <p:nvSpPr>
          <p:cNvPr id="23" name="TextBox 22"/>
          <p:cNvSpPr txBox="1"/>
          <p:nvPr/>
        </p:nvSpPr>
        <p:spPr>
          <a:xfrm>
            <a:off x="7117148" y="3904244"/>
            <a:ext cx="1255472" cy="369332"/>
          </a:xfrm>
          <a:prstGeom prst="rect">
            <a:avLst/>
          </a:prstGeom>
          <a:solidFill>
            <a:schemeClr val="bg1"/>
          </a:solidFill>
        </p:spPr>
        <p:txBody>
          <a:bodyPr wrap="none" rtlCol="0">
            <a:spAutoFit/>
          </a:bodyPr>
          <a:lstStyle/>
          <a:p>
            <a:r>
              <a:rPr lang="en-US" dirty="0" smtClean="0">
                <a:latin typeface="Segoe UI" pitchFamily="34" charset="0"/>
                <a:ea typeface="Segoe UI" pitchFamily="34" charset="0"/>
                <a:cs typeface="Segoe UI" pitchFamily="34" charset="0"/>
              </a:rPr>
              <a:t>Input Cells</a:t>
            </a:r>
            <a:endParaRPr lang="en-US" dirty="0">
              <a:latin typeface="Segoe UI" pitchFamily="34" charset="0"/>
              <a:ea typeface="Segoe UI" pitchFamily="34" charset="0"/>
              <a:cs typeface="Segoe UI"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mph" presetSubtype="0" repeatCount="indefinite" fill="remove" grpId="0" nodeType="clickEffect">
                                  <p:stCondLst>
                                    <p:cond delay="0"/>
                                  </p:stCondLst>
                                  <p:childTnLst>
                                    <p:animClr clrSpc="rgb" dir="cw">
                                      <p:cBhvr override="childStyle">
                                        <p:cTn id="13" dur="250" autoRev="1" fill="remove"/>
                                        <p:tgtEl>
                                          <p:spTgt spid="7"/>
                                        </p:tgtEl>
                                        <p:attrNameLst>
                                          <p:attrName>style.color</p:attrName>
                                        </p:attrNameLst>
                                      </p:cBhvr>
                                      <p:to>
                                        <a:srgbClr val="FFFF00"/>
                                      </p:to>
                                    </p:animClr>
                                    <p:animClr clrSpc="rgb" dir="cw">
                                      <p:cBhvr>
                                        <p:cTn id="14" dur="250" autoRev="1" fill="remove"/>
                                        <p:tgtEl>
                                          <p:spTgt spid="7"/>
                                        </p:tgtEl>
                                        <p:attrNameLst>
                                          <p:attrName>fillcolor</p:attrName>
                                        </p:attrNameLst>
                                      </p:cBhvr>
                                      <p:to>
                                        <a:srgbClr val="FFFF00"/>
                                      </p:to>
                                    </p:animClr>
                                    <p:set>
                                      <p:cBhvr>
                                        <p:cTn id="15" dur="250" autoRev="1" fill="remove"/>
                                        <p:tgtEl>
                                          <p:spTgt spid="7"/>
                                        </p:tgtEl>
                                        <p:attrNameLst>
                                          <p:attrName>fill.type</p:attrName>
                                        </p:attrNameLst>
                                      </p:cBhvr>
                                      <p:to>
                                        <p:strVal val="solid"/>
                                      </p:to>
                                    </p:set>
                                    <p:set>
                                      <p:cBhvr>
                                        <p:cTn id="16" dur="250" autoRev="1" fill="remove"/>
                                        <p:tgtEl>
                                          <p:spTgt spid="7"/>
                                        </p:tgtEl>
                                        <p:attrNameLst>
                                          <p:attrName>fill.on</p:attrName>
                                        </p:attrNameLst>
                                      </p:cBhvr>
                                      <p:to>
                                        <p:strVal val="true"/>
                                      </p:to>
                                    </p:set>
                                  </p:childTnLst>
                                </p:cTn>
                              </p:par>
                              <p:par>
                                <p:cTn id="17" presetID="27" presetClass="emph" presetSubtype="0" repeatCount="indefinite" fill="remove" grpId="0" nodeType="withEffect">
                                  <p:stCondLst>
                                    <p:cond delay="0"/>
                                  </p:stCondLst>
                                  <p:childTnLst>
                                    <p:animClr clrSpc="rgb" dir="cw">
                                      <p:cBhvr override="childStyle">
                                        <p:cTn id="18" dur="250" autoRev="1" fill="remove"/>
                                        <p:tgtEl>
                                          <p:spTgt spid="3"/>
                                        </p:tgtEl>
                                        <p:attrNameLst>
                                          <p:attrName>style.color</p:attrName>
                                        </p:attrNameLst>
                                      </p:cBhvr>
                                      <p:to>
                                        <a:srgbClr val="FFFF00"/>
                                      </p:to>
                                    </p:animClr>
                                    <p:animClr clrSpc="rgb" dir="cw">
                                      <p:cBhvr>
                                        <p:cTn id="19" dur="250" autoRev="1" fill="remove"/>
                                        <p:tgtEl>
                                          <p:spTgt spid="3"/>
                                        </p:tgtEl>
                                        <p:attrNameLst>
                                          <p:attrName>fillcolor</p:attrName>
                                        </p:attrNameLst>
                                      </p:cBhvr>
                                      <p:to>
                                        <a:srgbClr val="FFFF00"/>
                                      </p:to>
                                    </p:animClr>
                                    <p:set>
                                      <p:cBhvr>
                                        <p:cTn id="20" dur="250" autoRev="1" fill="remove"/>
                                        <p:tgtEl>
                                          <p:spTgt spid="3"/>
                                        </p:tgtEl>
                                        <p:attrNameLst>
                                          <p:attrName>fill.type</p:attrName>
                                        </p:attrNameLst>
                                      </p:cBhvr>
                                      <p:to>
                                        <p:strVal val="solid"/>
                                      </p:to>
                                    </p:set>
                                    <p:set>
                                      <p:cBhvr>
                                        <p:cTn id="21" dur="250" autoRev="1" fill="remove"/>
                                        <p:tgtEl>
                                          <p:spTgt spid="3"/>
                                        </p:tgtEl>
                                        <p:attrNameLst>
                                          <p:attrName>fill.on</p:attrName>
                                        </p:attrNameLst>
                                      </p:cBhvr>
                                      <p:to>
                                        <p:strVal val="true"/>
                                      </p:to>
                                    </p:set>
                                  </p:childTnLst>
                                </p:cTn>
                              </p:par>
                              <p:par>
                                <p:cTn id="22" presetID="27" presetClass="emph" presetSubtype="0" repeatCount="indefinite" fill="remove" grpId="0" nodeType="withEffect">
                                  <p:stCondLst>
                                    <p:cond delay="0"/>
                                  </p:stCondLst>
                                  <p:childTnLst>
                                    <p:animClr clrSpc="rgb" dir="cw">
                                      <p:cBhvr override="childStyle">
                                        <p:cTn id="23" dur="250" autoRev="1" fill="remove"/>
                                        <p:tgtEl>
                                          <p:spTgt spid="8"/>
                                        </p:tgtEl>
                                        <p:attrNameLst>
                                          <p:attrName>style.color</p:attrName>
                                        </p:attrNameLst>
                                      </p:cBhvr>
                                      <p:to>
                                        <a:srgbClr val="FFFF00"/>
                                      </p:to>
                                    </p:animClr>
                                    <p:animClr clrSpc="rgb" dir="cw">
                                      <p:cBhvr>
                                        <p:cTn id="24" dur="250" autoRev="1" fill="remove"/>
                                        <p:tgtEl>
                                          <p:spTgt spid="8"/>
                                        </p:tgtEl>
                                        <p:attrNameLst>
                                          <p:attrName>fillcolor</p:attrName>
                                        </p:attrNameLst>
                                      </p:cBhvr>
                                      <p:to>
                                        <a:srgbClr val="FFFF00"/>
                                      </p:to>
                                    </p:animClr>
                                    <p:set>
                                      <p:cBhvr>
                                        <p:cTn id="25" dur="250" autoRev="1" fill="remove"/>
                                        <p:tgtEl>
                                          <p:spTgt spid="8"/>
                                        </p:tgtEl>
                                        <p:attrNameLst>
                                          <p:attrName>fill.type</p:attrName>
                                        </p:attrNameLst>
                                      </p:cBhvr>
                                      <p:to>
                                        <p:strVal val="solid"/>
                                      </p:to>
                                    </p:set>
                                    <p:set>
                                      <p:cBhvr>
                                        <p:cTn id="26" dur="250" autoRev="1" fill="remove"/>
                                        <p:tgtEl>
                                          <p:spTgt spid="8"/>
                                        </p:tgtEl>
                                        <p:attrNameLst>
                                          <p:attrName>fill.on</p:attrName>
                                        </p:attrNameLst>
                                      </p:cBhvr>
                                      <p:to>
                                        <p:strVal val="tru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mph" presetSubtype="0" repeatCount="indefinite" fill="remove" grpId="0" nodeType="clickEffect">
                                  <p:stCondLst>
                                    <p:cond delay="0"/>
                                  </p:stCondLst>
                                  <p:childTnLst>
                                    <p:animClr clrSpc="rgb" dir="cw">
                                      <p:cBhvr override="childStyle">
                                        <p:cTn id="30" dur="250" autoRev="1" fill="remove"/>
                                        <p:tgtEl>
                                          <p:spTgt spid="5"/>
                                        </p:tgtEl>
                                        <p:attrNameLst>
                                          <p:attrName>style.color</p:attrName>
                                        </p:attrNameLst>
                                      </p:cBhvr>
                                      <p:to>
                                        <a:srgbClr val="FFFF00"/>
                                      </p:to>
                                    </p:animClr>
                                    <p:animClr clrSpc="rgb" dir="cw">
                                      <p:cBhvr>
                                        <p:cTn id="31" dur="250" autoRev="1" fill="remove"/>
                                        <p:tgtEl>
                                          <p:spTgt spid="5"/>
                                        </p:tgtEl>
                                        <p:attrNameLst>
                                          <p:attrName>fillcolor</p:attrName>
                                        </p:attrNameLst>
                                      </p:cBhvr>
                                      <p:to>
                                        <a:srgbClr val="FFFF00"/>
                                      </p:to>
                                    </p:animClr>
                                    <p:set>
                                      <p:cBhvr>
                                        <p:cTn id="32" dur="250" autoRev="1" fill="remove"/>
                                        <p:tgtEl>
                                          <p:spTgt spid="5"/>
                                        </p:tgtEl>
                                        <p:attrNameLst>
                                          <p:attrName>fill.type</p:attrName>
                                        </p:attrNameLst>
                                      </p:cBhvr>
                                      <p:to>
                                        <p:strVal val="solid"/>
                                      </p:to>
                                    </p:set>
                                    <p:set>
                                      <p:cBhvr>
                                        <p:cTn id="33" dur="250" autoRev="1" fill="remove"/>
                                        <p:tgtEl>
                                          <p:spTgt spid="5"/>
                                        </p:tgtEl>
                                        <p:attrNameLst>
                                          <p:attrName>fill.on</p:attrName>
                                        </p:attrNameLst>
                                      </p:cBhvr>
                                      <p:to>
                                        <p:strVal val="true"/>
                                      </p:to>
                                    </p:set>
                                  </p:childTnLst>
                                </p:cTn>
                              </p:par>
                              <p:par>
                                <p:cTn id="34" presetID="27" presetClass="emph" presetSubtype="0" repeatCount="indefinite" fill="remove" grpId="0" nodeType="withEffect">
                                  <p:stCondLst>
                                    <p:cond delay="0"/>
                                  </p:stCondLst>
                                  <p:childTnLst>
                                    <p:animClr clrSpc="rgb" dir="cw">
                                      <p:cBhvr override="childStyle">
                                        <p:cTn id="35" dur="250" autoRev="1" fill="remove"/>
                                        <p:tgtEl>
                                          <p:spTgt spid="11"/>
                                        </p:tgtEl>
                                        <p:attrNameLst>
                                          <p:attrName>style.color</p:attrName>
                                        </p:attrNameLst>
                                      </p:cBhvr>
                                      <p:to>
                                        <a:srgbClr val="FFFF00"/>
                                      </p:to>
                                    </p:animClr>
                                    <p:animClr clrSpc="rgb" dir="cw">
                                      <p:cBhvr>
                                        <p:cTn id="36" dur="250" autoRev="1" fill="remove"/>
                                        <p:tgtEl>
                                          <p:spTgt spid="11"/>
                                        </p:tgtEl>
                                        <p:attrNameLst>
                                          <p:attrName>fillcolor</p:attrName>
                                        </p:attrNameLst>
                                      </p:cBhvr>
                                      <p:to>
                                        <a:srgbClr val="FFFF00"/>
                                      </p:to>
                                    </p:animClr>
                                    <p:set>
                                      <p:cBhvr>
                                        <p:cTn id="37" dur="250" autoRev="1" fill="remove"/>
                                        <p:tgtEl>
                                          <p:spTgt spid="11"/>
                                        </p:tgtEl>
                                        <p:attrNameLst>
                                          <p:attrName>fill.type</p:attrName>
                                        </p:attrNameLst>
                                      </p:cBhvr>
                                      <p:to>
                                        <p:strVal val="solid"/>
                                      </p:to>
                                    </p:set>
                                    <p:set>
                                      <p:cBhvr>
                                        <p:cTn id="38" dur="250" autoRev="1" fill="remove"/>
                                        <p:tgtEl>
                                          <p:spTgt spid="11"/>
                                        </p:tgtEl>
                                        <p:attrNameLst>
                                          <p:attrName>fill.on</p:attrName>
                                        </p:attrNameLst>
                                      </p:cBhvr>
                                      <p:to>
                                        <p:strVal val="true"/>
                                      </p:to>
                                    </p:set>
                                  </p:childTnLst>
                                </p:cTn>
                              </p:par>
                              <p:par>
                                <p:cTn id="39" presetID="27" presetClass="emph" presetSubtype="0" repeatCount="indefinite" fill="remove" grpId="0" nodeType="withEffect">
                                  <p:stCondLst>
                                    <p:cond delay="0"/>
                                  </p:stCondLst>
                                  <p:childTnLst>
                                    <p:animClr clrSpc="rgb" dir="cw">
                                      <p:cBhvr override="childStyle">
                                        <p:cTn id="40" dur="250" autoRev="1" fill="remove"/>
                                        <p:tgtEl>
                                          <p:spTgt spid="12"/>
                                        </p:tgtEl>
                                        <p:attrNameLst>
                                          <p:attrName>style.color</p:attrName>
                                        </p:attrNameLst>
                                      </p:cBhvr>
                                      <p:to>
                                        <a:srgbClr val="FFFF00"/>
                                      </p:to>
                                    </p:animClr>
                                    <p:animClr clrSpc="rgb" dir="cw">
                                      <p:cBhvr>
                                        <p:cTn id="41" dur="250" autoRev="1" fill="remove"/>
                                        <p:tgtEl>
                                          <p:spTgt spid="12"/>
                                        </p:tgtEl>
                                        <p:attrNameLst>
                                          <p:attrName>fillcolor</p:attrName>
                                        </p:attrNameLst>
                                      </p:cBhvr>
                                      <p:to>
                                        <a:srgbClr val="FFFF00"/>
                                      </p:to>
                                    </p:animClr>
                                    <p:set>
                                      <p:cBhvr>
                                        <p:cTn id="42" dur="250" autoRev="1" fill="remove"/>
                                        <p:tgtEl>
                                          <p:spTgt spid="12"/>
                                        </p:tgtEl>
                                        <p:attrNameLst>
                                          <p:attrName>fill.type</p:attrName>
                                        </p:attrNameLst>
                                      </p:cBhvr>
                                      <p:to>
                                        <p:strVal val="solid"/>
                                      </p:to>
                                    </p:set>
                                    <p:set>
                                      <p:cBhvr>
                                        <p:cTn id="43" dur="250" autoRev="1" fill="remove"/>
                                        <p:tgtEl>
                                          <p:spTgt spid="12"/>
                                        </p:tgtEl>
                                        <p:attrNameLst>
                                          <p:attrName>fill.on</p:attrName>
                                        </p:attrNameLst>
                                      </p:cBhvr>
                                      <p:to>
                                        <p:strVal val="tru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mph" presetSubtype="0" repeatCount="indefinite" fill="remove" grpId="0" nodeType="clickEffect">
                                  <p:stCondLst>
                                    <p:cond delay="0"/>
                                  </p:stCondLst>
                                  <p:childTnLst>
                                    <p:animClr clrSpc="rgb" dir="cw">
                                      <p:cBhvr override="childStyle">
                                        <p:cTn id="47" dur="250" autoRev="1" fill="remove"/>
                                        <p:tgtEl>
                                          <p:spTgt spid="2"/>
                                        </p:tgtEl>
                                        <p:attrNameLst>
                                          <p:attrName>style.color</p:attrName>
                                        </p:attrNameLst>
                                      </p:cBhvr>
                                      <p:to>
                                        <a:srgbClr val="FFFF00"/>
                                      </p:to>
                                    </p:animClr>
                                    <p:animClr clrSpc="rgb" dir="cw">
                                      <p:cBhvr>
                                        <p:cTn id="48" dur="250" autoRev="1" fill="remove"/>
                                        <p:tgtEl>
                                          <p:spTgt spid="2"/>
                                        </p:tgtEl>
                                        <p:attrNameLst>
                                          <p:attrName>fillcolor</p:attrName>
                                        </p:attrNameLst>
                                      </p:cBhvr>
                                      <p:to>
                                        <a:srgbClr val="FFFF00"/>
                                      </p:to>
                                    </p:animClr>
                                    <p:set>
                                      <p:cBhvr>
                                        <p:cTn id="49" dur="250" autoRev="1" fill="remove"/>
                                        <p:tgtEl>
                                          <p:spTgt spid="2"/>
                                        </p:tgtEl>
                                        <p:attrNameLst>
                                          <p:attrName>fill.type</p:attrName>
                                        </p:attrNameLst>
                                      </p:cBhvr>
                                      <p:to>
                                        <p:strVal val="solid"/>
                                      </p:to>
                                    </p:set>
                                    <p:set>
                                      <p:cBhvr>
                                        <p:cTn id="50" dur="250" autoRev="1" fill="remove"/>
                                        <p:tgtEl>
                                          <p:spTgt spid="2"/>
                                        </p:tgtEl>
                                        <p:attrNameLst>
                                          <p:attrName>fill.on</p:attrName>
                                        </p:attrNameLst>
                                      </p:cBhvr>
                                      <p:to>
                                        <p:strVal val="tru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4" grpId="0" animBg="1"/>
      <p:bldP spid="5" grpId="0" animBg="1"/>
      <p:bldP spid="11" grpId="0" animBg="1"/>
      <p:bldP spid="12" grpId="0" animBg="1"/>
      <p:bldP spid="6"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8434" name="Group 9"/>
          <p:cNvGrpSpPr>
            <a:grpSpLocks/>
          </p:cNvGrpSpPr>
          <p:nvPr/>
        </p:nvGrpSpPr>
        <p:grpSpPr bwMode="auto">
          <a:xfrm>
            <a:off x="5295900" y="0"/>
            <a:ext cx="3848100" cy="6069013"/>
            <a:chOff x="5295331" y="0"/>
            <a:chExt cx="3848669" cy="6069724"/>
          </a:xfrm>
        </p:grpSpPr>
        <p:pic>
          <p:nvPicPr>
            <p:cNvPr id="18453" name="Picture 2" descr="ctx simple"/>
            <p:cNvPicPr>
              <a:picLocks noChangeAspect="1" noChangeArrowheads="1"/>
            </p:cNvPicPr>
            <p:nvPr/>
          </p:nvPicPr>
          <p:blipFill>
            <a:blip r:embed="rId3">
              <a:extLst>
                <a:ext uri="{28A0092B-C50C-407E-A947-70E740481C1C}">
                  <a14:useLocalDpi xmlns:a14="http://schemas.microsoft.com/office/drawing/2010/main" val="0"/>
                </a:ext>
              </a:extLst>
            </a:blip>
            <a:srcRect b="11494"/>
            <a:stretch>
              <a:fillRect/>
            </a:stretch>
          </p:blipFill>
          <p:spPr bwMode="auto">
            <a:xfrm>
              <a:off x="5576888" y="0"/>
              <a:ext cx="3567112" cy="606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295331" y="26991"/>
              <a:ext cx="792280" cy="66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8435"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450" y="0"/>
            <a:ext cx="383857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7315200" y="452438"/>
            <a:ext cx="693738" cy="693737"/>
          </a:xfrm>
          <a:prstGeom prst="ellipse">
            <a:avLst/>
          </a:prstGeom>
          <a:solidFill>
            <a:schemeClr val="bg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7304088" y="898525"/>
            <a:ext cx="693737" cy="693738"/>
          </a:xfrm>
          <a:prstGeom prst="ellipse">
            <a:avLst/>
          </a:prstGeom>
          <a:solidFill>
            <a:schemeClr val="bg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7304088" y="1471613"/>
            <a:ext cx="693737" cy="693737"/>
          </a:xfrm>
          <a:prstGeom prst="ellipse">
            <a:avLst/>
          </a:prstGeom>
          <a:solidFill>
            <a:schemeClr val="bg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7504113" y="661988"/>
            <a:ext cx="300037" cy="1308100"/>
          </a:xfrm>
          <a:prstGeom prst="rect">
            <a:avLst/>
          </a:prstGeom>
          <a:solidFill>
            <a:srgbClr val="FFFF00">
              <a:alpha val="60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5859463" y="4110038"/>
            <a:ext cx="109537" cy="109537"/>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6384925" y="4067175"/>
            <a:ext cx="111125" cy="111125"/>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6831013" y="4041775"/>
            <a:ext cx="111125" cy="109538"/>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746875" y="6180138"/>
            <a:ext cx="111125" cy="4254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44" name="TextBox 13"/>
          <p:cNvSpPr txBox="1">
            <a:spLocks noChangeArrowheads="1"/>
          </p:cNvSpPr>
          <p:nvPr/>
        </p:nvSpPr>
        <p:spPr bwMode="auto">
          <a:xfrm>
            <a:off x="793750" y="1577975"/>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a:t>retina</a:t>
            </a:r>
          </a:p>
        </p:txBody>
      </p:sp>
      <p:sp>
        <p:nvSpPr>
          <p:cNvPr id="18445" name="TextBox 17"/>
          <p:cNvSpPr txBox="1">
            <a:spLocks noChangeArrowheads="1"/>
          </p:cNvSpPr>
          <p:nvPr/>
        </p:nvSpPr>
        <p:spPr bwMode="auto">
          <a:xfrm>
            <a:off x="312738" y="4551363"/>
            <a:ext cx="1017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a:t>thalamus</a:t>
            </a:r>
          </a:p>
        </p:txBody>
      </p:sp>
      <p:sp>
        <p:nvSpPr>
          <p:cNvPr id="18446" name="TextBox 18"/>
          <p:cNvSpPr txBox="1">
            <a:spLocks noChangeArrowheads="1"/>
          </p:cNvSpPr>
          <p:nvPr/>
        </p:nvSpPr>
        <p:spPr bwMode="auto">
          <a:xfrm>
            <a:off x="877888" y="6099175"/>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a:t>cortex</a:t>
            </a:r>
          </a:p>
        </p:txBody>
      </p:sp>
      <p:sp>
        <p:nvSpPr>
          <p:cNvPr id="18447" name="TextBox 19"/>
          <p:cNvSpPr txBox="1">
            <a:spLocks noChangeArrowheads="1"/>
          </p:cNvSpPr>
          <p:nvPr/>
        </p:nvSpPr>
        <p:spPr bwMode="auto">
          <a:xfrm>
            <a:off x="5503863" y="1503363"/>
            <a:ext cx="71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a:t>retina</a:t>
            </a:r>
          </a:p>
        </p:txBody>
      </p:sp>
      <p:sp>
        <p:nvSpPr>
          <p:cNvPr id="18448" name="TextBox 20"/>
          <p:cNvSpPr txBox="1">
            <a:spLocks noChangeArrowheads="1"/>
          </p:cNvSpPr>
          <p:nvPr/>
        </p:nvSpPr>
        <p:spPr bwMode="auto">
          <a:xfrm>
            <a:off x="4748213" y="2489200"/>
            <a:ext cx="1017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a:t>thalamus</a:t>
            </a:r>
          </a:p>
        </p:txBody>
      </p:sp>
      <p:sp>
        <p:nvSpPr>
          <p:cNvPr id="18449" name="TextBox 21"/>
          <p:cNvSpPr txBox="1">
            <a:spLocks noChangeArrowheads="1"/>
          </p:cNvSpPr>
          <p:nvPr/>
        </p:nvSpPr>
        <p:spPr bwMode="auto">
          <a:xfrm>
            <a:off x="5186363" y="4567238"/>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a:t>cortex</a:t>
            </a:r>
          </a:p>
        </p:txBody>
      </p:sp>
      <p:pic>
        <p:nvPicPr>
          <p:cNvPr id="1026" name="Picture 2" descr="C:\Documents and Settings\Frank Johnson\My Documents\SNP Spring 2007\Resource CD\Figures\Chapter 03\highres\Wolfe-Fig-03-16-0.jpg"/>
          <p:cNvPicPr>
            <a:picLocks noChangeAspect="1" noChangeArrowheads="1"/>
          </p:cNvPicPr>
          <p:nvPr/>
        </p:nvPicPr>
        <p:blipFill>
          <a:blip r:embed="rId5"/>
          <a:srcRect l="14692"/>
          <a:stretch>
            <a:fillRect/>
          </a:stretch>
        </p:blipFill>
        <p:spPr bwMode="auto">
          <a:xfrm>
            <a:off x="525463" y="1592263"/>
            <a:ext cx="4770437" cy="4194175"/>
          </a:xfrm>
          <a:prstGeom prst="rect">
            <a:avLst/>
          </a:prstGeom>
          <a:noFill/>
          <a:ln>
            <a:solidFill>
              <a:schemeClr val="tx1"/>
            </a:solidFill>
          </a:ln>
          <a:effectLst>
            <a:outerShdw blurRad="50800" dist="38100" dir="2700000" algn="tl" rotWithShape="0">
              <a:prstClr val="black">
                <a:alpha val="40000"/>
              </a:prstClr>
            </a:outerShdw>
          </a:effectLst>
        </p:spPr>
      </p:pic>
      <p:sp>
        <p:nvSpPr>
          <p:cNvPr id="2" name="Rectangle 1"/>
          <p:cNvSpPr/>
          <p:nvPr/>
        </p:nvSpPr>
        <p:spPr>
          <a:xfrm>
            <a:off x="6715125" y="4735513"/>
            <a:ext cx="92075" cy="20002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TextBox 22"/>
          <p:cNvSpPr txBox="1"/>
          <p:nvPr/>
        </p:nvSpPr>
        <p:spPr>
          <a:xfrm>
            <a:off x="7147047" y="5019511"/>
            <a:ext cx="1907253" cy="400110"/>
          </a:xfrm>
          <a:prstGeom prst="rect">
            <a:avLst/>
          </a:prstGeom>
          <a:solidFill>
            <a:schemeClr val="bg1"/>
          </a:solidFill>
        </p:spPr>
        <p:txBody>
          <a:bodyPr wrap="none" rtlCol="0">
            <a:spAutoFit/>
          </a:bodyPr>
          <a:lstStyle/>
          <a:p>
            <a:r>
              <a:rPr lang="en-US" sz="2000" dirty="0" smtClean="0">
                <a:latin typeface="Segoe UI" pitchFamily="34" charset="0"/>
                <a:ea typeface="Segoe UI" pitchFamily="34" charset="0"/>
                <a:cs typeface="Segoe UI" pitchFamily="34" charset="0"/>
              </a:rPr>
              <a:t>V1 Cortical Cell</a:t>
            </a:r>
            <a:endParaRPr lang="en-US" sz="2000" dirty="0">
              <a:latin typeface="Segoe UI" pitchFamily="34" charset="0"/>
              <a:ea typeface="Segoe UI" pitchFamily="34" charset="0"/>
              <a:cs typeface="Segoe UI" pitchFamily="34" charset="0"/>
            </a:endParaRPr>
          </a:p>
        </p:txBody>
      </p:sp>
      <p:sp>
        <p:nvSpPr>
          <p:cNvPr id="24" name="TextBox 23"/>
          <p:cNvSpPr txBox="1"/>
          <p:nvPr/>
        </p:nvSpPr>
        <p:spPr>
          <a:xfrm>
            <a:off x="7117148" y="3904244"/>
            <a:ext cx="1255472" cy="369332"/>
          </a:xfrm>
          <a:prstGeom prst="rect">
            <a:avLst/>
          </a:prstGeom>
          <a:solidFill>
            <a:schemeClr val="bg1"/>
          </a:solidFill>
        </p:spPr>
        <p:txBody>
          <a:bodyPr wrap="none" rtlCol="0">
            <a:spAutoFit/>
          </a:bodyPr>
          <a:lstStyle/>
          <a:p>
            <a:r>
              <a:rPr lang="en-US" dirty="0" smtClean="0">
                <a:latin typeface="Segoe UI" pitchFamily="34" charset="0"/>
                <a:ea typeface="Segoe UI" pitchFamily="34" charset="0"/>
                <a:cs typeface="Segoe UI" pitchFamily="34" charset="0"/>
              </a:rPr>
              <a:t>Input Cells</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14517050"/>
      </p:ext>
    </p:extLst>
  </p:cSld>
  <p:clrMapOvr>
    <a:masterClrMapping/>
  </p:clrMapOvr>
  <p:transition>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298" name="Picture 5" descr="Wolfe-Fig-03-22-0"/>
          <p:cNvPicPr>
            <a:picLocks noChangeAspect="1" noChangeArrowheads="1"/>
          </p:cNvPicPr>
          <p:nvPr/>
        </p:nvPicPr>
        <p:blipFill>
          <a:blip r:embed="rId3">
            <a:extLst>
              <a:ext uri="{28A0092B-C50C-407E-A947-70E740481C1C}">
                <a14:useLocalDpi xmlns:a14="http://schemas.microsoft.com/office/drawing/2010/main" val="0"/>
              </a:ext>
            </a:extLst>
          </a:blip>
          <a:srcRect b="14166"/>
          <a:stretch>
            <a:fillRect/>
          </a:stretch>
        </p:blipFill>
        <p:spPr bwMode="auto">
          <a:xfrm>
            <a:off x="1395413" y="1064972"/>
            <a:ext cx="60960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title"/>
          </p:nvPr>
        </p:nvSpPr>
        <p:spPr>
          <a:xfrm>
            <a:off x="0" y="314656"/>
            <a:ext cx="9144000" cy="1143000"/>
          </a:xfrm>
        </p:spPr>
        <p:txBody>
          <a:bodyPr/>
          <a:lstStyle/>
          <a:p>
            <a:pPr eaLnBrk="1" hangingPunct="1"/>
            <a:r>
              <a:rPr lang="en-US" sz="2600" dirty="0" smtClean="0">
                <a:latin typeface="Segoe UI" pitchFamily="34" charset="0"/>
                <a:ea typeface="Segoe UI" pitchFamily="34" charset="0"/>
                <a:cs typeface="Segoe UI" pitchFamily="34" charset="0"/>
              </a:rPr>
              <a:t>Primary Visual Cortex is a VAST ARRAY of HYPERCOLUMNS</a:t>
            </a:r>
            <a:br>
              <a:rPr lang="en-US" sz="2600" dirty="0" smtClean="0">
                <a:latin typeface="Segoe UI" pitchFamily="34" charset="0"/>
                <a:ea typeface="Segoe UI" pitchFamily="34" charset="0"/>
                <a:cs typeface="Segoe UI" pitchFamily="34" charset="0"/>
              </a:rPr>
            </a:br>
            <a:r>
              <a:rPr lang="en-US" sz="2600" dirty="0">
                <a:latin typeface="Segoe UI" pitchFamily="34" charset="0"/>
                <a:ea typeface="Segoe UI" pitchFamily="34" charset="0"/>
                <a:cs typeface="Segoe UI" pitchFamily="34" charset="0"/>
              </a:rPr>
              <a:t>(</a:t>
            </a:r>
            <a:r>
              <a:rPr lang="en-US" sz="2600" dirty="0" smtClean="0">
                <a:latin typeface="Segoe UI" pitchFamily="34" charset="0"/>
                <a:ea typeface="Segoe UI" pitchFamily="34" charset="0"/>
                <a:cs typeface="Segoe UI" pitchFamily="34" charset="0"/>
              </a:rPr>
              <a:t>this example shows three </a:t>
            </a:r>
            <a:r>
              <a:rPr lang="en-US" sz="2600" dirty="0" err="1" smtClean="0">
                <a:latin typeface="Segoe UI" pitchFamily="34" charset="0"/>
                <a:ea typeface="Segoe UI" pitchFamily="34" charset="0"/>
                <a:cs typeface="Segoe UI" pitchFamily="34" charset="0"/>
              </a:rPr>
              <a:t>hypercolumns</a:t>
            </a:r>
            <a:r>
              <a:rPr lang="en-US" sz="2600" dirty="0" smtClean="0">
                <a:latin typeface="Segoe UI" pitchFamily="34" charset="0"/>
                <a:ea typeface="Segoe UI" pitchFamily="34" charset="0"/>
                <a:cs typeface="Segoe UI" pitchFamily="34" charset="0"/>
              </a:rPr>
              <a:t>)</a:t>
            </a:r>
          </a:p>
        </p:txBody>
      </p:sp>
      <p:sp>
        <p:nvSpPr>
          <p:cNvPr id="22532" name="Text Box 4"/>
          <p:cNvSpPr txBox="1">
            <a:spLocks noChangeArrowheads="1"/>
          </p:cNvSpPr>
          <p:nvPr/>
        </p:nvSpPr>
        <p:spPr bwMode="auto">
          <a:xfrm>
            <a:off x="261488" y="5444975"/>
            <a:ext cx="8766175" cy="1323439"/>
          </a:xfrm>
          <a:prstGeom prst="rect">
            <a:avLst/>
          </a:prstGeom>
          <a:noFill/>
          <a:ln w="9525">
            <a:noFill/>
            <a:miter lim="800000"/>
            <a:headEnd/>
            <a:tailEnd/>
          </a:ln>
          <a:effectLst/>
        </p:spPr>
        <p:txBody>
          <a:bodyPr>
            <a:spAutoFit/>
          </a:bodyPr>
          <a:lstStyle/>
          <a:p>
            <a:pPr>
              <a:defRPr/>
            </a:pPr>
            <a:r>
              <a:rPr lang="en-US" sz="2000" dirty="0">
                <a:solidFill>
                  <a:srgbClr val="000000"/>
                </a:solidFill>
                <a:latin typeface="Segoe UI" pitchFamily="34" charset="0"/>
                <a:ea typeface="Segoe UI" pitchFamily="34" charset="0"/>
                <a:cs typeface="Segoe UI" pitchFamily="34" charset="0"/>
              </a:rPr>
              <a:t>Each column responds to a ‘bar’ of contrast with a specific orientation (</a:t>
            </a:r>
            <a:r>
              <a:rPr lang="en-US" sz="2000" b="1" dirty="0">
                <a:solidFill>
                  <a:srgbClr val="000000"/>
                </a:solidFill>
                <a:latin typeface="Segoe UI" pitchFamily="34" charset="0"/>
                <a:ea typeface="Segoe UI" pitchFamily="34" charset="0"/>
                <a:cs typeface="Segoe UI" pitchFamily="34" charset="0"/>
              </a:rPr>
              <a:t>Orientation </a:t>
            </a:r>
            <a:r>
              <a:rPr lang="en-US" sz="2000" b="1" dirty="0" smtClean="0">
                <a:solidFill>
                  <a:srgbClr val="000000"/>
                </a:solidFill>
                <a:latin typeface="Segoe UI" pitchFamily="34" charset="0"/>
                <a:ea typeface="Segoe UI" pitchFamily="34" charset="0"/>
                <a:cs typeface="Segoe UI" pitchFamily="34" charset="0"/>
              </a:rPr>
              <a:t>Columns – specified by response</a:t>
            </a:r>
            <a:r>
              <a:rPr lang="en-US" sz="2000" dirty="0" smtClean="0">
                <a:solidFill>
                  <a:srgbClr val="000000"/>
                </a:solidFill>
                <a:latin typeface="Segoe UI" pitchFamily="34" charset="0"/>
                <a:ea typeface="Segoe UI" pitchFamily="34" charset="0"/>
                <a:cs typeface="Segoe UI" pitchFamily="34" charset="0"/>
              </a:rPr>
              <a:t>).  </a:t>
            </a:r>
            <a:r>
              <a:rPr lang="en-US" sz="2000" dirty="0">
                <a:solidFill>
                  <a:srgbClr val="000000"/>
                </a:solidFill>
                <a:latin typeface="Segoe UI" pitchFamily="34" charset="0"/>
                <a:ea typeface="Segoe UI" pitchFamily="34" charset="0"/>
                <a:cs typeface="Segoe UI" pitchFamily="34" charset="0"/>
              </a:rPr>
              <a:t>Orientation Columns are organized into Left and Right eye groups (</a:t>
            </a:r>
            <a:r>
              <a:rPr lang="en-US" sz="2000" b="1" dirty="0" err="1">
                <a:solidFill>
                  <a:srgbClr val="000000"/>
                </a:solidFill>
                <a:latin typeface="Segoe UI" pitchFamily="34" charset="0"/>
                <a:ea typeface="Segoe UI" pitchFamily="34" charset="0"/>
                <a:cs typeface="Segoe UI" pitchFamily="34" charset="0"/>
              </a:rPr>
              <a:t>Occular</a:t>
            </a:r>
            <a:r>
              <a:rPr lang="en-US" sz="2000" b="1" dirty="0">
                <a:solidFill>
                  <a:srgbClr val="000000"/>
                </a:solidFill>
                <a:latin typeface="Segoe UI" pitchFamily="34" charset="0"/>
                <a:ea typeface="Segoe UI" pitchFamily="34" charset="0"/>
                <a:cs typeface="Segoe UI" pitchFamily="34" charset="0"/>
              </a:rPr>
              <a:t> Dominance </a:t>
            </a:r>
            <a:r>
              <a:rPr lang="en-US" sz="2000" b="1" dirty="0" smtClean="0">
                <a:solidFill>
                  <a:srgbClr val="000000"/>
                </a:solidFill>
                <a:latin typeface="Segoe UI" pitchFamily="34" charset="0"/>
                <a:ea typeface="Segoe UI" pitchFamily="34" charset="0"/>
                <a:cs typeface="Segoe UI" pitchFamily="34" charset="0"/>
              </a:rPr>
              <a:t>Columns – specified by input</a:t>
            </a:r>
            <a:r>
              <a:rPr lang="en-US" sz="2000" dirty="0" smtClean="0">
                <a:solidFill>
                  <a:srgbClr val="000000"/>
                </a:solidFill>
                <a:latin typeface="Segoe UI" pitchFamily="34" charset="0"/>
                <a:ea typeface="Segoe UI" pitchFamily="34" charset="0"/>
                <a:cs typeface="Segoe UI" pitchFamily="34" charset="0"/>
              </a:rPr>
              <a:t>).  </a:t>
            </a:r>
            <a:endParaRPr lang="en-US" sz="2000" dirty="0">
              <a:solidFill>
                <a:srgbClr val="000000"/>
              </a:solidFill>
              <a:latin typeface="Segoe UI" pitchFamily="34" charset="0"/>
              <a:ea typeface="Segoe UI" pitchFamily="34" charset="0"/>
              <a:cs typeface="Segoe UI" pitchFamily="34" charset="0"/>
            </a:endParaRPr>
          </a:p>
        </p:txBody>
      </p:sp>
      <p:sp>
        <p:nvSpPr>
          <p:cNvPr id="5" name="Text Box 4"/>
          <p:cNvSpPr txBox="1">
            <a:spLocks noChangeArrowheads="1"/>
          </p:cNvSpPr>
          <p:nvPr/>
        </p:nvSpPr>
        <p:spPr bwMode="auto">
          <a:xfrm rot="634400">
            <a:off x="2567167" y="3944896"/>
            <a:ext cx="2883350" cy="415819"/>
          </a:xfrm>
          <a:prstGeom prst="rect">
            <a:avLst/>
          </a:prstGeom>
          <a:noFill/>
          <a:ln w="9525">
            <a:noFill/>
            <a:miter lim="800000"/>
            <a:headEnd/>
            <a:tailEnd/>
          </a:ln>
          <a:effectLst/>
        </p:spPr>
        <p:txBody>
          <a:bodyPr wrap="square">
            <a:spAutoFit/>
          </a:bodyPr>
          <a:lstStyle/>
          <a:p>
            <a:pPr>
              <a:lnSpc>
                <a:spcPct val="150000"/>
              </a:lnSpc>
              <a:defRPr/>
            </a:pPr>
            <a:r>
              <a:rPr lang="en-US" sz="1600" b="1" i="1" dirty="0" smtClean="0">
                <a:solidFill>
                  <a:schemeClr val="bg1"/>
                </a:solidFill>
                <a:latin typeface="Segoe UI" pitchFamily="34" charset="0"/>
                <a:ea typeface="Segoe UI" pitchFamily="34" charset="0"/>
                <a:cs typeface="Segoe UI" pitchFamily="34" charset="0"/>
              </a:rPr>
              <a:t>Orientation Columns</a:t>
            </a:r>
            <a:endParaRPr lang="en-US" sz="1600" i="1" dirty="0">
              <a:solidFill>
                <a:schemeClr val="bg1"/>
              </a:solidFill>
              <a:latin typeface="Segoe UI" pitchFamily="34" charset="0"/>
              <a:ea typeface="Segoe UI" pitchFamily="34" charset="0"/>
              <a:cs typeface="Segoe UI" pitchFamily="34" charset="0"/>
            </a:endParaRPr>
          </a:p>
        </p:txBody>
      </p:sp>
      <p:sp>
        <p:nvSpPr>
          <p:cNvPr id="6" name="Text Box 4"/>
          <p:cNvSpPr txBox="1">
            <a:spLocks noChangeArrowheads="1"/>
          </p:cNvSpPr>
          <p:nvPr/>
        </p:nvSpPr>
        <p:spPr bwMode="auto">
          <a:xfrm rot="19525133">
            <a:off x="5274722" y="3656377"/>
            <a:ext cx="2785752" cy="584775"/>
          </a:xfrm>
          <a:prstGeom prst="rect">
            <a:avLst/>
          </a:prstGeom>
          <a:noFill/>
          <a:ln w="9525">
            <a:noFill/>
            <a:miter lim="800000"/>
            <a:headEnd/>
            <a:tailEnd/>
          </a:ln>
          <a:effectLst/>
        </p:spPr>
        <p:txBody>
          <a:bodyPr wrap="square">
            <a:spAutoFit/>
          </a:bodyPr>
          <a:lstStyle/>
          <a:p>
            <a:pPr algn="ctr">
              <a:defRPr/>
            </a:pPr>
            <a:r>
              <a:rPr lang="en-US" sz="1600" b="1" i="1" dirty="0" err="1" smtClean="0">
                <a:solidFill>
                  <a:schemeClr val="bg1"/>
                </a:solidFill>
                <a:latin typeface="Segoe UI" pitchFamily="34" charset="0"/>
                <a:ea typeface="Segoe UI" pitchFamily="34" charset="0"/>
                <a:cs typeface="Segoe UI" pitchFamily="34" charset="0"/>
              </a:rPr>
              <a:t>Occular</a:t>
            </a:r>
            <a:r>
              <a:rPr lang="en-US" sz="1600" b="1" i="1" dirty="0" smtClean="0">
                <a:solidFill>
                  <a:schemeClr val="bg1"/>
                </a:solidFill>
                <a:latin typeface="Segoe UI" pitchFamily="34" charset="0"/>
                <a:ea typeface="Segoe UI" pitchFamily="34" charset="0"/>
                <a:cs typeface="Segoe UI" pitchFamily="34" charset="0"/>
              </a:rPr>
              <a:t> Dominance</a:t>
            </a:r>
          </a:p>
          <a:p>
            <a:pPr algn="ctr">
              <a:defRPr/>
            </a:pPr>
            <a:r>
              <a:rPr lang="en-US" sz="1600" b="1" i="1" dirty="0" smtClean="0">
                <a:solidFill>
                  <a:schemeClr val="bg1"/>
                </a:solidFill>
                <a:latin typeface="Segoe UI" pitchFamily="34" charset="0"/>
                <a:ea typeface="Segoe UI" pitchFamily="34" charset="0"/>
                <a:cs typeface="Segoe UI" pitchFamily="34" charset="0"/>
              </a:rPr>
              <a:t>Columns</a:t>
            </a:r>
            <a:endParaRPr lang="en-US" sz="1600" i="1" dirty="0">
              <a:solidFill>
                <a:schemeClr val="bg1"/>
              </a:solidFill>
              <a:latin typeface="Segoe UI" pitchFamily="34" charset="0"/>
              <a:ea typeface="Segoe UI" pitchFamily="34" charset="0"/>
              <a:cs typeface="Segoe UI" pitchFamily="34" charset="0"/>
            </a:endParaRPr>
          </a:p>
        </p:txBody>
      </p:sp>
      <p:cxnSp>
        <p:nvCxnSpPr>
          <p:cNvPr id="3" name="Straight Arrow Connector 2"/>
          <p:cNvCxnSpPr/>
          <p:nvPr/>
        </p:nvCxnSpPr>
        <p:spPr>
          <a:xfrm flipV="1">
            <a:off x="1939398" y="1682275"/>
            <a:ext cx="1861504" cy="6524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727635" y="1769312"/>
            <a:ext cx="1792607" cy="7218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556176" y="1885896"/>
            <a:ext cx="1739969" cy="7321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351627" y="2008483"/>
            <a:ext cx="1685498" cy="7681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163370" y="2130244"/>
            <a:ext cx="1610436" cy="7969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Right Brace 29"/>
          <p:cNvSpPr/>
          <p:nvPr/>
        </p:nvSpPr>
        <p:spPr>
          <a:xfrm rot="3318221">
            <a:off x="6002678" y="4545239"/>
            <a:ext cx="416446" cy="60700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p:cNvSpPr/>
          <p:nvPr/>
        </p:nvSpPr>
        <p:spPr>
          <a:xfrm rot="3318221">
            <a:off x="6540183" y="4174967"/>
            <a:ext cx="416446" cy="60700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p:cNvSpPr/>
          <p:nvPr/>
        </p:nvSpPr>
        <p:spPr>
          <a:xfrm rot="3318221">
            <a:off x="7079933" y="3806667"/>
            <a:ext cx="416446" cy="60700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rot="19382786">
            <a:off x="6292740" y="4985415"/>
            <a:ext cx="317716" cy="369332"/>
          </a:xfrm>
          <a:prstGeom prst="rect">
            <a:avLst/>
          </a:prstGeom>
          <a:noFill/>
        </p:spPr>
        <p:txBody>
          <a:bodyPr wrap="none" rtlCol="0">
            <a:spAutoFit/>
          </a:bodyPr>
          <a:lstStyle/>
          <a:p>
            <a:r>
              <a:rPr lang="en-US" b="1" dirty="0" smtClean="0">
                <a:latin typeface="Segoe UI" pitchFamily="34" charset="0"/>
                <a:ea typeface="Segoe UI" pitchFamily="34" charset="0"/>
                <a:cs typeface="Segoe UI" pitchFamily="34" charset="0"/>
              </a:rPr>
              <a:t>1</a:t>
            </a:r>
            <a:endParaRPr lang="en-US" b="1" dirty="0">
              <a:latin typeface="Segoe UI" pitchFamily="34" charset="0"/>
              <a:ea typeface="Segoe UI" pitchFamily="34" charset="0"/>
              <a:cs typeface="Segoe UI" pitchFamily="34" charset="0"/>
            </a:endParaRPr>
          </a:p>
        </p:txBody>
      </p:sp>
      <p:sp>
        <p:nvSpPr>
          <p:cNvPr id="37" name="TextBox 36"/>
          <p:cNvSpPr txBox="1"/>
          <p:nvPr/>
        </p:nvSpPr>
        <p:spPr>
          <a:xfrm rot="19382786">
            <a:off x="6827510" y="4616047"/>
            <a:ext cx="317716" cy="369332"/>
          </a:xfrm>
          <a:prstGeom prst="rect">
            <a:avLst/>
          </a:prstGeom>
          <a:noFill/>
        </p:spPr>
        <p:txBody>
          <a:bodyPr wrap="none" rtlCol="0">
            <a:spAutoFit/>
          </a:bodyPr>
          <a:lstStyle/>
          <a:p>
            <a:r>
              <a:rPr lang="en-US" b="1" dirty="0">
                <a:latin typeface="Segoe UI" pitchFamily="34" charset="0"/>
                <a:ea typeface="Segoe UI" pitchFamily="34" charset="0"/>
                <a:cs typeface="Segoe UI" pitchFamily="34" charset="0"/>
              </a:rPr>
              <a:t>2</a:t>
            </a:r>
          </a:p>
        </p:txBody>
      </p:sp>
      <p:sp>
        <p:nvSpPr>
          <p:cNvPr id="38" name="TextBox 37"/>
          <p:cNvSpPr txBox="1"/>
          <p:nvPr/>
        </p:nvSpPr>
        <p:spPr>
          <a:xfrm rot="19382786">
            <a:off x="7367260" y="4246835"/>
            <a:ext cx="317716" cy="369332"/>
          </a:xfrm>
          <a:prstGeom prst="rect">
            <a:avLst/>
          </a:prstGeom>
          <a:noFill/>
        </p:spPr>
        <p:txBody>
          <a:bodyPr wrap="none" rtlCol="0">
            <a:spAutoFit/>
          </a:bodyPr>
          <a:lstStyle/>
          <a:p>
            <a:r>
              <a:rPr lang="en-US" b="1" dirty="0" smtClean="0">
                <a:latin typeface="Segoe UI" pitchFamily="34" charset="0"/>
                <a:ea typeface="Segoe UI" pitchFamily="34" charset="0"/>
                <a:cs typeface="Segoe UI" pitchFamily="34" charset="0"/>
              </a:rPr>
              <a:t>3</a:t>
            </a:r>
            <a:endParaRPr lang="en-US" b="1"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9590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800" decel="100000"/>
                                        <p:tgtEl>
                                          <p:spTgt spid="22530"/>
                                        </p:tgtEl>
                                      </p:cBhvr>
                                    </p:animEffect>
                                    <p:anim calcmode="lin" valueType="num">
                                      <p:cBhvr>
                                        <p:cTn id="8" dur="800" decel="100000" fill="hold"/>
                                        <p:tgtEl>
                                          <p:spTgt spid="22530"/>
                                        </p:tgtEl>
                                        <p:attrNameLst>
                                          <p:attrName>style.rotation</p:attrName>
                                        </p:attrNameLst>
                                      </p:cBhvr>
                                      <p:tavLst>
                                        <p:tav tm="0">
                                          <p:val>
                                            <p:fltVal val="-90"/>
                                          </p:val>
                                        </p:tav>
                                        <p:tav tm="100000">
                                          <p:val>
                                            <p:fltVal val="0"/>
                                          </p:val>
                                        </p:tav>
                                      </p:tavLst>
                                    </p:anim>
                                    <p:anim calcmode="lin" valueType="num">
                                      <p:cBhvr>
                                        <p:cTn id="9" dur="800" decel="100000" fill="hold"/>
                                        <p:tgtEl>
                                          <p:spTgt spid="22530"/>
                                        </p:tgtEl>
                                        <p:attrNameLst>
                                          <p:attrName>ppt_x</p:attrName>
                                        </p:attrNameLst>
                                      </p:cBhvr>
                                      <p:tavLst>
                                        <p:tav tm="0">
                                          <p:val>
                                            <p:strVal val="#ppt_x+0.4"/>
                                          </p:val>
                                        </p:tav>
                                        <p:tav tm="100000">
                                          <p:val>
                                            <p:strVal val="#ppt_x-0.05"/>
                                          </p:val>
                                        </p:tav>
                                      </p:tavLst>
                                    </p:anim>
                                    <p:anim calcmode="lin" valueType="num">
                                      <p:cBhvr>
                                        <p:cTn id="10" dur="800" decel="100000" fill="hold"/>
                                        <p:tgtEl>
                                          <p:spTgt spid="2253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3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3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
                                        </p:tgtEl>
                                      </p:cBhvr>
                                    </p:animEffect>
                                    <p:set>
                                      <p:cBhvr>
                                        <p:cTn id="5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298" name="Picture 5" descr="Wolfe-Fig-03-22-0"/>
          <p:cNvPicPr>
            <a:picLocks noChangeAspect="1" noChangeArrowheads="1"/>
          </p:cNvPicPr>
          <p:nvPr/>
        </p:nvPicPr>
        <p:blipFill>
          <a:blip r:embed="rId3">
            <a:extLst>
              <a:ext uri="{28A0092B-C50C-407E-A947-70E740481C1C}">
                <a14:useLocalDpi xmlns:a14="http://schemas.microsoft.com/office/drawing/2010/main" val="0"/>
              </a:ext>
            </a:extLst>
          </a:blip>
          <a:srcRect b="14166"/>
          <a:stretch>
            <a:fillRect/>
          </a:stretch>
        </p:blipFill>
        <p:spPr bwMode="auto">
          <a:xfrm>
            <a:off x="1395413" y="1064972"/>
            <a:ext cx="60960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title"/>
          </p:nvPr>
        </p:nvSpPr>
        <p:spPr>
          <a:xfrm>
            <a:off x="0" y="257506"/>
            <a:ext cx="9144000" cy="1143000"/>
          </a:xfrm>
        </p:spPr>
        <p:txBody>
          <a:bodyPr/>
          <a:lstStyle/>
          <a:p>
            <a:pPr eaLnBrk="1" hangingPunct="1"/>
            <a:r>
              <a:rPr lang="en-US" dirty="0" smtClean="0">
                <a:latin typeface="Segoe UI" pitchFamily="34" charset="0"/>
                <a:ea typeface="Segoe UI" pitchFamily="34" charset="0"/>
                <a:cs typeface="Segoe UI" pitchFamily="34" charset="0"/>
              </a:rPr>
              <a:t>What does this mean?</a:t>
            </a:r>
          </a:p>
        </p:txBody>
      </p:sp>
      <p:sp>
        <p:nvSpPr>
          <p:cNvPr id="22532" name="Text Box 4"/>
          <p:cNvSpPr txBox="1">
            <a:spLocks noChangeArrowheads="1"/>
          </p:cNvSpPr>
          <p:nvPr/>
        </p:nvSpPr>
        <p:spPr bwMode="auto">
          <a:xfrm>
            <a:off x="261488" y="5287173"/>
            <a:ext cx="8766175" cy="1528624"/>
          </a:xfrm>
          <a:prstGeom prst="rect">
            <a:avLst/>
          </a:prstGeom>
          <a:noFill/>
          <a:ln w="9525">
            <a:noFill/>
            <a:miter lim="800000"/>
            <a:headEnd/>
            <a:tailEnd/>
          </a:ln>
          <a:effectLst/>
        </p:spPr>
        <p:txBody>
          <a:bodyPr>
            <a:spAutoFit/>
          </a:bodyPr>
          <a:lstStyle/>
          <a:p>
            <a:pPr>
              <a:lnSpc>
                <a:spcPts val="2800"/>
              </a:lnSpc>
              <a:defRPr/>
            </a:pPr>
            <a:r>
              <a:rPr lang="en-US" sz="2000" dirty="0">
                <a:solidFill>
                  <a:srgbClr val="000000"/>
                </a:solidFill>
                <a:latin typeface="Segoe UI" pitchFamily="34" charset="0"/>
                <a:ea typeface="Segoe UI" pitchFamily="34" charset="0"/>
                <a:cs typeface="Segoe UI" pitchFamily="34" charset="0"/>
              </a:rPr>
              <a:t>A single </a:t>
            </a:r>
            <a:r>
              <a:rPr lang="en-US" sz="2000" dirty="0" err="1">
                <a:solidFill>
                  <a:srgbClr val="000000"/>
                </a:solidFill>
                <a:latin typeface="Segoe UI" pitchFamily="34" charset="0"/>
                <a:ea typeface="Segoe UI" pitchFamily="34" charset="0"/>
                <a:cs typeface="Segoe UI" pitchFamily="34" charset="0"/>
              </a:rPr>
              <a:t>Hypercolumn</a:t>
            </a:r>
            <a:r>
              <a:rPr lang="en-US" sz="2000" dirty="0">
                <a:solidFill>
                  <a:srgbClr val="000000"/>
                </a:solidFill>
                <a:latin typeface="Segoe UI" pitchFamily="34" charset="0"/>
                <a:ea typeface="Segoe UI" pitchFamily="34" charset="0"/>
                <a:cs typeface="Segoe UI" pitchFamily="34" charset="0"/>
              </a:rPr>
              <a:t> corresponds to ONE point in visual </a:t>
            </a:r>
            <a:r>
              <a:rPr lang="en-US" sz="2000" dirty="0" smtClean="0">
                <a:solidFill>
                  <a:srgbClr val="000000"/>
                </a:solidFill>
                <a:latin typeface="Segoe UI" pitchFamily="34" charset="0"/>
                <a:ea typeface="Segoe UI" pitchFamily="34" charset="0"/>
                <a:cs typeface="Segoe UI" pitchFamily="34" charset="0"/>
              </a:rPr>
              <a:t>space.  Everything that you could possibly see in that ONE point is </a:t>
            </a:r>
            <a:r>
              <a:rPr lang="en-US" sz="2000" u="sng" dirty="0" smtClean="0">
                <a:solidFill>
                  <a:srgbClr val="000000"/>
                </a:solidFill>
                <a:latin typeface="Segoe UI" pitchFamily="34" charset="0"/>
                <a:ea typeface="Segoe UI" pitchFamily="34" charset="0"/>
                <a:cs typeface="Segoe UI" pitchFamily="34" charset="0"/>
              </a:rPr>
              <a:t>already represented</a:t>
            </a:r>
            <a:r>
              <a:rPr lang="en-US" sz="2000" dirty="0" smtClean="0">
                <a:solidFill>
                  <a:srgbClr val="000000"/>
                </a:solidFill>
                <a:latin typeface="Segoe UI" pitchFamily="34" charset="0"/>
                <a:ea typeface="Segoe UI" pitchFamily="34" charset="0"/>
                <a:cs typeface="Segoe UI" pitchFamily="34" charset="0"/>
              </a:rPr>
              <a:t> in the corresponding </a:t>
            </a:r>
            <a:r>
              <a:rPr lang="en-US" sz="2000" dirty="0" err="1" smtClean="0">
                <a:solidFill>
                  <a:srgbClr val="000000"/>
                </a:solidFill>
                <a:latin typeface="Segoe UI" pitchFamily="34" charset="0"/>
                <a:ea typeface="Segoe UI" pitchFamily="34" charset="0"/>
                <a:cs typeface="Segoe UI" pitchFamily="34" charset="0"/>
              </a:rPr>
              <a:t>Hypercolumn</a:t>
            </a:r>
            <a:r>
              <a:rPr lang="en-US" sz="2000" dirty="0" smtClean="0">
                <a:solidFill>
                  <a:srgbClr val="000000"/>
                </a:solidFill>
                <a:latin typeface="Segoe UI" pitchFamily="34" charset="0"/>
                <a:ea typeface="Segoe UI" pitchFamily="34" charset="0"/>
                <a:cs typeface="Segoe UI" pitchFamily="34" charset="0"/>
              </a:rPr>
              <a:t>.  In other words, everything you can see is already represented in Primary Visual Cortex.  If it isn’t there, you can’t see it.  </a:t>
            </a:r>
            <a:endParaRPr lang="en-US" sz="2000" dirty="0">
              <a:solidFill>
                <a:srgbClr val="000000"/>
              </a:solidFill>
              <a:latin typeface="Segoe UI" pitchFamily="34" charset="0"/>
              <a:ea typeface="Segoe UI" pitchFamily="34" charset="0"/>
              <a:cs typeface="Segoe UI" pitchFamily="34" charset="0"/>
            </a:endParaRPr>
          </a:p>
        </p:txBody>
      </p:sp>
      <p:sp>
        <p:nvSpPr>
          <p:cNvPr id="5" name="Text Box 4"/>
          <p:cNvSpPr txBox="1">
            <a:spLocks noChangeArrowheads="1"/>
          </p:cNvSpPr>
          <p:nvPr/>
        </p:nvSpPr>
        <p:spPr bwMode="auto">
          <a:xfrm rot="634400">
            <a:off x="2567167" y="3944896"/>
            <a:ext cx="2883350" cy="415819"/>
          </a:xfrm>
          <a:prstGeom prst="rect">
            <a:avLst/>
          </a:prstGeom>
          <a:noFill/>
          <a:ln w="9525">
            <a:noFill/>
            <a:miter lim="800000"/>
            <a:headEnd/>
            <a:tailEnd/>
          </a:ln>
          <a:effectLst/>
        </p:spPr>
        <p:txBody>
          <a:bodyPr wrap="square">
            <a:spAutoFit/>
          </a:bodyPr>
          <a:lstStyle/>
          <a:p>
            <a:pPr>
              <a:lnSpc>
                <a:spcPct val="150000"/>
              </a:lnSpc>
              <a:defRPr/>
            </a:pPr>
            <a:r>
              <a:rPr lang="en-US" sz="1600" b="1" i="1" dirty="0" smtClean="0">
                <a:solidFill>
                  <a:schemeClr val="bg1"/>
                </a:solidFill>
                <a:latin typeface="Segoe UI" pitchFamily="34" charset="0"/>
                <a:ea typeface="Segoe UI" pitchFamily="34" charset="0"/>
                <a:cs typeface="Segoe UI" pitchFamily="34" charset="0"/>
              </a:rPr>
              <a:t>Orientation Columns</a:t>
            </a:r>
            <a:endParaRPr lang="en-US" sz="1600" i="1" dirty="0">
              <a:solidFill>
                <a:schemeClr val="bg1"/>
              </a:solidFill>
              <a:latin typeface="Segoe UI" pitchFamily="34" charset="0"/>
              <a:ea typeface="Segoe UI" pitchFamily="34" charset="0"/>
              <a:cs typeface="Segoe UI" pitchFamily="34" charset="0"/>
            </a:endParaRPr>
          </a:p>
        </p:txBody>
      </p:sp>
      <p:sp>
        <p:nvSpPr>
          <p:cNvPr id="6" name="Text Box 4"/>
          <p:cNvSpPr txBox="1">
            <a:spLocks noChangeArrowheads="1"/>
          </p:cNvSpPr>
          <p:nvPr/>
        </p:nvSpPr>
        <p:spPr bwMode="auto">
          <a:xfrm rot="19525133">
            <a:off x="5274722" y="3656377"/>
            <a:ext cx="2785752" cy="584775"/>
          </a:xfrm>
          <a:prstGeom prst="rect">
            <a:avLst/>
          </a:prstGeom>
          <a:noFill/>
          <a:ln w="9525">
            <a:noFill/>
            <a:miter lim="800000"/>
            <a:headEnd/>
            <a:tailEnd/>
          </a:ln>
          <a:effectLst/>
        </p:spPr>
        <p:txBody>
          <a:bodyPr wrap="square">
            <a:spAutoFit/>
          </a:bodyPr>
          <a:lstStyle/>
          <a:p>
            <a:pPr algn="ctr">
              <a:defRPr/>
            </a:pPr>
            <a:r>
              <a:rPr lang="en-US" sz="1600" b="1" i="1" dirty="0" err="1" smtClean="0">
                <a:solidFill>
                  <a:schemeClr val="bg1"/>
                </a:solidFill>
                <a:latin typeface="Segoe UI" pitchFamily="34" charset="0"/>
                <a:ea typeface="Segoe UI" pitchFamily="34" charset="0"/>
                <a:cs typeface="Segoe UI" pitchFamily="34" charset="0"/>
              </a:rPr>
              <a:t>Occular</a:t>
            </a:r>
            <a:r>
              <a:rPr lang="en-US" sz="1600" b="1" i="1" dirty="0" smtClean="0">
                <a:solidFill>
                  <a:schemeClr val="bg1"/>
                </a:solidFill>
                <a:latin typeface="Segoe UI" pitchFamily="34" charset="0"/>
                <a:ea typeface="Segoe UI" pitchFamily="34" charset="0"/>
                <a:cs typeface="Segoe UI" pitchFamily="34" charset="0"/>
              </a:rPr>
              <a:t> Dominance</a:t>
            </a:r>
          </a:p>
          <a:p>
            <a:pPr algn="ctr">
              <a:defRPr/>
            </a:pPr>
            <a:r>
              <a:rPr lang="en-US" sz="1600" b="1" i="1" dirty="0" smtClean="0">
                <a:solidFill>
                  <a:schemeClr val="bg1"/>
                </a:solidFill>
                <a:latin typeface="Segoe UI" pitchFamily="34" charset="0"/>
                <a:ea typeface="Segoe UI" pitchFamily="34" charset="0"/>
                <a:cs typeface="Segoe UI" pitchFamily="34" charset="0"/>
              </a:rPr>
              <a:t>Columns</a:t>
            </a:r>
            <a:endParaRPr lang="en-US" sz="1600" i="1" dirty="0">
              <a:solidFill>
                <a:schemeClr val="bg1"/>
              </a:solidFill>
              <a:latin typeface="Segoe UI" pitchFamily="34" charset="0"/>
              <a:ea typeface="Segoe UI" pitchFamily="34" charset="0"/>
              <a:cs typeface="Segoe UI" pitchFamily="34" charset="0"/>
            </a:endParaRPr>
          </a:p>
        </p:txBody>
      </p:sp>
      <p:sp>
        <p:nvSpPr>
          <p:cNvPr id="30" name="Right Brace 29"/>
          <p:cNvSpPr/>
          <p:nvPr/>
        </p:nvSpPr>
        <p:spPr>
          <a:xfrm rot="3318221">
            <a:off x="6002678" y="4545239"/>
            <a:ext cx="416446" cy="60700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p:cNvSpPr/>
          <p:nvPr/>
        </p:nvSpPr>
        <p:spPr>
          <a:xfrm rot="3318221">
            <a:off x="6540183" y="4174967"/>
            <a:ext cx="416446" cy="60700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p:cNvSpPr/>
          <p:nvPr/>
        </p:nvSpPr>
        <p:spPr>
          <a:xfrm rot="3318221">
            <a:off x="7079933" y="3806667"/>
            <a:ext cx="416446" cy="60700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rot="19382786">
            <a:off x="6292740" y="4985415"/>
            <a:ext cx="317716" cy="369332"/>
          </a:xfrm>
          <a:prstGeom prst="rect">
            <a:avLst/>
          </a:prstGeom>
          <a:noFill/>
        </p:spPr>
        <p:txBody>
          <a:bodyPr wrap="none" rtlCol="0">
            <a:spAutoFit/>
          </a:bodyPr>
          <a:lstStyle/>
          <a:p>
            <a:r>
              <a:rPr lang="en-US" b="1" dirty="0" smtClean="0">
                <a:latin typeface="Segoe UI" pitchFamily="34" charset="0"/>
                <a:ea typeface="Segoe UI" pitchFamily="34" charset="0"/>
                <a:cs typeface="Segoe UI" pitchFamily="34" charset="0"/>
              </a:rPr>
              <a:t>1</a:t>
            </a:r>
            <a:endParaRPr lang="en-US" b="1" dirty="0">
              <a:latin typeface="Segoe UI" pitchFamily="34" charset="0"/>
              <a:ea typeface="Segoe UI" pitchFamily="34" charset="0"/>
              <a:cs typeface="Segoe UI" pitchFamily="34" charset="0"/>
            </a:endParaRPr>
          </a:p>
        </p:txBody>
      </p:sp>
      <p:sp>
        <p:nvSpPr>
          <p:cNvPr id="37" name="TextBox 36"/>
          <p:cNvSpPr txBox="1"/>
          <p:nvPr/>
        </p:nvSpPr>
        <p:spPr>
          <a:xfrm rot="19382786">
            <a:off x="6827510" y="4616047"/>
            <a:ext cx="317716" cy="369332"/>
          </a:xfrm>
          <a:prstGeom prst="rect">
            <a:avLst/>
          </a:prstGeom>
          <a:noFill/>
        </p:spPr>
        <p:txBody>
          <a:bodyPr wrap="none" rtlCol="0">
            <a:spAutoFit/>
          </a:bodyPr>
          <a:lstStyle/>
          <a:p>
            <a:r>
              <a:rPr lang="en-US" b="1" dirty="0">
                <a:latin typeface="Segoe UI" pitchFamily="34" charset="0"/>
                <a:ea typeface="Segoe UI" pitchFamily="34" charset="0"/>
                <a:cs typeface="Segoe UI" pitchFamily="34" charset="0"/>
              </a:rPr>
              <a:t>2</a:t>
            </a:r>
          </a:p>
        </p:txBody>
      </p:sp>
      <p:sp>
        <p:nvSpPr>
          <p:cNvPr id="38" name="TextBox 37"/>
          <p:cNvSpPr txBox="1"/>
          <p:nvPr/>
        </p:nvSpPr>
        <p:spPr>
          <a:xfrm rot="19382786">
            <a:off x="7367260" y="4246835"/>
            <a:ext cx="317716" cy="369332"/>
          </a:xfrm>
          <a:prstGeom prst="rect">
            <a:avLst/>
          </a:prstGeom>
          <a:noFill/>
        </p:spPr>
        <p:txBody>
          <a:bodyPr wrap="none" rtlCol="0">
            <a:spAutoFit/>
          </a:bodyPr>
          <a:lstStyle/>
          <a:p>
            <a:r>
              <a:rPr lang="en-US" b="1" dirty="0" smtClean="0">
                <a:latin typeface="Segoe UI" pitchFamily="34" charset="0"/>
                <a:ea typeface="Segoe UI" pitchFamily="34" charset="0"/>
                <a:cs typeface="Segoe UI" pitchFamily="34" charset="0"/>
              </a:rPr>
              <a:t>3</a:t>
            </a:r>
            <a:endParaRPr lang="en-US" b="1"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8081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1588" y="3248025"/>
            <a:ext cx="9144000" cy="2362200"/>
            <a:chOff x="0" y="673"/>
            <a:chExt cx="5760" cy="1488"/>
          </a:xfrm>
        </p:grpSpPr>
        <p:pic>
          <p:nvPicPr>
            <p:cNvPr id="307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49750"/>
            <a:stretch>
              <a:fillRect/>
            </a:stretch>
          </p:blipFill>
          <p:spPr bwMode="auto">
            <a:xfrm rot="-5400000">
              <a:off x="2142" y="-1469"/>
              <a:ext cx="1476" cy="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Freeform 4"/>
            <p:cNvSpPr>
              <a:spLocks/>
            </p:cNvSpPr>
            <p:nvPr/>
          </p:nvSpPr>
          <p:spPr bwMode="auto">
            <a:xfrm>
              <a:off x="943" y="1830"/>
              <a:ext cx="4775" cy="140"/>
            </a:xfrm>
            <a:custGeom>
              <a:avLst/>
              <a:gdLst>
                <a:gd name="T0" fmla="*/ 0 w 4775"/>
                <a:gd name="T1" fmla="*/ 140 h 140"/>
                <a:gd name="T2" fmla="*/ 451 w 4775"/>
                <a:gd name="T3" fmla="*/ 40 h 140"/>
                <a:gd name="T4" fmla="*/ 1879 w 4775"/>
                <a:gd name="T5" fmla="*/ 6 h 140"/>
                <a:gd name="T6" fmla="*/ 3131 w 4775"/>
                <a:gd name="T7" fmla="*/ 73 h 140"/>
                <a:gd name="T8" fmla="*/ 4500 w 4775"/>
                <a:gd name="T9" fmla="*/ 123 h 140"/>
                <a:gd name="T10" fmla="*/ 4775 w 4775"/>
                <a:gd name="T11" fmla="*/ 131 h 140"/>
                <a:gd name="T12" fmla="*/ 0 60000 65536"/>
                <a:gd name="T13" fmla="*/ 0 60000 65536"/>
                <a:gd name="T14" fmla="*/ 0 60000 65536"/>
                <a:gd name="T15" fmla="*/ 0 60000 65536"/>
                <a:gd name="T16" fmla="*/ 0 60000 65536"/>
                <a:gd name="T17" fmla="*/ 0 60000 65536"/>
                <a:gd name="T18" fmla="*/ 0 w 4775"/>
                <a:gd name="T19" fmla="*/ 0 h 140"/>
                <a:gd name="T20" fmla="*/ 4775 w 4775"/>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4775" h="140">
                  <a:moveTo>
                    <a:pt x="0" y="140"/>
                  </a:moveTo>
                  <a:cubicBezTo>
                    <a:pt x="69" y="101"/>
                    <a:pt x="138" y="62"/>
                    <a:pt x="451" y="40"/>
                  </a:cubicBezTo>
                  <a:cubicBezTo>
                    <a:pt x="764" y="18"/>
                    <a:pt x="1432" y="0"/>
                    <a:pt x="1879" y="6"/>
                  </a:cubicBezTo>
                  <a:cubicBezTo>
                    <a:pt x="2326" y="12"/>
                    <a:pt x="2694" y="54"/>
                    <a:pt x="3131" y="73"/>
                  </a:cubicBezTo>
                  <a:cubicBezTo>
                    <a:pt x="3568" y="92"/>
                    <a:pt x="4226" y="113"/>
                    <a:pt x="4500" y="123"/>
                  </a:cubicBezTo>
                  <a:cubicBezTo>
                    <a:pt x="4774" y="133"/>
                    <a:pt x="4774" y="132"/>
                    <a:pt x="4775" y="131"/>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 name="Text Box 5"/>
            <p:cNvSpPr txBox="1">
              <a:spLocks noChangeArrowheads="1"/>
            </p:cNvSpPr>
            <p:nvPr/>
          </p:nvSpPr>
          <p:spPr bwMode="auto">
            <a:xfrm>
              <a:off x="1959" y="1571"/>
              <a:ext cx="19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t>D o r s a l – S e n s o r y</a:t>
              </a:r>
            </a:p>
          </p:txBody>
        </p:sp>
        <p:sp>
          <p:nvSpPr>
            <p:cNvPr id="3079" name="Text Box 6"/>
            <p:cNvSpPr txBox="1">
              <a:spLocks noChangeArrowheads="1"/>
            </p:cNvSpPr>
            <p:nvPr/>
          </p:nvSpPr>
          <p:spPr bwMode="auto">
            <a:xfrm>
              <a:off x="1959" y="1873"/>
              <a:ext cx="18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t>V e n t r a l – M o t o r</a:t>
              </a:r>
            </a:p>
          </p:txBody>
        </p:sp>
        <p:sp>
          <p:nvSpPr>
            <p:cNvPr id="3080" name="Text Box 7"/>
            <p:cNvSpPr txBox="1">
              <a:spLocks noChangeArrowheads="1"/>
            </p:cNvSpPr>
            <p:nvPr/>
          </p:nvSpPr>
          <p:spPr bwMode="auto">
            <a:xfrm>
              <a:off x="992" y="1901"/>
              <a:ext cx="9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800"/>
                <a:t>Hypothalamus</a:t>
              </a:r>
            </a:p>
          </p:txBody>
        </p:sp>
        <p:sp>
          <p:nvSpPr>
            <p:cNvPr id="3081" name="Text Box 8"/>
            <p:cNvSpPr txBox="1">
              <a:spLocks noChangeArrowheads="1"/>
            </p:cNvSpPr>
            <p:nvPr/>
          </p:nvSpPr>
          <p:spPr bwMode="auto">
            <a:xfrm>
              <a:off x="1264" y="1588"/>
              <a:ext cx="6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800"/>
                <a:t>Thalamus</a:t>
              </a:r>
            </a:p>
          </p:txBody>
        </p:sp>
      </p:grpSp>
      <p:pic>
        <p:nvPicPr>
          <p:cNvPr id="3075" name="Picture 9" descr="j03974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287588" y="317500"/>
            <a:ext cx="4556125"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2962275" y="-1431925"/>
            <a:ext cx="3951288" cy="4240213"/>
            <a:chOff x="3030" y="-1250"/>
            <a:chExt cx="2489" cy="2671"/>
          </a:xfrm>
        </p:grpSpPr>
        <p:pic>
          <p:nvPicPr>
            <p:cNvPr id="56332" name="Picture 15" descr="hypercol"/>
            <p:cNvPicPr>
              <a:picLocks noChangeAspect="1" noChangeArrowheads="1"/>
            </p:cNvPicPr>
            <p:nvPr/>
          </p:nvPicPr>
          <p:blipFill>
            <a:blip r:embed="rId3">
              <a:lum bright="50000"/>
              <a:extLst>
                <a:ext uri="{28A0092B-C50C-407E-A947-70E740481C1C}">
                  <a14:useLocalDpi xmlns:a14="http://schemas.microsoft.com/office/drawing/2010/main" val="0"/>
                </a:ext>
              </a:extLst>
            </a:blip>
            <a:srcRect l="61586" t="18324" r="5011" b="13210"/>
            <a:stretch>
              <a:fillRect/>
            </a:stretch>
          </p:blipFill>
          <p:spPr bwMode="auto">
            <a:xfrm>
              <a:off x="3030" y="-1250"/>
              <a:ext cx="2489" cy="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3" name="Freeform 16"/>
            <p:cNvSpPr>
              <a:spLocks/>
            </p:cNvSpPr>
            <p:nvPr/>
          </p:nvSpPr>
          <p:spPr bwMode="auto">
            <a:xfrm>
              <a:off x="4164" y="501"/>
              <a:ext cx="1297" cy="920"/>
            </a:xfrm>
            <a:custGeom>
              <a:avLst/>
              <a:gdLst>
                <a:gd name="T0" fmla="*/ 396 w 1297"/>
                <a:gd name="T1" fmla="*/ 3 h 920"/>
                <a:gd name="T2" fmla="*/ 72 w 1297"/>
                <a:gd name="T3" fmla="*/ 15 h 920"/>
                <a:gd name="T4" fmla="*/ 24 w 1297"/>
                <a:gd name="T5" fmla="*/ 123 h 920"/>
                <a:gd name="T6" fmla="*/ 0 w 1297"/>
                <a:gd name="T7" fmla="*/ 195 h 920"/>
                <a:gd name="T8" fmla="*/ 12 w 1297"/>
                <a:gd name="T9" fmla="*/ 639 h 920"/>
                <a:gd name="T10" fmla="*/ 660 w 1297"/>
                <a:gd name="T11" fmla="*/ 759 h 920"/>
                <a:gd name="T12" fmla="*/ 1284 w 1297"/>
                <a:gd name="T13" fmla="*/ 747 h 920"/>
                <a:gd name="T14" fmla="*/ 1296 w 1297"/>
                <a:gd name="T15" fmla="*/ 711 h 920"/>
                <a:gd name="T16" fmla="*/ 1200 w 1297"/>
                <a:gd name="T17" fmla="*/ 531 h 920"/>
                <a:gd name="T18" fmla="*/ 1152 w 1297"/>
                <a:gd name="T19" fmla="*/ 471 h 920"/>
                <a:gd name="T20" fmla="*/ 1056 w 1297"/>
                <a:gd name="T21" fmla="*/ 387 h 920"/>
                <a:gd name="T22" fmla="*/ 804 w 1297"/>
                <a:gd name="T23" fmla="*/ 171 h 920"/>
                <a:gd name="T24" fmla="*/ 768 w 1297"/>
                <a:gd name="T25" fmla="*/ 135 h 920"/>
                <a:gd name="T26" fmla="*/ 696 w 1297"/>
                <a:gd name="T27" fmla="*/ 87 h 920"/>
                <a:gd name="T28" fmla="*/ 648 w 1297"/>
                <a:gd name="T29" fmla="*/ 27 h 920"/>
                <a:gd name="T30" fmla="*/ 504 w 1297"/>
                <a:gd name="T31" fmla="*/ 87 h 920"/>
                <a:gd name="T32" fmla="*/ 396 w 1297"/>
                <a:gd name="T33" fmla="*/ 3 h 9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7"/>
                <a:gd name="T52" fmla="*/ 0 h 920"/>
                <a:gd name="T53" fmla="*/ 1297 w 1297"/>
                <a:gd name="T54" fmla="*/ 920 h 9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7" h="920">
                  <a:moveTo>
                    <a:pt x="396" y="3"/>
                  </a:moveTo>
                  <a:cubicBezTo>
                    <a:pt x="288" y="7"/>
                    <a:pt x="179" y="0"/>
                    <a:pt x="72" y="15"/>
                  </a:cubicBezTo>
                  <a:cubicBezTo>
                    <a:pt x="54" y="17"/>
                    <a:pt x="34" y="93"/>
                    <a:pt x="24" y="123"/>
                  </a:cubicBezTo>
                  <a:cubicBezTo>
                    <a:pt x="16" y="147"/>
                    <a:pt x="0" y="195"/>
                    <a:pt x="0" y="195"/>
                  </a:cubicBezTo>
                  <a:cubicBezTo>
                    <a:pt x="4" y="343"/>
                    <a:pt x="5" y="491"/>
                    <a:pt x="12" y="639"/>
                  </a:cubicBezTo>
                  <a:cubicBezTo>
                    <a:pt x="24" y="920"/>
                    <a:pt x="415" y="754"/>
                    <a:pt x="660" y="759"/>
                  </a:cubicBezTo>
                  <a:cubicBezTo>
                    <a:pt x="868" y="755"/>
                    <a:pt x="1077" y="763"/>
                    <a:pt x="1284" y="747"/>
                  </a:cubicBezTo>
                  <a:cubicBezTo>
                    <a:pt x="1297" y="746"/>
                    <a:pt x="1296" y="724"/>
                    <a:pt x="1296" y="711"/>
                  </a:cubicBezTo>
                  <a:cubicBezTo>
                    <a:pt x="1296" y="620"/>
                    <a:pt x="1271" y="578"/>
                    <a:pt x="1200" y="531"/>
                  </a:cubicBezTo>
                  <a:cubicBezTo>
                    <a:pt x="1180" y="472"/>
                    <a:pt x="1202" y="513"/>
                    <a:pt x="1152" y="471"/>
                  </a:cubicBezTo>
                  <a:cubicBezTo>
                    <a:pt x="1107" y="433"/>
                    <a:pt x="1113" y="406"/>
                    <a:pt x="1056" y="387"/>
                  </a:cubicBezTo>
                  <a:cubicBezTo>
                    <a:pt x="995" y="295"/>
                    <a:pt x="889" y="242"/>
                    <a:pt x="804" y="171"/>
                  </a:cubicBezTo>
                  <a:cubicBezTo>
                    <a:pt x="791" y="160"/>
                    <a:pt x="781" y="145"/>
                    <a:pt x="768" y="135"/>
                  </a:cubicBezTo>
                  <a:cubicBezTo>
                    <a:pt x="745" y="117"/>
                    <a:pt x="696" y="87"/>
                    <a:pt x="696" y="87"/>
                  </a:cubicBezTo>
                  <a:cubicBezTo>
                    <a:pt x="666" y="42"/>
                    <a:pt x="682" y="61"/>
                    <a:pt x="648" y="27"/>
                  </a:cubicBezTo>
                  <a:lnTo>
                    <a:pt x="504" y="87"/>
                  </a:lnTo>
                  <a:cubicBezTo>
                    <a:pt x="504" y="87"/>
                    <a:pt x="396" y="3"/>
                    <a:pt x="396"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56323" name="Picture 2" descr="hypercol"/>
          <p:cNvPicPr>
            <a:picLocks noChangeAspect="1" noChangeArrowheads="1"/>
          </p:cNvPicPr>
          <p:nvPr/>
        </p:nvPicPr>
        <p:blipFill>
          <a:blip r:embed="rId3">
            <a:extLst>
              <a:ext uri="{28A0092B-C50C-407E-A947-70E740481C1C}">
                <a14:useLocalDpi xmlns:a14="http://schemas.microsoft.com/office/drawing/2010/main" val="0"/>
              </a:ext>
            </a:extLst>
          </a:blip>
          <a:srcRect t="11339"/>
          <a:stretch>
            <a:fillRect/>
          </a:stretch>
        </p:blipFill>
        <p:spPr bwMode="auto">
          <a:xfrm>
            <a:off x="0" y="2886075"/>
            <a:ext cx="91440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4" name="Group 6"/>
          <p:cNvGrpSpPr>
            <a:grpSpLocks/>
          </p:cNvGrpSpPr>
          <p:nvPr/>
        </p:nvGrpSpPr>
        <p:grpSpPr bwMode="auto">
          <a:xfrm>
            <a:off x="2784475" y="2070100"/>
            <a:ext cx="3744913" cy="842963"/>
            <a:chOff x="1618" y="0"/>
            <a:chExt cx="2359" cy="531"/>
          </a:xfrm>
        </p:grpSpPr>
        <p:pic>
          <p:nvPicPr>
            <p:cNvPr id="56330" name="Picture 4" descr="j028128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618" y="0"/>
              <a:ext cx="1006"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1" name="Picture 5" descr="j028128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 y="0"/>
              <a:ext cx="1006"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5" name="Oval 7"/>
          <p:cNvSpPr>
            <a:spLocks noChangeArrowheads="1"/>
          </p:cNvSpPr>
          <p:nvPr/>
        </p:nvSpPr>
        <p:spPr bwMode="auto">
          <a:xfrm>
            <a:off x="4425950" y="304800"/>
            <a:ext cx="400050" cy="400050"/>
          </a:xfrm>
          <a:prstGeom prst="ellipse">
            <a:avLst/>
          </a:pr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56326" name="AutoShape 9"/>
          <p:cNvSpPr>
            <a:spLocks/>
          </p:cNvSpPr>
          <p:nvPr/>
        </p:nvSpPr>
        <p:spPr bwMode="auto">
          <a:xfrm>
            <a:off x="323850" y="266700"/>
            <a:ext cx="2082800" cy="685800"/>
          </a:xfrm>
          <a:prstGeom prst="borderCallout1">
            <a:avLst>
              <a:gd name="adj1" fmla="val 16667"/>
              <a:gd name="adj2" fmla="val 103657"/>
              <a:gd name="adj3" fmla="val 37037"/>
              <a:gd name="adj4" fmla="val 193597"/>
            </a:avLst>
          </a:prstGeom>
          <a:solidFill>
            <a:schemeClr val="hlink"/>
          </a:solidFill>
          <a:ln w="9525">
            <a:solidFill>
              <a:schemeClr val="tx1"/>
            </a:solidFill>
            <a:miter lim="800000"/>
            <a:headEnd/>
            <a:tailEnd type="triangle" w="med" len="med"/>
          </a:ln>
        </p:spPr>
        <p:txBody>
          <a:bodyPr/>
          <a:lstStyle/>
          <a:p>
            <a:pPr algn="ctr"/>
            <a:r>
              <a:rPr lang="en-US" sz="2000">
                <a:solidFill>
                  <a:srgbClr val="000000"/>
                </a:solidFill>
              </a:rPr>
              <a:t>Point in visual space</a:t>
            </a:r>
          </a:p>
        </p:txBody>
      </p:sp>
      <p:grpSp>
        <p:nvGrpSpPr>
          <p:cNvPr id="4" name="Group 13"/>
          <p:cNvGrpSpPr>
            <a:grpSpLocks/>
          </p:cNvGrpSpPr>
          <p:nvPr/>
        </p:nvGrpSpPr>
        <p:grpSpPr bwMode="auto">
          <a:xfrm>
            <a:off x="4056063" y="4130675"/>
            <a:ext cx="576262" cy="534988"/>
            <a:chOff x="2555" y="2602"/>
            <a:chExt cx="363" cy="337"/>
          </a:xfrm>
        </p:grpSpPr>
        <p:sp>
          <p:nvSpPr>
            <p:cNvPr id="56328" name="AutoShape 11"/>
            <p:cNvSpPr>
              <a:spLocks noChangeArrowheads="1"/>
            </p:cNvSpPr>
            <p:nvPr/>
          </p:nvSpPr>
          <p:spPr bwMode="auto">
            <a:xfrm>
              <a:off x="2555" y="2779"/>
              <a:ext cx="236" cy="160"/>
            </a:xfrm>
            <a:prstGeom prst="parallelogram">
              <a:avLst>
                <a:gd name="adj" fmla="val 77499"/>
              </a:avLst>
            </a:prstGeom>
            <a:solidFill>
              <a:srgbClr val="FFFF00"/>
            </a:solidFill>
            <a:ln w="9525">
              <a:solidFill>
                <a:srgbClr val="FFFF00"/>
              </a:solidFill>
              <a:miter lim="800000"/>
              <a:headEnd/>
              <a:tailEnd/>
            </a:ln>
          </p:spPr>
          <p:txBody>
            <a:bodyPr wrap="none" anchor="ctr"/>
            <a:lstStyle/>
            <a:p>
              <a:endParaRPr lang="en-US" sz="2400">
                <a:solidFill>
                  <a:srgbClr val="000000"/>
                </a:solidFill>
                <a:latin typeface="Times New Roman" pitchFamily="18" charset="0"/>
              </a:endParaRPr>
            </a:p>
          </p:txBody>
        </p:sp>
        <p:sp>
          <p:nvSpPr>
            <p:cNvPr id="56329" name="AutoShape 12"/>
            <p:cNvSpPr>
              <a:spLocks noChangeArrowheads="1"/>
            </p:cNvSpPr>
            <p:nvPr/>
          </p:nvSpPr>
          <p:spPr bwMode="auto">
            <a:xfrm>
              <a:off x="2682" y="2602"/>
              <a:ext cx="236" cy="160"/>
            </a:xfrm>
            <a:prstGeom prst="parallelogram">
              <a:avLst>
                <a:gd name="adj" fmla="val 77499"/>
              </a:avLst>
            </a:prstGeom>
            <a:solidFill>
              <a:srgbClr val="FFFF00"/>
            </a:solidFill>
            <a:ln w="9525">
              <a:solidFill>
                <a:srgbClr val="FFFF00"/>
              </a:solidFill>
              <a:miter lim="800000"/>
              <a:headEnd/>
              <a:tailEnd/>
            </a:ln>
          </p:spPr>
          <p:txBody>
            <a:bodyPr wrap="none" anchor="ctr"/>
            <a:lstStyle/>
            <a:p>
              <a:endParaRPr lang="en-US" sz="2400">
                <a:solidFill>
                  <a:srgbClr val="000000"/>
                </a:solidFill>
                <a:latin typeface="Times New Roman" pitchFamily="18" charset="0"/>
              </a:endParaRPr>
            </a:p>
          </p:txBody>
        </p:sp>
      </p:grpSp>
      <p:grpSp>
        <p:nvGrpSpPr>
          <p:cNvPr id="17" name="Group 16"/>
          <p:cNvGrpSpPr/>
          <p:nvPr/>
        </p:nvGrpSpPr>
        <p:grpSpPr>
          <a:xfrm>
            <a:off x="1992573" y="4130675"/>
            <a:ext cx="4708478" cy="1901636"/>
            <a:chOff x="1992573" y="4130675"/>
            <a:chExt cx="4708478" cy="1901636"/>
          </a:xfrm>
        </p:grpSpPr>
        <p:sp>
          <p:nvSpPr>
            <p:cNvPr id="5" name="Rectangle 4"/>
            <p:cNvSpPr/>
            <p:nvPr/>
          </p:nvSpPr>
          <p:spPr>
            <a:xfrm>
              <a:off x="1992573" y="4679311"/>
              <a:ext cx="4285397" cy="135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406650" y="4130675"/>
              <a:ext cx="4294401"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flipV="1">
              <a:off x="6701051" y="4130675"/>
              <a:ext cx="0" cy="1355725"/>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H="1">
              <a:off x="6277970" y="5486400"/>
              <a:ext cx="423081" cy="545911"/>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p:cNvCxnSpPr/>
            <p:nvPr/>
          </p:nvCxnSpPr>
          <p:spPr>
            <a:xfrm flipH="1">
              <a:off x="1992573" y="4130675"/>
              <a:ext cx="414077" cy="534988"/>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55125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nodeType="afterGroup">
                            <p:stCondLst>
                              <p:cond delay="0"/>
                            </p:stCondLst>
                            <p:childTnLst>
                              <p:par>
                                <p:cTn id="13" presetID="26" presetClass="emph" presetSubtype="0" repeatCount="indefinite" fill="hold" nodeType="afterEffect">
                                  <p:stCondLst>
                                    <p:cond delay="0"/>
                                  </p:stCondLst>
                                  <p:endCondLst>
                                    <p:cond evt="onNext" delay="0">
                                      <p:tgtEl>
                                        <p:sldTgt/>
                                      </p:tgtEl>
                                    </p:cond>
                                  </p:endCondLst>
                                  <p:childTnLst>
                                    <p:animEffect transition="out" filter="fade">
                                      <p:cBhvr>
                                        <p:cTn id="14" dur="500" tmFilter="0, 0; .2, .5; .8, .5; 1, 0"/>
                                        <p:tgtEl>
                                          <p:spTgt spid="4"/>
                                        </p:tgtEl>
                                      </p:cBhvr>
                                    </p:animEffect>
                                    <p:animScale>
                                      <p:cBhvr>
                                        <p:cTn id="15"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3432175" y="-873125"/>
            <a:ext cx="3951288" cy="4240213"/>
            <a:chOff x="3030" y="-1250"/>
            <a:chExt cx="2489" cy="2671"/>
          </a:xfrm>
        </p:grpSpPr>
        <p:pic>
          <p:nvPicPr>
            <p:cNvPr id="57356" name="Picture 3" descr="hypercol"/>
            <p:cNvPicPr>
              <a:picLocks noChangeAspect="1" noChangeArrowheads="1"/>
            </p:cNvPicPr>
            <p:nvPr/>
          </p:nvPicPr>
          <p:blipFill>
            <a:blip r:embed="rId3">
              <a:lum bright="50000"/>
              <a:extLst>
                <a:ext uri="{28A0092B-C50C-407E-A947-70E740481C1C}">
                  <a14:useLocalDpi xmlns:a14="http://schemas.microsoft.com/office/drawing/2010/main" val="0"/>
                </a:ext>
              </a:extLst>
            </a:blip>
            <a:srcRect l="61586" t="18324" r="5011" b="13210"/>
            <a:stretch>
              <a:fillRect/>
            </a:stretch>
          </p:blipFill>
          <p:spPr bwMode="auto">
            <a:xfrm>
              <a:off x="3030" y="-1250"/>
              <a:ext cx="2489" cy="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7" name="Freeform 4"/>
            <p:cNvSpPr>
              <a:spLocks/>
            </p:cNvSpPr>
            <p:nvPr/>
          </p:nvSpPr>
          <p:spPr bwMode="auto">
            <a:xfrm>
              <a:off x="4164" y="501"/>
              <a:ext cx="1297" cy="920"/>
            </a:xfrm>
            <a:custGeom>
              <a:avLst/>
              <a:gdLst>
                <a:gd name="T0" fmla="*/ 396 w 1297"/>
                <a:gd name="T1" fmla="*/ 3 h 920"/>
                <a:gd name="T2" fmla="*/ 72 w 1297"/>
                <a:gd name="T3" fmla="*/ 15 h 920"/>
                <a:gd name="T4" fmla="*/ 24 w 1297"/>
                <a:gd name="T5" fmla="*/ 123 h 920"/>
                <a:gd name="T6" fmla="*/ 0 w 1297"/>
                <a:gd name="T7" fmla="*/ 195 h 920"/>
                <a:gd name="T8" fmla="*/ 12 w 1297"/>
                <a:gd name="T9" fmla="*/ 639 h 920"/>
                <a:gd name="T10" fmla="*/ 660 w 1297"/>
                <a:gd name="T11" fmla="*/ 759 h 920"/>
                <a:gd name="T12" fmla="*/ 1284 w 1297"/>
                <a:gd name="T13" fmla="*/ 747 h 920"/>
                <a:gd name="T14" fmla="*/ 1296 w 1297"/>
                <a:gd name="T15" fmla="*/ 711 h 920"/>
                <a:gd name="T16" fmla="*/ 1200 w 1297"/>
                <a:gd name="T17" fmla="*/ 531 h 920"/>
                <a:gd name="T18" fmla="*/ 1152 w 1297"/>
                <a:gd name="T19" fmla="*/ 471 h 920"/>
                <a:gd name="T20" fmla="*/ 1056 w 1297"/>
                <a:gd name="T21" fmla="*/ 387 h 920"/>
                <a:gd name="T22" fmla="*/ 804 w 1297"/>
                <a:gd name="T23" fmla="*/ 171 h 920"/>
                <a:gd name="T24" fmla="*/ 768 w 1297"/>
                <a:gd name="T25" fmla="*/ 135 h 920"/>
                <a:gd name="T26" fmla="*/ 696 w 1297"/>
                <a:gd name="T27" fmla="*/ 87 h 920"/>
                <a:gd name="T28" fmla="*/ 648 w 1297"/>
                <a:gd name="T29" fmla="*/ 27 h 920"/>
                <a:gd name="T30" fmla="*/ 504 w 1297"/>
                <a:gd name="T31" fmla="*/ 87 h 920"/>
                <a:gd name="T32" fmla="*/ 396 w 1297"/>
                <a:gd name="T33" fmla="*/ 3 h 9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7"/>
                <a:gd name="T52" fmla="*/ 0 h 920"/>
                <a:gd name="T53" fmla="*/ 1297 w 1297"/>
                <a:gd name="T54" fmla="*/ 920 h 9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7" h="920">
                  <a:moveTo>
                    <a:pt x="396" y="3"/>
                  </a:moveTo>
                  <a:cubicBezTo>
                    <a:pt x="288" y="7"/>
                    <a:pt x="179" y="0"/>
                    <a:pt x="72" y="15"/>
                  </a:cubicBezTo>
                  <a:cubicBezTo>
                    <a:pt x="54" y="17"/>
                    <a:pt x="34" y="93"/>
                    <a:pt x="24" y="123"/>
                  </a:cubicBezTo>
                  <a:cubicBezTo>
                    <a:pt x="16" y="147"/>
                    <a:pt x="0" y="195"/>
                    <a:pt x="0" y="195"/>
                  </a:cubicBezTo>
                  <a:cubicBezTo>
                    <a:pt x="4" y="343"/>
                    <a:pt x="5" y="491"/>
                    <a:pt x="12" y="639"/>
                  </a:cubicBezTo>
                  <a:cubicBezTo>
                    <a:pt x="24" y="920"/>
                    <a:pt x="415" y="754"/>
                    <a:pt x="660" y="759"/>
                  </a:cubicBezTo>
                  <a:cubicBezTo>
                    <a:pt x="868" y="755"/>
                    <a:pt x="1077" y="763"/>
                    <a:pt x="1284" y="747"/>
                  </a:cubicBezTo>
                  <a:cubicBezTo>
                    <a:pt x="1297" y="746"/>
                    <a:pt x="1296" y="724"/>
                    <a:pt x="1296" y="711"/>
                  </a:cubicBezTo>
                  <a:cubicBezTo>
                    <a:pt x="1296" y="620"/>
                    <a:pt x="1271" y="578"/>
                    <a:pt x="1200" y="531"/>
                  </a:cubicBezTo>
                  <a:cubicBezTo>
                    <a:pt x="1180" y="472"/>
                    <a:pt x="1202" y="513"/>
                    <a:pt x="1152" y="471"/>
                  </a:cubicBezTo>
                  <a:cubicBezTo>
                    <a:pt x="1107" y="433"/>
                    <a:pt x="1113" y="406"/>
                    <a:pt x="1056" y="387"/>
                  </a:cubicBezTo>
                  <a:cubicBezTo>
                    <a:pt x="995" y="295"/>
                    <a:pt x="889" y="242"/>
                    <a:pt x="804" y="171"/>
                  </a:cubicBezTo>
                  <a:cubicBezTo>
                    <a:pt x="791" y="160"/>
                    <a:pt x="781" y="145"/>
                    <a:pt x="768" y="135"/>
                  </a:cubicBezTo>
                  <a:cubicBezTo>
                    <a:pt x="745" y="117"/>
                    <a:pt x="696" y="87"/>
                    <a:pt x="696" y="87"/>
                  </a:cubicBezTo>
                  <a:cubicBezTo>
                    <a:pt x="666" y="42"/>
                    <a:pt x="682" y="61"/>
                    <a:pt x="648" y="27"/>
                  </a:cubicBezTo>
                  <a:lnTo>
                    <a:pt x="504" y="87"/>
                  </a:lnTo>
                  <a:cubicBezTo>
                    <a:pt x="504" y="87"/>
                    <a:pt x="396" y="3"/>
                    <a:pt x="396"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7347" name="Oval 9"/>
          <p:cNvSpPr>
            <a:spLocks noChangeArrowheads="1"/>
          </p:cNvSpPr>
          <p:nvPr/>
        </p:nvSpPr>
        <p:spPr bwMode="auto">
          <a:xfrm>
            <a:off x="4425950" y="304800"/>
            <a:ext cx="400050" cy="400050"/>
          </a:xfrm>
          <a:prstGeom prst="ellipse">
            <a:avLst/>
          </a:pr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pic>
        <p:nvPicPr>
          <p:cNvPr id="57348" name="Picture 5" descr="hypercol"/>
          <p:cNvPicPr>
            <a:picLocks noChangeAspect="1" noChangeArrowheads="1"/>
          </p:cNvPicPr>
          <p:nvPr/>
        </p:nvPicPr>
        <p:blipFill>
          <a:blip r:embed="rId3">
            <a:extLst>
              <a:ext uri="{28A0092B-C50C-407E-A947-70E740481C1C}">
                <a14:useLocalDpi xmlns:a14="http://schemas.microsoft.com/office/drawing/2010/main" val="0"/>
              </a:ext>
            </a:extLst>
          </a:blip>
          <a:srcRect t="11339"/>
          <a:stretch>
            <a:fillRect/>
          </a:stretch>
        </p:blipFill>
        <p:spPr bwMode="auto">
          <a:xfrm>
            <a:off x="0" y="2886075"/>
            <a:ext cx="91440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49" name="Group 6"/>
          <p:cNvGrpSpPr>
            <a:grpSpLocks/>
          </p:cNvGrpSpPr>
          <p:nvPr/>
        </p:nvGrpSpPr>
        <p:grpSpPr bwMode="auto">
          <a:xfrm>
            <a:off x="2784475" y="2070100"/>
            <a:ext cx="3744913" cy="842963"/>
            <a:chOff x="1618" y="0"/>
            <a:chExt cx="2359" cy="531"/>
          </a:xfrm>
        </p:grpSpPr>
        <p:pic>
          <p:nvPicPr>
            <p:cNvPr id="57354" name="Picture 7" descr="j028128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618" y="0"/>
              <a:ext cx="1006"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Picture 8" descr="j028128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 y="0"/>
              <a:ext cx="1006"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350" name="AutoShape 10"/>
          <p:cNvSpPr>
            <a:spLocks/>
          </p:cNvSpPr>
          <p:nvPr/>
        </p:nvSpPr>
        <p:spPr bwMode="auto">
          <a:xfrm>
            <a:off x="323850" y="266700"/>
            <a:ext cx="2082800" cy="685800"/>
          </a:xfrm>
          <a:prstGeom prst="borderCallout1">
            <a:avLst>
              <a:gd name="adj1" fmla="val 16667"/>
              <a:gd name="adj2" fmla="val 103657"/>
              <a:gd name="adj3" fmla="val 37037"/>
              <a:gd name="adj4" fmla="val 193597"/>
            </a:avLst>
          </a:prstGeom>
          <a:solidFill>
            <a:schemeClr val="hlink"/>
          </a:solidFill>
          <a:ln w="9525">
            <a:solidFill>
              <a:schemeClr val="tx1"/>
            </a:solidFill>
            <a:miter lim="800000"/>
            <a:headEnd/>
            <a:tailEnd type="triangle" w="med" len="med"/>
          </a:ln>
        </p:spPr>
        <p:txBody>
          <a:bodyPr/>
          <a:lstStyle/>
          <a:p>
            <a:pPr algn="ctr"/>
            <a:r>
              <a:rPr lang="en-US" sz="2000">
                <a:solidFill>
                  <a:srgbClr val="000000"/>
                </a:solidFill>
              </a:rPr>
              <a:t>Point in visual space</a:t>
            </a:r>
          </a:p>
        </p:txBody>
      </p:sp>
      <p:grpSp>
        <p:nvGrpSpPr>
          <p:cNvPr id="4" name="Group 15"/>
          <p:cNvGrpSpPr>
            <a:grpSpLocks/>
          </p:cNvGrpSpPr>
          <p:nvPr/>
        </p:nvGrpSpPr>
        <p:grpSpPr bwMode="auto">
          <a:xfrm>
            <a:off x="4716463" y="4130675"/>
            <a:ext cx="588962" cy="534988"/>
            <a:chOff x="2971" y="2602"/>
            <a:chExt cx="371" cy="337"/>
          </a:xfrm>
        </p:grpSpPr>
        <p:sp>
          <p:nvSpPr>
            <p:cNvPr id="57352" name="AutoShape 12"/>
            <p:cNvSpPr>
              <a:spLocks noChangeArrowheads="1"/>
            </p:cNvSpPr>
            <p:nvPr/>
          </p:nvSpPr>
          <p:spPr bwMode="auto">
            <a:xfrm>
              <a:off x="2971" y="2779"/>
              <a:ext cx="236" cy="160"/>
            </a:xfrm>
            <a:prstGeom prst="parallelogram">
              <a:avLst>
                <a:gd name="adj" fmla="val 77499"/>
              </a:avLst>
            </a:prstGeom>
            <a:solidFill>
              <a:srgbClr val="FFFF00"/>
            </a:solidFill>
            <a:ln w="9525">
              <a:solidFill>
                <a:srgbClr val="FFFF00"/>
              </a:solidFill>
              <a:miter lim="800000"/>
              <a:headEnd/>
              <a:tailEnd/>
            </a:ln>
          </p:spPr>
          <p:txBody>
            <a:bodyPr wrap="none" anchor="ctr"/>
            <a:lstStyle/>
            <a:p>
              <a:endParaRPr lang="en-US" sz="2400">
                <a:solidFill>
                  <a:srgbClr val="000000"/>
                </a:solidFill>
                <a:latin typeface="Times New Roman" pitchFamily="18" charset="0"/>
              </a:endParaRPr>
            </a:p>
          </p:txBody>
        </p:sp>
        <p:sp>
          <p:nvSpPr>
            <p:cNvPr id="57353" name="AutoShape 13"/>
            <p:cNvSpPr>
              <a:spLocks noChangeArrowheads="1"/>
            </p:cNvSpPr>
            <p:nvPr/>
          </p:nvSpPr>
          <p:spPr bwMode="auto">
            <a:xfrm>
              <a:off x="3106" y="2602"/>
              <a:ext cx="236" cy="160"/>
            </a:xfrm>
            <a:prstGeom prst="parallelogram">
              <a:avLst>
                <a:gd name="adj" fmla="val 77499"/>
              </a:avLst>
            </a:prstGeom>
            <a:solidFill>
              <a:srgbClr val="FFFF00"/>
            </a:solidFill>
            <a:ln w="9525">
              <a:solidFill>
                <a:srgbClr val="FFFF00"/>
              </a:solidFill>
              <a:miter lim="800000"/>
              <a:headEnd/>
              <a:tailEnd/>
            </a:ln>
          </p:spPr>
          <p:txBody>
            <a:bodyPr wrap="none" anchor="ctr"/>
            <a:lstStyle/>
            <a:p>
              <a:endParaRPr lang="en-US" sz="2400">
                <a:solidFill>
                  <a:srgbClr val="000000"/>
                </a:solidFill>
                <a:latin typeface="Times New Roman" pitchFamily="18" charset="0"/>
              </a:endParaRPr>
            </a:p>
          </p:txBody>
        </p:sp>
      </p:grpSp>
      <p:grpSp>
        <p:nvGrpSpPr>
          <p:cNvPr id="14" name="Group 13"/>
          <p:cNvGrpSpPr/>
          <p:nvPr/>
        </p:nvGrpSpPr>
        <p:grpSpPr>
          <a:xfrm>
            <a:off x="1992573" y="4130675"/>
            <a:ext cx="4708478" cy="1901636"/>
            <a:chOff x="1992573" y="4130675"/>
            <a:chExt cx="4708478" cy="1901636"/>
          </a:xfrm>
        </p:grpSpPr>
        <p:sp>
          <p:nvSpPr>
            <p:cNvPr id="15" name="Rectangle 14"/>
            <p:cNvSpPr/>
            <p:nvPr/>
          </p:nvSpPr>
          <p:spPr>
            <a:xfrm>
              <a:off x="1992573" y="4679311"/>
              <a:ext cx="4285397" cy="135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406650" y="4130675"/>
              <a:ext cx="4294401"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701051" y="4130675"/>
              <a:ext cx="0" cy="1355725"/>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p:cNvCxnSpPr/>
            <p:nvPr/>
          </p:nvCxnSpPr>
          <p:spPr>
            <a:xfrm flipH="1">
              <a:off x="6277970" y="5486400"/>
              <a:ext cx="423081" cy="545911"/>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H="1">
              <a:off x="1992573" y="4130675"/>
              <a:ext cx="414077" cy="534988"/>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33092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26" presetClass="emph" presetSubtype="0" repeatCount="indefinite" fill="hold" nodeType="afterEffect">
                                  <p:stCondLst>
                                    <p:cond delay="0"/>
                                  </p:stCondLst>
                                  <p:endCondLst>
                                    <p:cond evt="onNext" delay="0">
                                      <p:tgtEl>
                                        <p:sldTgt/>
                                      </p:tgtEl>
                                    </p:cond>
                                  </p:endCondLst>
                                  <p:childTnLst>
                                    <p:animEffect transition="out" filter="fade">
                                      <p:cBhvr>
                                        <p:cTn id="9" dur="500" tmFilter="0, 0; .2, .5; .8, .5; 1, 0"/>
                                        <p:tgtEl>
                                          <p:spTgt spid="4"/>
                                        </p:tgtEl>
                                      </p:cBhvr>
                                    </p:animEffect>
                                    <p:animScale>
                                      <p:cBhvr>
                                        <p:cTn id="10"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482" name="Group 60"/>
          <p:cNvGrpSpPr>
            <a:grpSpLocks/>
          </p:cNvGrpSpPr>
          <p:nvPr/>
        </p:nvGrpSpPr>
        <p:grpSpPr bwMode="auto">
          <a:xfrm>
            <a:off x="1568450" y="1579563"/>
            <a:ext cx="876300" cy="857250"/>
            <a:chOff x="373" y="350"/>
            <a:chExt cx="552" cy="540"/>
          </a:xfrm>
        </p:grpSpPr>
        <p:grpSp>
          <p:nvGrpSpPr>
            <p:cNvPr id="20765" name="Group 26"/>
            <p:cNvGrpSpPr>
              <a:grpSpLocks/>
            </p:cNvGrpSpPr>
            <p:nvPr/>
          </p:nvGrpSpPr>
          <p:grpSpPr bwMode="auto">
            <a:xfrm>
              <a:off x="724" y="513"/>
              <a:ext cx="201" cy="201"/>
              <a:chOff x="504" y="1539"/>
              <a:chExt cx="558" cy="558"/>
            </a:xfrm>
          </p:grpSpPr>
          <p:sp>
            <p:nvSpPr>
              <p:cNvPr id="20790" name="Oval 27"/>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91" name="Oval 28"/>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66" name="Group 2"/>
            <p:cNvGrpSpPr>
              <a:grpSpLocks/>
            </p:cNvGrpSpPr>
            <p:nvPr/>
          </p:nvGrpSpPr>
          <p:grpSpPr bwMode="auto">
            <a:xfrm>
              <a:off x="373" y="519"/>
              <a:ext cx="201" cy="201"/>
              <a:chOff x="504" y="1539"/>
              <a:chExt cx="558" cy="558"/>
            </a:xfrm>
          </p:grpSpPr>
          <p:sp>
            <p:nvSpPr>
              <p:cNvPr id="20788" name="Oval 3"/>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89" name="Oval 4"/>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67" name="Group 5"/>
            <p:cNvGrpSpPr>
              <a:grpSpLocks/>
            </p:cNvGrpSpPr>
            <p:nvPr/>
          </p:nvGrpSpPr>
          <p:grpSpPr bwMode="auto">
            <a:xfrm>
              <a:off x="548" y="678"/>
              <a:ext cx="201" cy="201"/>
              <a:chOff x="504" y="1539"/>
              <a:chExt cx="558" cy="558"/>
            </a:xfrm>
          </p:grpSpPr>
          <p:sp>
            <p:nvSpPr>
              <p:cNvPr id="20786" name="Oval 6"/>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87" name="Oval 7"/>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68" name="Group 8"/>
            <p:cNvGrpSpPr>
              <a:grpSpLocks/>
            </p:cNvGrpSpPr>
            <p:nvPr/>
          </p:nvGrpSpPr>
          <p:grpSpPr bwMode="auto">
            <a:xfrm>
              <a:off x="548" y="500"/>
              <a:ext cx="201" cy="201"/>
              <a:chOff x="504" y="1539"/>
              <a:chExt cx="558" cy="558"/>
            </a:xfrm>
          </p:grpSpPr>
          <p:sp>
            <p:nvSpPr>
              <p:cNvPr id="20784" name="Oval 9"/>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85" name="Oval 10"/>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69" name="Group 11"/>
            <p:cNvGrpSpPr>
              <a:grpSpLocks/>
            </p:cNvGrpSpPr>
            <p:nvPr/>
          </p:nvGrpSpPr>
          <p:grpSpPr bwMode="auto">
            <a:xfrm>
              <a:off x="724" y="350"/>
              <a:ext cx="201" cy="201"/>
              <a:chOff x="504" y="1539"/>
              <a:chExt cx="558" cy="558"/>
            </a:xfrm>
          </p:grpSpPr>
          <p:sp>
            <p:nvSpPr>
              <p:cNvPr id="20782" name="Oval 12"/>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83" name="Oval 13"/>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70" name="Group 14"/>
            <p:cNvGrpSpPr>
              <a:grpSpLocks/>
            </p:cNvGrpSpPr>
            <p:nvPr/>
          </p:nvGrpSpPr>
          <p:grpSpPr bwMode="auto">
            <a:xfrm>
              <a:off x="548" y="351"/>
              <a:ext cx="201" cy="201"/>
              <a:chOff x="504" y="1539"/>
              <a:chExt cx="558" cy="558"/>
            </a:xfrm>
          </p:grpSpPr>
          <p:sp>
            <p:nvSpPr>
              <p:cNvPr id="20780" name="Oval 15"/>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81" name="Oval 16"/>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71" name="Group 17"/>
            <p:cNvGrpSpPr>
              <a:grpSpLocks/>
            </p:cNvGrpSpPr>
            <p:nvPr/>
          </p:nvGrpSpPr>
          <p:grpSpPr bwMode="auto">
            <a:xfrm>
              <a:off x="373" y="350"/>
              <a:ext cx="201" cy="201"/>
              <a:chOff x="504" y="1539"/>
              <a:chExt cx="558" cy="558"/>
            </a:xfrm>
          </p:grpSpPr>
          <p:sp>
            <p:nvSpPr>
              <p:cNvPr id="20778" name="Oval 18"/>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79" name="Oval 19"/>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72" name="Group 20"/>
            <p:cNvGrpSpPr>
              <a:grpSpLocks/>
            </p:cNvGrpSpPr>
            <p:nvPr/>
          </p:nvGrpSpPr>
          <p:grpSpPr bwMode="auto">
            <a:xfrm>
              <a:off x="373" y="689"/>
              <a:ext cx="201" cy="201"/>
              <a:chOff x="504" y="1539"/>
              <a:chExt cx="558" cy="558"/>
            </a:xfrm>
          </p:grpSpPr>
          <p:sp>
            <p:nvSpPr>
              <p:cNvPr id="20776" name="Oval 21"/>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77" name="Oval 22"/>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73" name="Group 23"/>
            <p:cNvGrpSpPr>
              <a:grpSpLocks/>
            </p:cNvGrpSpPr>
            <p:nvPr/>
          </p:nvGrpSpPr>
          <p:grpSpPr bwMode="auto">
            <a:xfrm>
              <a:off x="724" y="675"/>
              <a:ext cx="201" cy="201"/>
              <a:chOff x="504" y="1539"/>
              <a:chExt cx="558" cy="558"/>
            </a:xfrm>
          </p:grpSpPr>
          <p:sp>
            <p:nvSpPr>
              <p:cNvPr id="20774" name="Oval 24"/>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75" name="Oval 25"/>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sp>
        <p:nvSpPr>
          <p:cNvPr id="20483" name="Text Box 39"/>
          <p:cNvSpPr txBox="1">
            <a:spLocks noChangeArrowheads="1"/>
          </p:cNvSpPr>
          <p:nvPr/>
        </p:nvSpPr>
        <p:spPr bwMode="auto">
          <a:xfrm rot="-2554047">
            <a:off x="6613525" y="5487988"/>
            <a:ext cx="568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400" b="1">
                <a:latin typeface="Arial" charset="0"/>
              </a:rPr>
              <a:t>L   R</a:t>
            </a:r>
          </a:p>
        </p:txBody>
      </p:sp>
      <p:grpSp>
        <p:nvGrpSpPr>
          <p:cNvPr id="20484" name="Group 61"/>
          <p:cNvGrpSpPr>
            <a:grpSpLocks/>
          </p:cNvGrpSpPr>
          <p:nvPr/>
        </p:nvGrpSpPr>
        <p:grpSpPr bwMode="auto">
          <a:xfrm>
            <a:off x="1574800" y="2357438"/>
            <a:ext cx="876300" cy="857250"/>
            <a:chOff x="373" y="350"/>
            <a:chExt cx="552" cy="540"/>
          </a:xfrm>
        </p:grpSpPr>
        <p:grpSp>
          <p:nvGrpSpPr>
            <p:cNvPr id="20738" name="Group 62"/>
            <p:cNvGrpSpPr>
              <a:grpSpLocks/>
            </p:cNvGrpSpPr>
            <p:nvPr/>
          </p:nvGrpSpPr>
          <p:grpSpPr bwMode="auto">
            <a:xfrm>
              <a:off x="724" y="513"/>
              <a:ext cx="201" cy="201"/>
              <a:chOff x="504" y="1539"/>
              <a:chExt cx="558" cy="558"/>
            </a:xfrm>
          </p:grpSpPr>
          <p:sp>
            <p:nvSpPr>
              <p:cNvPr id="20763" name="Oval 63"/>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64" name="Oval 64"/>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39" name="Group 65"/>
            <p:cNvGrpSpPr>
              <a:grpSpLocks/>
            </p:cNvGrpSpPr>
            <p:nvPr/>
          </p:nvGrpSpPr>
          <p:grpSpPr bwMode="auto">
            <a:xfrm>
              <a:off x="373" y="519"/>
              <a:ext cx="201" cy="201"/>
              <a:chOff x="504" y="1539"/>
              <a:chExt cx="558" cy="558"/>
            </a:xfrm>
          </p:grpSpPr>
          <p:sp>
            <p:nvSpPr>
              <p:cNvPr id="20761" name="Oval 66"/>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62" name="Oval 67"/>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40" name="Group 68"/>
            <p:cNvGrpSpPr>
              <a:grpSpLocks/>
            </p:cNvGrpSpPr>
            <p:nvPr/>
          </p:nvGrpSpPr>
          <p:grpSpPr bwMode="auto">
            <a:xfrm>
              <a:off x="548" y="678"/>
              <a:ext cx="201" cy="201"/>
              <a:chOff x="504" y="1539"/>
              <a:chExt cx="558" cy="558"/>
            </a:xfrm>
          </p:grpSpPr>
          <p:sp>
            <p:nvSpPr>
              <p:cNvPr id="20759" name="Oval 69"/>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60" name="Oval 70"/>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41" name="Group 71"/>
            <p:cNvGrpSpPr>
              <a:grpSpLocks/>
            </p:cNvGrpSpPr>
            <p:nvPr/>
          </p:nvGrpSpPr>
          <p:grpSpPr bwMode="auto">
            <a:xfrm>
              <a:off x="548" y="500"/>
              <a:ext cx="201" cy="201"/>
              <a:chOff x="504" y="1539"/>
              <a:chExt cx="558" cy="558"/>
            </a:xfrm>
          </p:grpSpPr>
          <p:sp>
            <p:nvSpPr>
              <p:cNvPr id="20757" name="Oval 72"/>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58" name="Oval 73"/>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42" name="Group 74"/>
            <p:cNvGrpSpPr>
              <a:grpSpLocks/>
            </p:cNvGrpSpPr>
            <p:nvPr/>
          </p:nvGrpSpPr>
          <p:grpSpPr bwMode="auto">
            <a:xfrm>
              <a:off x="724" y="350"/>
              <a:ext cx="201" cy="201"/>
              <a:chOff x="504" y="1539"/>
              <a:chExt cx="558" cy="558"/>
            </a:xfrm>
          </p:grpSpPr>
          <p:sp>
            <p:nvSpPr>
              <p:cNvPr id="20755" name="Oval 75"/>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56" name="Oval 76"/>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43" name="Group 77"/>
            <p:cNvGrpSpPr>
              <a:grpSpLocks/>
            </p:cNvGrpSpPr>
            <p:nvPr/>
          </p:nvGrpSpPr>
          <p:grpSpPr bwMode="auto">
            <a:xfrm>
              <a:off x="548" y="351"/>
              <a:ext cx="201" cy="201"/>
              <a:chOff x="504" y="1539"/>
              <a:chExt cx="558" cy="558"/>
            </a:xfrm>
          </p:grpSpPr>
          <p:sp>
            <p:nvSpPr>
              <p:cNvPr id="20753" name="Oval 78"/>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54" name="Oval 79"/>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44" name="Group 80"/>
            <p:cNvGrpSpPr>
              <a:grpSpLocks/>
            </p:cNvGrpSpPr>
            <p:nvPr/>
          </p:nvGrpSpPr>
          <p:grpSpPr bwMode="auto">
            <a:xfrm>
              <a:off x="373" y="350"/>
              <a:ext cx="201" cy="201"/>
              <a:chOff x="504" y="1539"/>
              <a:chExt cx="558" cy="558"/>
            </a:xfrm>
          </p:grpSpPr>
          <p:sp>
            <p:nvSpPr>
              <p:cNvPr id="20751" name="Oval 81"/>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52" name="Oval 82"/>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45" name="Group 83"/>
            <p:cNvGrpSpPr>
              <a:grpSpLocks/>
            </p:cNvGrpSpPr>
            <p:nvPr/>
          </p:nvGrpSpPr>
          <p:grpSpPr bwMode="auto">
            <a:xfrm>
              <a:off x="373" y="689"/>
              <a:ext cx="201" cy="201"/>
              <a:chOff x="504" y="1539"/>
              <a:chExt cx="558" cy="558"/>
            </a:xfrm>
          </p:grpSpPr>
          <p:sp>
            <p:nvSpPr>
              <p:cNvPr id="20749" name="Oval 84"/>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50" name="Oval 85"/>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46" name="Group 86"/>
            <p:cNvGrpSpPr>
              <a:grpSpLocks/>
            </p:cNvGrpSpPr>
            <p:nvPr/>
          </p:nvGrpSpPr>
          <p:grpSpPr bwMode="auto">
            <a:xfrm>
              <a:off x="724" y="675"/>
              <a:ext cx="201" cy="201"/>
              <a:chOff x="504" y="1539"/>
              <a:chExt cx="558" cy="558"/>
            </a:xfrm>
          </p:grpSpPr>
          <p:sp>
            <p:nvSpPr>
              <p:cNvPr id="20747" name="Oval 87"/>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48" name="Oval 88"/>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grpSp>
        <p:nvGrpSpPr>
          <p:cNvPr id="20485" name="Group 89"/>
          <p:cNvGrpSpPr>
            <a:grpSpLocks/>
          </p:cNvGrpSpPr>
          <p:nvPr/>
        </p:nvGrpSpPr>
        <p:grpSpPr bwMode="auto">
          <a:xfrm>
            <a:off x="2395538" y="1566863"/>
            <a:ext cx="876300" cy="857250"/>
            <a:chOff x="373" y="350"/>
            <a:chExt cx="552" cy="540"/>
          </a:xfrm>
        </p:grpSpPr>
        <p:grpSp>
          <p:nvGrpSpPr>
            <p:cNvPr id="20711" name="Group 90"/>
            <p:cNvGrpSpPr>
              <a:grpSpLocks/>
            </p:cNvGrpSpPr>
            <p:nvPr/>
          </p:nvGrpSpPr>
          <p:grpSpPr bwMode="auto">
            <a:xfrm>
              <a:off x="724" y="513"/>
              <a:ext cx="201" cy="201"/>
              <a:chOff x="504" y="1539"/>
              <a:chExt cx="558" cy="558"/>
            </a:xfrm>
          </p:grpSpPr>
          <p:sp>
            <p:nvSpPr>
              <p:cNvPr id="20736" name="Oval 91"/>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37" name="Oval 92"/>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12" name="Group 93"/>
            <p:cNvGrpSpPr>
              <a:grpSpLocks/>
            </p:cNvGrpSpPr>
            <p:nvPr/>
          </p:nvGrpSpPr>
          <p:grpSpPr bwMode="auto">
            <a:xfrm>
              <a:off x="373" y="519"/>
              <a:ext cx="201" cy="201"/>
              <a:chOff x="504" y="1539"/>
              <a:chExt cx="558" cy="558"/>
            </a:xfrm>
          </p:grpSpPr>
          <p:sp>
            <p:nvSpPr>
              <p:cNvPr id="20734" name="Oval 94"/>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35" name="Oval 95"/>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13" name="Group 96"/>
            <p:cNvGrpSpPr>
              <a:grpSpLocks/>
            </p:cNvGrpSpPr>
            <p:nvPr/>
          </p:nvGrpSpPr>
          <p:grpSpPr bwMode="auto">
            <a:xfrm>
              <a:off x="548" y="678"/>
              <a:ext cx="201" cy="201"/>
              <a:chOff x="504" y="1539"/>
              <a:chExt cx="558" cy="558"/>
            </a:xfrm>
          </p:grpSpPr>
          <p:sp>
            <p:nvSpPr>
              <p:cNvPr id="20732" name="Oval 97"/>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33" name="Oval 98"/>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14" name="Group 99"/>
            <p:cNvGrpSpPr>
              <a:grpSpLocks/>
            </p:cNvGrpSpPr>
            <p:nvPr/>
          </p:nvGrpSpPr>
          <p:grpSpPr bwMode="auto">
            <a:xfrm>
              <a:off x="548" y="500"/>
              <a:ext cx="201" cy="201"/>
              <a:chOff x="504" y="1539"/>
              <a:chExt cx="558" cy="558"/>
            </a:xfrm>
          </p:grpSpPr>
          <p:sp>
            <p:nvSpPr>
              <p:cNvPr id="20730" name="Oval 100"/>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31" name="Oval 101"/>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15" name="Group 102"/>
            <p:cNvGrpSpPr>
              <a:grpSpLocks/>
            </p:cNvGrpSpPr>
            <p:nvPr/>
          </p:nvGrpSpPr>
          <p:grpSpPr bwMode="auto">
            <a:xfrm>
              <a:off x="724" y="350"/>
              <a:ext cx="201" cy="201"/>
              <a:chOff x="504" y="1539"/>
              <a:chExt cx="558" cy="558"/>
            </a:xfrm>
          </p:grpSpPr>
          <p:sp>
            <p:nvSpPr>
              <p:cNvPr id="20728" name="Oval 103"/>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29" name="Oval 104"/>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16" name="Group 105"/>
            <p:cNvGrpSpPr>
              <a:grpSpLocks/>
            </p:cNvGrpSpPr>
            <p:nvPr/>
          </p:nvGrpSpPr>
          <p:grpSpPr bwMode="auto">
            <a:xfrm>
              <a:off x="548" y="351"/>
              <a:ext cx="201" cy="201"/>
              <a:chOff x="504" y="1539"/>
              <a:chExt cx="558" cy="558"/>
            </a:xfrm>
          </p:grpSpPr>
          <p:sp>
            <p:nvSpPr>
              <p:cNvPr id="20726" name="Oval 106"/>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27" name="Oval 107"/>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17" name="Group 108"/>
            <p:cNvGrpSpPr>
              <a:grpSpLocks/>
            </p:cNvGrpSpPr>
            <p:nvPr/>
          </p:nvGrpSpPr>
          <p:grpSpPr bwMode="auto">
            <a:xfrm>
              <a:off x="373" y="350"/>
              <a:ext cx="201" cy="201"/>
              <a:chOff x="504" y="1539"/>
              <a:chExt cx="558" cy="558"/>
            </a:xfrm>
          </p:grpSpPr>
          <p:sp>
            <p:nvSpPr>
              <p:cNvPr id="20724" name="Oval 109"/>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25" name="Oval 110"/>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18" name="Group 111"/>
            <p:cNvGrpSpPr>
              <a:grpSpLocks/>
            </p:cNvGrpSpPr>
            <p:nvPr/>
          </p:nvGrpSpPr>
          <p:grpSpPr bwMode="auto">
            <a:xfrm>
              <a:off x="373" y="689"/>
              <a:ext cx="201" cy="201"/>
              <a:chOff x="504" y="1539"/>
              <a:chExt cx="558" cy="558"/>
            </a:xfrm>
          </p:grpSpPr>
          <p:sp>
            <p:nvSpPr>
              <p:cNvPr id="20722" name="Oval 112"/>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23" name="Oval 113"/>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19" name="Group 114"/>
            <p:cNvGrpSpPr>
              <a:grpSpLocks/>
            </p:cNvGrpSpPr>
            <p:nvPr/>
          </p:nvGrpSpPr>
          <p:grpSpPr bwMode="auto">
            <a:xfrm>
              <a:off x="724" y="675"/>
              <a:ext cx="201" cy="201"/>
              <a:chOff x="504" y="1539"/>
              <a:chExt cx="558" cy="558"/>
            </a:xfrm>
          </p:grpSpPr>
          <p:sp>
            <p:nvSpPr>
              <p:cNvPr id="20720" name="Oval 115"/>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21" name="Oval 116"/>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grpSp>
        <p:nvGrpSpPr>
          <p:cNvPr id="20486" name="Group 145"/>
          <p:cNvGrpSpPr>
            <a:grpSpLocks/>
          </p:cNvGrpSpPr>
          <p:nvPr/>
        </p:nvGrpSpPr>
        <p:grpSpPr bwMode="auto">
          <a:xfrm>
            <a:off x="2365375" y="4048125"/>
            <a:ext cx="2535238" cy="1738313"/>
            <a:chOff x="257" y="1959"/>
            <a:chExt cx="2799" cy="1920"/>
          </a:xfrm>
        </p:grpSpPr>
        <p:sp>
          <p:nvSpPr>
            <p:cNvPr id="20700" name="AutoShape 29"/>
            <p:cNvSpPr>
              <a:spLocks noChangeArrowheads="1"/>
            </p:cNvSpPr>
            <p:nvPr/>
          </p:nvSpPr>
          <p:spPr bwMode="auto">
            <a:xfrm>
              <a:off x="257" y="1971"/>
              <a:ext cx="2799" cy="1908"/>
            </a:xfrm>
            <a:prstGeom prst="cube">
              <a:avLst>
                <a:gd name="adj" fmla="val 25000"/>
              </a:avLst>
            </a:prstGeom>
            <a:solidFill>
              <a:srgbClr val="777777"/>
            </a:solidFill>
            <a:ln w="28575">
              <a:solidFill>
                <a:srgbClr val="FF0000"/>
              </a:solidFill>
              <a:miter lim="800000"/>
              <a:headEnd type="none" w="sm" len="sm"/>
              <a:tailEnd type="none" w="sm" len="sm"/>
            </a:ln>
          </p:spPr>
          <p:txBody>
            <a:bodyPr wrap="none" anchor="ctr"/>
            <a:lstStyle/>
            <a:p>
              <a:endParaRPr lang="en-US"/>
            </a:p>
          </p:txBody>
        </p:sp>
        <p:sp>
          <p:nvSpPr>
            <p:cNvPr id="20701" name="Line 30"/>
            <p:cNvSpPr>
              <a:spLocks noChangeShapeType="1"/>
            </p:cNvSpPr>
            <p:nvPr/>
          </p:nvSpPr>
          <p:spPr bwMode="auto">
            <a:xfrm>
              <a:off x="527" y="2187"/>
              <a:ext cx="2313" cy="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702" name="Line 31"/>
            <p:cNvSpPr>
              <a:spLocks noChangeShapeType="1"/>
            </p:cNvSpPr>
            <p:nvPr/>
          </p:nvSpPr>
          <p:spPr bwMode="auto">
            <a:xfrm>
              <a:off x="2840" y="2205"/>
              <a:ext cx="0" cy="1413"/>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703" name="Line 32"/>
            <p:cNvSpPr>
              <a:spLocks noChangeShapeType="1"/>
            </p:cNvSpPr>
            <p:nvPr/>
          </p:nvSpPr>
          <p:spPr bwMode="auto">
            <a:xfrm>
              <a:off x="806" y="2466"/>
              <a:ext cx="0" cy="1404"/>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704" name="Line 33"/>
            <p:cNvSpPr>
              <a:spLocks noChangeShapeType="1"/>
            </p:cNvSpPr>
            <p:nvPr/>
          </p:nvSpPr>
          <p:spPr bwMode="auto">
            <a:xfrm>
              <a:off x="1400" y="2457"/>
              <a:ext cx="0" cy="1413"/>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705" name="Line 34"/>
            <p:cNvSpPr>
              <a:spLocks noChangeShapeType="1"/>
            </p:cNvSpPr>
            <p:nvPr/>
          </p:nvSpPr>
          <p:spPr bwMode="auto">
            <a:xfrm>
              <a:off x="1967" y="2457"/>
              <a:ext cx="0" cy="1422"/>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706" name="Line 35"/>
            <p:cNvSpPr>
              <a:spLocks noChangeShapeType="1"/>
            </p:cNvSpPr>
            <p:nvPr/>
          </p:nvSpPr>
          <p:spPr bwMode="auto">
            <a:xfrm flipV="1">
              <a:off x="815" y="1971"/>
              <a:ext cx="432" cy="477"/>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707" name="Line 36"/>
            <p:cNvSpPr>
              <a:spLocks noChangeShapeType="1"/>
            </p:cNvSpPr>
            <p:nvPr/>
          </p:nvSpPr>
          <p:spPr bwMode="auto">
            <a:xfrm flipV="1">
              <a:off x="1406" y="1959"/>
              <a:ext cx="432" cy="477"/>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708" name="Line 37"/>
            <p:cNvSpPr>
              <a:spLocks noChangeShapeType="1"/>
            </p:cNvSpPr>
            <p:nvPr/>
          </p:nvSpPr>
          <p:spPr bwMode="auto">
            <a:xfrm flipV="1">
              <a:off x="1970" y="1974"/>
              <a:ext cx="432" cy="477"/>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709" name="Line 52"/>
            <p:cNvSpPr>
              <a:spLocks noChangeShapeType="1"/>
            </p:cNvSpPr>
            <p:nvPr/>
          </p:nvSpPr>
          <p:spPr bwMode="auto">
            <a:xfrm>
              <a:off x="266" y="3294"/>
              <a:ext cx="2313" cy="0"/>
            </a:xfrm>
            <a:prstGeom prst="line">
              <a:avLst/>
            </a:prstGeom>
            <a:noFill/>
            <a:ln w="28575">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710" name="Line 53"/>
            <p:cNvSpPr>
              <a:spLocks noChangeShapeType="1"/>
            </p:cNvSpPr>
            <p:nvPr/>
          </p:nvSpPr>
          <p:spPr bwMode="auto">
            <a:xfrm flipV="1">
              <a:off x="2579" y="2844"/>
              <a:ext cx="477" cy="450"/>
            </a:xfrm>
            <a:prstGeom prst="line">
              <a:avLst/>
            </a:prstGeom>
            <a:noFill/>
            <a:ln w="28575">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20487" name="Group 146"/>
          <p:cNvGrpSpPr>
            <a:grpSpLocks/>
          </p:cNvGrpSpPr>
          <p:nvPr/>
        </p:nvGrpSpPr>
        <p:grpSpPr bwMode="auto">
          <a:xfrm>
            <a:off x="4478338" y="4048125"/>
            <a:ext cx="2535237" cy="1738313"/>
            <a:chOff x="257" y="1959"/>
            <a:chExt cx="2799" cy="1920"/>
          </a:xfrm>
        </p:grpSpPr>
        <p:sp>
          <p:nvSpPr>
            <p:cNvPr id="20689" name="AutoShape 147"/>
            <p:cNvSpPr>
              <a:spLocks noChangeArrowheads="1"/>
            </p:cNvSpPr>
            <p:nvPr/>
          </p:nvSpPr>
          <p:spPr bwMode="auto">
            <a:xfrm>
              <a:off x="257" y="1971"/>
              <a:ext cx="2799" cy="1908"/>
            </a:xfrm>
            <a:prstGeom prst="cube">
              <a:avLst>
                <a:gd name="adj" fmla="val 25000"/>
              </a:avLst>
            </a:prstGeom>
            <a:solidFill>
              <a:srgbClr val="777777"/>
            </a:solidFill>
            <a:ln w="28575">
              <a:solidFill>
                <a:schemeClr val="accent2"/>
              </a:solidFill>
              <a:miter lim="800000"/>
              <a:headEnd type="none" w="sm" len="sm"/>
              <a:tailEnd type="none" w="sm" len="sm"/>
            </a:ln>
          </p:spPr>
          <p:txBody>
            <a:bodyPr wrap="none" anchor="ctr"/>
            <a:lstStyle/>
            <a:p>
              <a:endParaRPr lang="en-US"/>
            </a:p>
          </p:txBody>
        </p:sp>
        <p:sp>
          <p:nvSpPr>
            <p:cNvPr id="20690" name="Line 148"/>
            <p:cNvSpPr>
              <a:spLocks noChangeShapeType="1"/>
            </p:cNvSpPr>
            <p:nvPr/>
          </p:nvSpPr>
          <p:spPr bwMode="auto">
            <a:xfrm>
              <a:off x="527" y="2187"/>
              <a:ext cx="2313" cy="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91" name="Line 149"/>
            <p:cNvSpPr>
              <a:spLocks noChangeShapeType="1"/>
            </p:cNvSpPr>
            <p:nvPr/>
          </p:nvSpPr>
          <p:spPr bwMode="auto">
            <a:xfrm>
              <a:off x="2840" y="2205"/>
              <a:ext cx="0" cy="1413"/>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92" name="Line 150"/>
            <p:cNvSpPr>
              <a:spLocks noChangeShapeType="1"/>
            </p:cNvSpPr>
            <p:nvPr/>
          </p:nvSpPr>
          <p:spPr bwMode="auto">
            <a:xfrm>
              <a:off x="806" y="2466"/>
              <a:ext cx="0" cy="1404"/>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93" name="Line 151"/>
            <p:cNvSpPr>
              <a:spLocks noChangeShapeType="1"/>
            </p:cNvSpPr>
            <p:nvPr/>
          </p:nvSpPr>
          <p:spPr bwMode="auto">
            <a:xfrm>
              <a:off x="1400" y="2457"/>
              <a:ext cx="0" cy="1413"/>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94" name="Line 152"/>
            <p:cNvSpPr>
              <a:spLocks noChangeShapeType="1"/>
            </p:cNvSpPr>
            <p:nvPr/>
          </p:nvSpPr>
          <p:spPr bwMode="auto">
            <a:xfrm>
              <a:off x="1967" y="2457"/>
              <a:ext cx="0" cy="1422"/>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95" name="Line 153"/>
            <p:cNvSpPr>
              <a:spLocks noChangeShapeType="1"/>
            </p:cNvSpPr>
            <p:nvPr/>
          </p:nvSpPr>
          <p:spPr bwMode="auto">
            <a:xfrm flipV="1">
              <a:off x="815" y="1971"/>
              <a:ext cx="432" cy="477"/>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96" name="Line 154"/>
            <p:cNvSpPr>
              <a:spLocks noChangeShapeType="1"/>
            </p:cNvSpPr>
            <p:nvPr/>
          </p:nvSpPr>
          <p:spPr bwMode="auto">
            <a:xfrm flipV="1">
              <a:off x="1406" y="1959"/>
              <a:ext cx="432" cy="477"/>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97" name="Line 155"/>
            <p:cNvSpPr>
              <a:spLocks noChangeShapeType="1"/>
            </p:cNvSpPr>
            <p:nvPr/>
          </p:nvSpPr>
          <p:spPr bwMode="auto">
            <a:xfrm flipV="1">
              <a:off x="1970" y="1974"/>
              <a:ext cx="432" cy="477"/>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98" name="Line 156"/>
            <p:cNvSpPr>
              <a:spLocks noChangeShapeType="1"/>
            </p:cNvSpPr>
            <p:nvPr/>
          </p:nvSpPr>
          <p:spPr bwMode="auto">
            <a:xfrm>
              <a:off x="266" y="3294"/>
              <a:ext cx="2313" cy="0"/>
            </a:xfrm>
            <a:prstGeom prst="line">
              <a:avLst/>
            </a:prstGeom>
            <a:noFill/>
            <a:ln w="28575">
              <a:solidFill>
                <a:schemeClr val="accent2"/>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99" name="Line 157"/>
            <p:cNvSpPr>
              <a:spLocks noChangeShapeType="1"/>
            </p:cNvSpPr>
            <p:nvPr/>
          </p:nvSpPr>
          <p:spPr bwMode="auto">
            <a:xfrm flipV="1">
              <a:off x="2579" y="2844"/>
              <a:ext cx="477" cy="450"/>
            </a:xfrm>
            <a:prstGeom prst="line">
              <a:avLst/>
            </a:prstGeom>
            <a:noFill/>
            <a:ln w="28575">
              <a:solidFill>
                <a:schemeClr val="accent2"/>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20488" name="Group 294"/>
          <p:cNvGrpSpPr>
            <a:grpSpLocks/>
          </p:cNvGrpSpPr>
          <p:nvPr/>
        </p:nvGrpSpPr>
        <p:grpSpPr bwMode="auto">
          <a:xfrm>
            <a:off x="1946275" y="4495800"/>
            <a:ext cx="2535238" cy="1738313"/>
            <a:chOff x="257" y="1959"/>
            <a:chExt cx="2799" cy="1920"/>
          </a:xfrm>
        </p:grpSpPr>
        <p:sp>
          <p:nvSpPr>
            <p:cNvPr id="20678" name="AutoShape 295"/>
            <p:cNvSpPr>
              <a:spLocks noChangeArrowheads="1"/>
            </p:cNvSpPr>
            <p:nvPr/>
          </p:nvSpPr>
          <p:spPr bwMode="auto">
            <a:xfrm>
              <a:off x="257" y="1971"/>
              <a:ext cx="2799" cy="1908"/>
            </a:xfrm>
            <a:prstGeom prst="cube">
              <a:avLst>
                <a:gd name="adj" fmla="val 25000"/>
              </a:avLst>
            </a:prstGeom>
            <a:solidFill>
              <a:srgbClr val="777777"/>
            </a:solidFill>
            <a:ln w="28575">
              <a:solidFill>
                <a:srgbClr val="FFFF00"/>
              </a:solidFill>
              <a:miter lim="800000"/>
              <a:headEnd type="none" w="sm" len="sm"/>
              <a:tailEnd type="none" w="sm" len="sm"/>
            </a:ln>
          </p:spPr>
          <p:txBody>
            <a:bodyPr wrap="none" anchor="ctr"/>
            <a:lstStyle/>
            <a:p>
              <a:endParaRPr lang="en-US"/>
            </a:p>
          </p:txBody>
        </p:sp>
        <p:sp>
          <p:nvSpPr>
            <p:cNvPr id="20679" name="Line 296"/>
            <p:cNvSpPr>
              <a:spLocks noChangeShapeType="1"/>
            </p:cNvSpPr>
            <p:nvPr/>
          </p:nvSpPr>
          <p:spPr bwMode="auto">
            <a:xfrm>
              <a:off x="527" y="2187"/>
              <a:ext cx="2313" cy="0"/>
            </a:xfrm>
            <a:prstGeom prst="line">
              <a:avLst/>
            </a:prstGeom>
            <a:noFill/>
            <a:ln w="28575">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80" name="Line 297"/>
            <p:cNvSpPr>
              <a:spLocks noChangeShapeType="1"/>
            </p:cNvSpPr>
            <p:nvPr/>
          </p:nvSpPr>
          <p:spPr bwMode="auto">
            <a:xfrm>
              <a:off x="2840" y="2205"/>
              <a:ext cx="0" cy="1413"/>
            </a:xfrm>
            <a:prstGeom prst="line">
              <a:avLst/>
            </a:prstGeom>
            <a:noFill/>
            <a:ln w="28575">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81" name="Line 298"/>
            <p:cNvSpPr>
              <a:spLocks noChangeShapeType="1"/>
            </p:cNvSpPr>
            <p:nvPr/>
          </p:nvSpPr>
          <p:spPr bwMode="auto">
            <a:xfrm>
              <a:off x="806" y="2466"/>
              <a:ext cx="0" cy="1404"/>
            </a:xfrm>
            <a:prstGeom prst="line">
              <a:avLst/>
            </a:prstGeom>
            <a:noFill/>
            <a:ln w="28575">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82" name="Line 299"/>
            <p:cNvSpPr>
              <a:spLocks noChangeShapeType="1"/>
            </p:cNvSpPr>
            <p:nvPr/>
          </p:nvSpPr>
          <p:spPr bwMode="auto">
            <a:xfrm>
              <a:off x="1400" y="2457"/>
              <a:ext cx="0" cy="1413"/>
            </a:xfrm>
            <a:prstGeom prst="line">
              <a:avLst/>
            </a:prstGeom>
            <a:noFill/>
            <a:ln w="28575">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83" name="Line 300"/>
            <p:cNvSpPr>
              <a:spLocks noChangeShapeType="1"/>
            </p:cNvSpPr>
            <p:nvPr/>
          </p:nvSpPr>
          <p:spPr bwMode="auto">
            <a:xfrm>
              <a:off x="1967" y="2457"/>
              <a:ext cx="0" cy="1422"/>
            </a:xfrm>
            <a:prstGeom prst="line">
              <a:avLst/>
            </a:prstGeom>
            <a:noFill/>
            <a:ln w="28575">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84" name="Line 301"/>
            <p:cNvSpPr>
              <a:spLocks noChangeShapeType="1"/>
            </p:cNvSpPr>
            <p:nvPr/>
          </p:nvSpPr>
          <p:spPr bwMode="auto">
            <a:xfrm flipV="1">
              <a:off x="815" y="1971"/>
              <a:ext cx="432" cy="477"/>
            </a:xfrm>
            <a:prstGeom prst="line">
              <a:avLst/>
            </a:prstGeom>
            <a:noFill/>
            <a:ln w="28575">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85" name="Line 302"/>
            <p:cNvSpPr>
              <a:spLocks noChangeShapeType="1"/>
            </p:cNvSpPr>
            <p:nvPr/>
          </p:nvSpPr>
          <p:spPr bwMode="auto">
            <a:xfrm flipV="1">
              <a:off x="1406" y="1959"/>
              <a:ext cx="432" cy="477"/>
            </a:xfrm>
            <a:prstGeom prst="line">
              <a:avLst/>
            </a:prstGeom>
            <a:noFill/>
            <a:ln w="28575">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86" name="Line 303"/>
            <p:cNvSpPr>
              <a:spLocks noChangeShapeType="1"/>
            </p:cNvSpPr>
            <p:nvPr/>
          </p:nvSpPr>
          <p:spPr bwMode="auto">
            <a:xfrm flipV="1">
              <a:off x="1970" y="1974"/>
              <a:ext cx="432" cy="477"/>
            </a:xfrm>
            <a:prstGeom prst="line">
              <a:avLst/>
            </a:prstGeom>
            <a:noFill/>
            <a:ln w="28575">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87" name="Line 304"/>
            <p:cNvSpPr>
              <a:spLocks noChangeShapeType="1"/>
            </p:cNvSpPr>
            <p:nvPr/>
          </p:nvSpPr>
          <p:spPr bwMode="auto">
            <a:xfrm>
              <a:off x="266" y="3294"/>
              <a:ext cx="2313" cy="0"/>
            </a:xfrm>
            <a:prstGeom prst="line">
              <a:avLst/>
            </a:prstGeom>
            <a:noFill/>
            <a:ln w="28575">
              <a:solidFill>
                <a:srgbClr val="FFFF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88" name="Line 305"/>
            <p:cNvSpPr>
              <a:spLocks noChangeShapeType="1"/>
            </p:cNvSpPr>
            <p:nvPr/>
          </p:nvSpPr>
          <p:spPr bwMode="auto">
            <a:xfrm flipV="1">
              <a:off x="2579" y="2844"/>
              <a:ext cx="477" cy="450"/>
            </a:xfrm>
            <a:prstGeom prst="line">
              <a:avLst/>
            </a:prstGeom>
            <a:noFill/>
            <a:ln w="28575">
              <a:solidFill>
                <a:srgbClr val="FFFF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20489" name="Group 306"/>
          <p:cNvGrpSpPr>
            <a:grpSpLocks/>
          </p:cNvGrpSpPr>
          <p:nvPr/>
        </p:nvGrpSpPr>
        <p:grpSpPr bwMode="auto">
          <a:xfrm>
            <a:off x="4059238" y="4495800"/>
            <a:ext cx="2536825" cy="1738313"/>
            <a:chOff x="257" y="1959"/>
            <a:chExt cx="2799" cy="1920"/>
          </a:xfrm>
        </p:grpSpPr>
        <p:sp>
          <p:nvSpPr>
            <p:cNvPr id="20667" name="AutoShape 307"/>
            <p:cNvSpPr>
              <a:spLocks noChangeArrowheads="1"/>
            </p:cNvSpPr>
            <p:nvPr/>
          </p:nvSpPr>
          <p:spPr bwMode="auto">
            <a:xfrm>
              <a:off x="257" y="1971"/>
              <a:ext cx="2799" cy="1908"/>
            </a:xfrm>
            <a:prstGeom prst="cube">
              <a:avLst>
                <a:gd name="adj" fmla="val 25000"/>
              </a:avLst>
            </a:prstGeom>
            <a:solidFill>
              <a:srgbClr val="777777"/>
            </a:solidFill>
            <a:ln w="28575">
              <a:solidFill>
                <a:srgbClr val="00FF00"/>
              </a:solidFill>
              <a:miter lim="800000"/>
              <a:headEnd type="none" w="sm" len="sm"/>
              <a:tailEnd type="none" w="sm" len="sm"/>
            </a:ln>
          </p:spPr>
          <p:txBody>
            <a:bodyPr wrap="none" anchor="ctr"/>
            <a:lstStyle/>
            <a:p>
              <a:endParaRPr lang="en-US"/>
            </a:p>
          </p:txBody>
        </p:sp>
        <p:sp>
          <p:nvSpPr>
            <p:cNvPr id="20668" name="Line 308"/>
            <p:cNvSpPr>
              <a:spLocks noChangeShapeType="1"/>
            </p:cNvSpPr>
            <p:nvPr/>
          </p:nvSpPr>
          <p:spPr bwMode="auto">
            <a:xfrm>
              <a:off x="527" y="2187"/>
              <a:ext cx="2313" cy="0"/>
            </a:xfrm>
            <a:prstGeom prst="line">
              <a:avLst/>
            </a:prstGeom>
            <a:noFill/>
            <a:ln w="28575">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69" name="Line 309"/>
            <p:cNvSpPr>
              <a:spLocks noChangeShapeType="1"/>
            </p:cNvSpPr>
            <p:nvPr/>
          </p:nvSpPr>
          <p:spPr bwMode="auto">
            <a:xfrm>
              <a:off x="2840" y="2205"/>
              <a:ext cx="0" cy="1413"/>
            </a:xfrm>
            <a:prstGeom prst="line">
              <a:avLst/>
            </a:prstGeom>
            <a:noFill/>
            <a:ln w="28575">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70" name="Line 310"/>
            <p:cNvSpPr>
              <a:spLocks noChangeShapeType="1"/>
            </p:cNvSpPr>
            <p:nvPr/>
          </p:nvSpPr>
          <p:spPr bwMode="auto">
            <a:xfrm>
              <a:off x="806" y="2466"/>
              <a:ext cx="0" cy="1404"/>
            </a:xfrm>
            <a:prstGeom prst="line">
              <a:avLst/>
            </a:prstGeom>
            <a:noFill/>
            <a:ln w="28575">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71" name="Line 311"/>
            <p:cNvSpPr>
              <a:spLocks noChangeShapeType="1"/>
            </p:cNvSpPr>
            <p:nvPr/>
          </p:nvSpPr>
          <p:spPr bwMode="auto">
            <a:xfrm>
              <a:off x="1400" y="2457"/>
              <a:ext cx="0" cy="1413"/>
            </a:xfrm>
            <a:prstGeom prst="line">
              <a:avLst/>
            </a:prstGeom>
            <a:noFill/>
            <a:ln w="28575">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72" name="Line 312"/>
            <p:cNvSpPr>
              <a:spLocks noChangeShapeType="1"/>
            </p:cNvSpPr>
            <p:nvPr/>
          </p:nvSpPr>
          <p:spPr bwMode="auto">
            <a:xfrm>
              <a:off x="1967" y="2457"/>
              <a:ext cx="0" cy="1422"/>
            </a:xfrm>
            <a:prstGeom prst="line">
              <a:avLst/>
            </a:prstGeom>
            <a:noFill/>
            <a:ln w="28575">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73" name="Line 313"/>
            <p:cNvSpPr>
              <a:spLocks noChangeShapeType="1"/>
            </p:cNvSpPr>
            <p:nvPr/>
          </p:nvSpPr>
          <p:spPr bwMode="auto">
            <a:xfrm flipV="1">
              <a:off x="815" y="1971"/>
              <a:ext cx="432" cy="477"/>
            </a:xfrm>
            <a:prstGeom prst="line">
              <a:avLst/>
            </a:prstGeom>
            <a:noFill/>
            <a:ln w="28575">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74" name="Line 314"/>
            <p:cNvSpPr>
              <a:spLocks noChangeShapeType="1"/>
            </p:cNvSpPr>
            <p:nvPr/>
          </p:nvSpPr>
          <p:spPr bwMode="auto">
            <a:xfrm flipV="1">
              <a:off x="1406" y="1959"/>
              <a:ext cx="432" cy="477"/>
            </a:xfrm>
            <a:prstGeom prst="line">
              <a:avLst/>
            </a:prstGeom>
            <a:noFill/>
            <a:ln w="28575">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75" name="Line 315"/>
            <p:cNvSpPr>
              <a:spLocks noChangeShapeType="1"/>
            </p:cNvSpPr>
            <p:nvPr/>
          </p:nvSpPr>
          <p:spPr bwMode="auto">
            <a:xfrm flipV="1">
              <a:off x="1970" y="1974"/>
              <a:ext cx="432" cy="477"/>
            </a:xfrm>
            <a:prstGeom prst="line">
              <a:avLst/>
            </a:prstGeom>
            <a:noFill/>
            <a:ln w="28575">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76" name="Line 316"/>
            <p:cNvSpPr>
              <a:spLocks noChangeShapeType="1"/>
            </p:cNvSpPr>
            <p:nvPr/>
          </p:nvSpPr>
          <p:spPr bwMode="auto">
            <a:xfrm>
              <a:off x="266" y="3294"/>
              <a:ext cx="2313" cy="0"/>
            </a:xfrm>
            <a:prstGeom prst="line">
              <a:avLst/>
            </a:prstGeom>
            <a:noFill/>
            <a:ln w="28575">
              <a:solidFill>
                <a:srgbClr val="00FF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77" name="Line 317"/>
            <p:cNvSpPr>
              <a:spLocks noChangeShapeType="1"/>
            </p:cNvSpPr>
            <p:nvPr/>
          </p:nvSpPr>
          <p:spPr bwMode="auto">
            <a:xfrm flipV="1">
              <a:off x="2579" y="2844"/>
              <a:ext cx="477" cy="450"/>
            </a:xfrm>
            <a:prstGeom prst="line">
              <a:avLst/>
            </a:prstGeom>
            <a:noFill/>
            <a:ln w="28575">
              <a:solidFill>
                <a:srgbClr val="00FF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20490" name="Group 387"/>
          <p:cNvGrpSpPr>
            <a:grpSpLocks/>
          </p:cNvGrpSpPr>
          <p:nvPr/>
        </p:nvGrpSpPr>
        <p:grpSpPr bwMode="auto">
          <a:xfrm>
            <a:off x="5756275" y="1573213"/>
            <a:ext cx="876300" cy="857250"/>
            <a:chOff x="373" y="350"/>
            <a:chExt cx="552" cy="540"/>
          </a:xfrm>
        </p:grpSpPr>
        <p:grpSp>
          <p:nvGrpSpPr>
            <p:cNvPr id="20640" name="Group 388"/>
            <p:cNvGrpSpPr>
              <a:grpSpLocks/>
            </p:cNvGrpSpPr>
            <p:nvPr/>
          </p:nvGrpSpPr>
          <p:grpSpPr bwMode="auto">
            <a:xfrm>
              <a:off x="724" y="513"/>
              <a:ext cx="201" cy="201"/>
              <a:chOff x="504" y="1539"/>
              <a:chExt cx="558" cy="558"/>
            </a:xfrm>
          </p:grpSpPr>
          <p:sp>
            <p:nvSpPr>
              <p:cNvPr id="20665" name="Oval 389"/>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66" name="Oval 390"/>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41" name="Group 391"/>
            <p:cNvGrpSpPr>
              <a:grpSpLocks/>
            </p:cNvGrpSpPr>
            <p:nvPr/>
          </p:nvGrpSpPr>
          <p:grpSpPr bwMode="auto">
            <a:xfrm>
              <a:off x="373" y="519"/>
              <a:ext cx="201" cy="201"/>
              <a:chOff x="504" y="1539"/>
              <a:chExt cx="558" cy="558"/>
            </a:xfrm>
          </p:grpSpPr>
          <p:sp>
            <p:nvSpPr>
              <p:cNvPr id="20663" name="Oval 392"/>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64" name="Oval 393"/>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42" name="Group 394"/>
            <p:cNvGrpSpPr>
              <a:grpSpLocks/>
            </p:cNvGrpSpPr>
            <p:nvPr/>
          </p:nvGrpSpPr>
          <p:grpSpPr bwMode="auto">
            <a:xfrm>
              <a:off x="548" y="678"/>
              <a:ext cx="201" cy="201"/>
              <a:chOff x="504" y="1539"/>
              <a:chExt cx="558" cy="558"/>
            </a:xfrm>
          </p:grpSpPr>
          <p:sp>
            <p:nvSpPr>
              <p:cNvPr id="20661" name="Oval 395"/>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62" name="Oval 396"/>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43" name="Group 397"/>
            <p:cNvGrpSpPr>
              <a:grpSpLocks/>
            </p:cNvGrpSpPr>
            <p:nvPr/>
          </p:nvGrpSpPr>
          <p:grpSpPr bwMode="auto">
            <a:xfrm>
              <a:off x="548" y="500"/>
              <a:ext cx="201" cy="201"/>
              <a:chOff x="504" y="1539"/>
              <a:chExt cx="558" cy="558"/>
            </a:xfrm>
          </p:grpSpPr>
          <p:sp>
            <p:nvSpPr>
              <p:cNvPr id="20659" name="Oval 398"/>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60" name="Oval 399"/>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44" name="Group 400"/>
            <p:cNvGrpSpPr>
              <a:grpSpLocks/>
            </p:cNvGrpSpPr>
            <p:nvPr/>
          </p:nvGrpSpPr>
          <p:grpSpPr bwMode="auto">
            <a:xfrm>
              <a:off x="724" y="350"/>
              <a:ext cx="201" cy="201"/>
              <a:chOff x="504" y="1539"/>
              <a:chExt cx="558" cy="558"/>
            </a:xfrm>
          </p:grpSpPr>
          <p:sp>
            <p:nvSpPr>
              <p:cNvPr id="20657" name="Oval 401"/>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58" name="Oval 402"/>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45" name="Group 403"/>
            <p:cNvGrpSpPr>
              <a:grpSpLocks/>
            </p:cNvGrpSpPr>
            <p:nvPr/>
          </p:nvGrpSpPr>
          <p:grpSpPr bwMode="auto">
            <a:xfrm>
              <a:off x="548" y="351"/>
              <a:ext cx="201" cy="201"/>
              <a:chOff x="504" y="1539"/>
              <a:chExt cx="558" cy="558"/>
            </a:xfrm>
          </p:grpSpPr>
          <p:sp>
            <p:nvSpPr>
              <p:cNvPr id="20655" name="Oval 404"/>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56" name="Oval 405"/>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46" name="Group 406"/>
            <p:cNvGrpSpPr>
              <a:grpSpLocks/>
            </p:cNvGrpSpPr>
            <p:nvPr/>
          </p:nvGrpSpPr>
          <p:grpSpPr bwMode="auto">
            <a:xfrm>
              <a:off x="373" y="350"/>
              <a:ext cx="201" cy="201"/>
              <a:chOff x="504" y="1539"/>
              <a:chExt cx="558" cy="558"/>
            </a:xfrm>
          </p:grpSpPr>
          <p:sp>
            <p:nvSpPr>
              <p:cNvPr id="20653" name="Oval 407"/>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54" name="Oval 408"/>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47" name="Group 409"/>
            <p:cNvGrpSpPr>
              <a:grpSpLocks/>
            </p:cNvGrpSpPr>
            <p:nvPr/>
          </p:nvGrpSpPr>
          <p:grpSpPr bwMode="auto">
            <a:xfrm>
              <a:off x="373" y="689"/>
              <a:ext cx="201" cy="201"/>
              <a:chOff x="504" y="1539"/>
              <a:chExt cx="558" cy="558"/>
            </a:xfrm>
          </p:grpSpPr>
          <p:sp>
            <p:nvSpPr>
              <p:cNvPr id="20651" name="Oval 410"/>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52" name="Oval 411"/>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48" name="Group 412"/>
            <p:cNvGrpSpPr>
              <a:grpSpLocks/>
            </p:cNvGrpSpPr>
            <p:nvPr/>
          </p:nvGrpSpPr>
          <p:grpSpPr bwMode="auto">
            <a:xfrm>
              <a:off x="724" y="675"/>
              <a:ext cx="201" cy="201"/>
              <a:chOff x="504" y="1539"/>
              <a:chExt cx="558" cy="558"/>
            </a:xfrm>
          </p:grpSpPr>
          <p:sp>
            <p:nvSpPr>
              <p:cNvPr id="20649" name="Oval 413"/>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50" name="Oval 414"/>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grpSp>
        <p:nvGrpSpPr>
          <p:cNvPr id="20491" name="Group 415"/>
          <p:cNvGrpSpPr>
            <a:grpSpLocks/>
          </p:cNvGrpSpPr>
          <p:nvPr/>
        </p:nvGrpSpPr>
        <p:grpSpPr bwMode="auto">
          <a:xfrm>
            <a:off x="5762625" y="2351088"/>
            <a:ext cx="876300" cy="857250"/>
            <a:chOff x="373" y="350"/>
            <a:chExt cx="552" cy="540"/>
          </a:xfrm>
        </p:grpSpPr>
        <p:grpSp>
          <p:nvGrpSpPr>
            <p:cNvPr id="20613" name="Group 416"/>
            <p:cNvGrpSpPr>
              <a:grpSpLocks/>
            </p:cNvGrpSpPr>
            <p:nvPr/>
          </p:nvGrpSpPr>
          <p:grpSpPr bwMode="auto">
            <a:xfrm>
              <a:off x="724" y="513"/>
              <a:ext cx="201" cy="201"/>
              <a:chOff x="504" y="1539"/>
              <a:chExt cx="558" cy="558"/>
            </a:xfrm>
          </p:grpSpPr>
          <p:sp>
            <p:nvSpPr>
              <p:cNvPr id="20638" name="Oval 417"/>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39" name="Oval 418"/>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14" name="Group 419"/>
            <p:cNvGrpSpPr>
              <a:grpSpLocks/>
            </p:cNvGrpSpPr>
            <p:nvPr/>
          </p:nvGrpSpPr>
          <p:grpSpPr bwMode="auto">
            <a:xfrm>
              <a:off x="373" y="519"/>
              <a:ext cx="201" cy="201"/>
              <a:chOff x="504" y="1539"/>
              <a:chExt cx="558" cy="558"/>
            </a:xfrm>
          </p:grpSpPr>
          <p:sp>
            <p:nvSpPr>
              <p:cNvPr id="20636" name="Oval 420"/>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37" name="Oval 421"/>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15" name="Group 422"/>
            <p:cNvGrpSpPr>
              <a:grpSpLocks/>
            </p:cNvGrpSpPr>
            <p:nvPr/>
          </p:nvGrpSpPr>
          <p:grpSpPr bwMode="auto">
            <a:xfrm>
              <a:off x="548" y="678"/>
              <a:ext cx="201" cy="201"/>
              <a:chOff x="504" y="1539"/>
              <a:chExt cx="558" cy="558"/>
            </a:xfrm>
          </p:grpSpPr>
          <p:sp>
            <p:nvSpPr>
              <p:cNvPr id="20634" name="Oval 423"/>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35" name="Oval 424"/>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16" name="Group 425"/>
            <p:cNvGrpSpPr>
              <a:grpSpLocks/>
            </p:cNvGrpSpPr>
            <p:nvPr/>
          </p:nvGrpSpPr>
          <p:grpSpPr bwMode="auto">
            <a:xfrm>
              <a:off x="548" y="500"/>
              <a:ext cx="201" cy="201"/>
              <a:chOff x="504" y="1539"/>
              <a:chExt cx="558" cy="558"/>
            </a:xfrm>
          </p:grpSpPr>
          <p:sp>
            <p:nvSpPr>
              <p:cNvPr id="20632" name="Oval 426"/>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33" name="Oval 427"/>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17" name="Group 428"/>
            <p:cNvGrpSpPr>
              <a:grpSpLocks/>
            </p:cNvGrpSpPr>
            <p:nvPr/>
          </p:nvGrpSpPr>
          <p:grpSpPr bwMode="auto">
            <a:xfrm>
              <a:off x="724" y="350"/>
              <a:ext cx="201" cy="201"/>
              <a:chOff x="504" y="1539"/>
              <a:chExt cx="558" cy="558"/>
            </a:xfrm>
          </p:grpSpPr>
          <p:sp>
            <p:nvSpPr>
              <p:cNvPr id="20630" name="Oval 429"/>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31" name="Oval 430"/>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18" name="Group 431"/>
            <p:cNvGrpSpPr>
              <a:grpSpLocks/>
            </p:cNvGrpSpPr>
            <p:nvPr/>
          </p:nvGrpSpPr>
          <p:grpSpPr bwMode="auto">
            <a:xfrm>
              <a:off x="548" y="351"/>
              <a:ext cx="201" cy="201"/>
              <a:chOff x="504" y="1539"/>
              <a:chExt cx="558" cy="558"/>
            </a:xfrm>
          </p:grpSpPr>
          <p:sp>
            <p:nvSpPr>
              <p:cNvPr id="20628" name="Oval 432"/>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29" name="Oval 433"/>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19" name="Group 434"/>
            <p:cNvGrpSpPr>
              <a:grpSpLocks/>
            </p:cNvGrpSpPr>
            <p:nvPr/>
          </p:nvGrpSpPr>
          <p:grpSpPr bwMode="auto">
            <a:xfrm>
              <a:off x="373" y="350"/>
              <a:ext cx="201" cy="201"/>
              <a:chOff x="504" y="1539"/>
              <a:chExt cx="558" cy="558"/>
            </a:xfrm>
          </p:grpSpPr>
          <p:sp>
            <p:nvSpPr>
              <p:cNvPr id="20626" name="Oval 435"/>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27" name="Oval 436"/>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20" name="Group 437"/>
            <p:cNvGrpSpPr>
              <a:grpSpLocks/>
            </p:cNvGrpSpPr>
            <p:nvPr/>
          </p:nvGrpSpPr>
          <p:grpSpPr bwMode="auto">
            <a:xfrm>
              <a:off x="373" y="689"/>
              <a:ext cx="201" cy="201"/>
              <a:chOff x="504" y="1539"/>
              <a:chExt cx="558" cy="558"/>
            </a:xfrm>
          </p:grpSpPr>
          <p:sp>
            <p:nvSpPr>
              <p:cNvPr id="20624" name="Oval 438"/>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25" name="Oval 439"/>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21" name="Group 440"/>
            <p:cNvGrpSpPr>
              <a:grpSpLocks/>
            </p:cNvGrpSpPr>
            <p:nvPr/>
          </p:nvGrpSpPr>
          <p:grpSpPr bwMode="auto">
            <a:xfrm>
              <a:off x="724" y="675"/>
              <a:ext cx="201" cy="201"/>
              <a:chOff x="504" y="1539"/>
              <a:chExt cx="558" cy="558"/>
            </a:xfrm>
          </p:grpSpPr>
          <p:sp>
            <p:nvSpPr>
              <p:cNvPr id="20622" name="Oval 441"/>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23" name="Oval 442"/>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grpSp>
        <p:nvGrpSpPr>
          <p:cNvPr id="20492" name="Group 443"/>
          <p:cNvGrpSpPr>
            <a:grpSpLocks/>
          </p:cNvGrpSpPr>
          <p:nvPr/>
        </p:nvGrpSpPr>
        <p:grpSpPr bwMode="auto">
          <a:xfrm>
            <a:off x="6583363" y="1560513"/>
            <a:ext cx="876300" cy="857250"/>
            <a:chOff x="373" y="350"/>
            <a:chExt cx="552" cy="540"/>
          </a:xfrm>
        </p:grpSpPr>
        <p:grpSp>
          <p:nvGrpSpPr>
            <p:cNvPr id="20586" name="Group 444"/>
            <p:cNvGrpSpPr>
              <a:grpSpLocks/>
            </p:cNvGrpSpPr>
            <p:nvPr/>
          </p:nvGrpSpPr>
          <p:grpSpPr bwMode="auto">
            <a:xfrm>
              <a:off x="724" y="513"/>
              <a:ext cx="201" cy="201"/>
              <a:chOff x="504" y="1539"/>
              <a:chExt cx="558" cy="558"/>
            </a:xfrm>
          </p:grpSpPr>
          <p:sp>
            <p:nvSpPr>
              <p:cNvPr id="20611" name="Oval 445"/>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12" name="Oval 446"/>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87" name="Group 447"/>
            <p:cNvGrpSpPr>
              <a:grpSpLocks/>
            </p:cNvGrpSpPr>
            <p:nvPr/>
          </p:nvGrpSpPr>
          <p:grpSpPr bwMode="auto">
            <a:xfrm>
              <a:off x="373" y="519"/>
              <a:ext cx="201" cy="201"/>
              <a:chOff x="504" y="1539"/>
              <a:chExt cx="558" cy="558"/>
            </a:xfrm>
          </p:grpSpPr>
          <p:sp>
            <p:nvSpPr>
              <p:cNvPr id="20609" name="Oval 448"/>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10" name="Oval 449"/>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88" name="Group 450"/>
            <p:cNvGrpSpPr>
              <a:grpSpLocks/>
            </p:cNvGrpSpPr>
            <p:nvPr/>
          </p:nvGrpSpPr>
          <p:grpSpPr bwMode="auto">
            <a:xfrm>
              <a:off x="548" y="678"/>
              <a:ext cx="201" cy="201"/>
              <a:chOff x="504" y="1539"/>
              <a:chExt cx="558" cy="558"/>
            </a:xfrm>
          </p:grpSpPr>
          <p:sp>
            <p:nvSpPr>
              <p:cNvPr id="20607" name="Oval 451"/>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08" name="Oval 452"/>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89" name="Group 453"/>
            <p:cNvGrpSpPr>
              <a:grpSpLocks/>
            </p:cNvGrpSpPr>
            <p:nvPr/>
          </p:nvGrpSpPr>
          <p:grpSpPr bwMode="auto">
            <a:xfrm>
              <a:off x="548" y="500"/>
              <a:ext cx="201" cy="201"/>
              <a:chOff x="504" y="1539"/>
              <a:chExt cx="558" cy="558"/>
            </a:xfrm>
          </p:grpSpPr>
          <p:sp>
            <p:nvSpPr>
              <p:cNvPr id="20605" name="Oval 454"/>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06" name="Oval 455"/>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90" name="Group 456"/>
            <p:cNvGrpSpPr>
              <a:grpSpLocks/>
            </p:cNvGrpSpPr>
            <p:nvPr/>
          </p:nvGrpSpPr>
          <p:grpSpPr bwMode="auto">
            <a:xfrm>
              <a:off x="724" y="350"/>
              <a:ext cx="201" cy="201"/>
              <a:chOff x="504" y="1539"/>
              <a:chExt cx="558" cy="558"/>
            </a:xfrm>
          </p:grpSpPr>
          <p:sp>
            <p:nvSpPr>
              <p:cNvPr id="20603" name="Oval 457"/>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04" name="Oval 458"/>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91" name="Group 459"/>
            <p:cNvGrpSpPr>
              <a:grpSpLocks/>
            </p:cNvGrpSpPr>
            <p:nvPr/>
          </p:nvGrpSpPr>
          <p:grpSpPr bwMode="auto">
            <a:xfrm>
              <a:off x="548" y="351"/>
              <a:ext cx="201" cy="201"/>
              <a:chOff x="504" y="1539"/>
              <a:chExt cx="558" cy="558"/>
            </a:xfrm>
          </p:grpSpPr>
          <p:sp>
            <p:nvSpPr>
              <p:cNvPr id="20601" name="Oval 460"/>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02" name="Oval 461"/>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92" name="Group 462"/>
            <p:cNvGrpSpPr>
              <a:grpSpLocks/>
            </p:cNvGrpSpPr>
            <p:nvPr/>
          </p:nvGrpSpPr>
          <p:grpSpPr bwMode="auto">
            <a:xfrm>
              <a:off x="373" y="350"/>
              <a:ext cx="201" cy="201"/>
              <a:chOff x="504" y="1539"/>
              <a:chExt cx="558" cy="558"/>
            </a:xfrm>
          </p:grpSpPr>
          <p:sp>
            <p:nvSpPr>
              <p:cNvPr id="20599" name="Oval 463"/>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00" name="Oval 464"/>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93" name="Group 465"/>
            <p:cNvGrpSpPr>
              <a:grpSpLocks/>
            </p:cNvGrpSpPr>
            <p:nvPr/>
          </p:nvGrpSpPr>
          <p:grpSpPr bwMode="auto">
            <a:xfrm>
              <a:off x="373" y="689"/>
              <a:ext cx="201" cy="201"/>
              <a:chOff x="504" y="1539"/>
              <a:chExt cx="558" cy="558"/>
            </a:xfrm>
          </p:grpSpPr>
          <p:sp>
            <p:nvSpPr>
              <p:cNvPr id="20597" name="Oval 466"/>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98" name="Oval 467"/>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94" name="Group 468"/>
            <p:cNvGrpSpPr>
              <a:grpSpLocks/>
            </p:cNvGrpSpPr>
            <p:nvPr/>
          </p:nvGrpSpPr>
          <p:grpSpPr bwMode="auto">
            <a:xfrm>
              <a:off x="724" y="675"/>
              <a:ext cx="201" cy="201"/>
              <a:chOff x="504" y="1539"/>
              <a:chExt cx="558" cy="558"/>
            </a:xfrm>
          </p:grpSpPr>
          <p:sp>
            <p:nvSpPr>
              <p:cNvPr id="20595" name="Oval 469"/>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96" name="Oval 470"/>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grpSp>
        <p:nvGrpSpPr>
          <p:cNvPr id="20493" name="Group 471"/>
          <p:cNvGrpSpPr>
            <a:grpSpLocks/>
          </p:cNvGrpSpPr>
          <p:nvPr/>
        </p:nvGrpSpPr>
        <p:grpSpPr bwMode="auto">
          <a:xfrm>
            <a:off x="6618288" y="2352675"/>
            <a:ext cx="876300" cy="857250"/>
            <a:chOff x="373" y="350"/>
            <a:chExt cx="552" cy="540"/>
          </a:xfrm>
        </p:grpSpPr>
        <p:grpSp>
          <p:nvGrpSpPr>
            <p:cNvPr id="20559" name="Group 472"/>
            <p:cNvGrpSpPr>
              <a:grpSpLocks/>
            </p:cNvGrpSpPr>
            <p:nvPr/>
          </p:nvGrpSpPr>
          <p:grpSpPr bwMode="auto">
            <a:xfrm>
              <a:off x="724" y="513"/>
              <a:ext cx="201" cy="201"/>
              <a:chOff x="504" y="1539"/>
              <a:chExt cx="558" cy="558"/>
            </a:xfrm>
          </p:grpSpPr>
          <p:sp>
            <p:nvSpPr>
              <p:cNvPr id="20584" name="Oval 473"/>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85" name="Oval 474"/>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60" name="Group 475"/>
            <p:cNvGrpSpPr>
              <a:grpSpLocks/>
            </p:cNvGrpSpPr>
            <p:nvPr/>
          </p:nvGrpSpPr>
          <p:grpSpPr bwMode="auto">
            <a:xfrm>
              <a:off x="373" y="519"/>
              <a:ext cx="201" cy="201"/>
              <a:chOff x="504" y="1539"/>
              <a:chExt cx="558" cy="558"/>
            </a:xfrm>
          </p:grpSpPr>
          <p:sp>
            <p:nvSpPr>
              <p:cNvPr id="20582" name="Oval 476"/>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83" name="Oval 477"/>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61" name="Group 478"/>
            <p:cNvGrpSpPr>
              <a:grpSpLocks/>
            </p:cNvGrpSpPr>
            <p:nvPr/>
          </p:nvGrpSpPr>
          <p:grpSpPr bwMode="auto">
            <a:xfrm>
              <a:off x="548" y="678"/>
              <a:ext cx="201" cy="201"/>
              <a:chOff x="504" y="1539"/>
              <a:chExt cx="558" cy="558"/>
            </a:xfrm>
          </p:grpSpPr>
          <p:sp>
            <p:nvSpPr>
              <p:cNvPr id="20580" name="Oval 479"/>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81" name="Oval 480"/>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62" name="Group 481"/>
            <p:cNvGrpSpPr>
              <a:grpSpLocks/>
            </p:cNvGrpSpPr>
            <p:nvPr/>
          </p:nvGrpSpPr>
          <p:grpSpPr bwMode="auto">
            <a:xfrm>
              <a:off x="548" y="500"/>
              <a:ext cx="201" cy="201"/>
              <a:chOff x="504" y="1539"/>
              <a:chExt cx="558" cy="558"/>
            </a:xfrm>
          </p:grpSpPr>
          <p:sp>
            <p:nvSpPr>
              <p:cNvPr id="20578" name="Oval 482"/>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79" name="Oval 483"/>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63" name="Group 484"/>
            <p:cNvGrpSpPr>
              <a:grpSpLocks/>
            </p:cNvGrpSpPr>
            <p:nvPr/>
          </p:nvGrpSpPr>
          <p:grpSpPr bwMode="auto">
            <a:xfrm>
              <a:off x="724" y="350"/>
              <a:ext cx="201" cy="201"/>
              <a:chOff x="504" y="1539"/>
              <a:chExt cx="558" cy="558"/>
            </a:xfrm>
          </p:grpSpPr>
          <p:sp>
            <p:nvSpPr>
              <p:cNvPr id="20576" name="Oval 485"/>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77" name="Oval 486"/>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64" name="Group 487"/>
            <p:cNvGrpSpPr>
              <a:grpSpLocks/>
            </p:cNvGrpSpPr>
            <p:nvPr/>
          </p:nvGrpSpPr>
          <p:grpSpPr bwMode="auto">
            <a:xfrm>
              <a:off x="548" y="351"/>
              <a:ext cx="201" cy="201"/>
              <a:chOff x="504" y="1539"/>
              <a:chExt cx="558" cy="558"/>
            </a:xfrm>
          </p:grpSpPr>
          <p:sp>
            <p:nvSpPr>
              <p:cNvPr id="20574" name="Oval 488"/>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75" name="Oval 489"/>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65" name="Group 490"/>
            <p:cNvGrpSpPr>
              <a:grpSpLocks/>
            </p:cNvGrpSpPr>
            <p:nvPr/>
          </p:nvGrpSpPr>
          <p:grpSpPr bwMode="auto">
            <a:xfrm>
              <a:off x="373" y="350"/>
              <a:ext cx="201" cy="201"/>
              <a:chOff x="504" y="1539"/>
              <a:chExt cx="558" cy="558"/>
            </a:xfrm>
          </p:grpSpPr>
          <p:sp>
            <p:nvSpPr>
              <p:cNvPr id="20572" name="Oval 491"/>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73" name="Oval 492"/>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66" name="Group 493"/>
            <p:cNvGrpSpPr>
              <a:grpSpLocks/>
            </p:cNvGrpSpPr>
            <p:nvPr/>
          </p:nvGrpSpPr>
          <p:grpSpPr bwMode="auto">
            <a:xfrm>
              <a:off x="373" y="689"/>
              <a:ext cx="201" cy="201"/>
              <a:chOff x="504" y="1539"/>
              <a:chExt cx="558" cy="558"/>
            </a:xfrm>
          </p:grpSpPr>
          <p:sp>
            <p:nvSpPr>
              <p:cNvPr id="20570" name="Oval 494"/>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71" name="Oval 495"/>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67" name="Group 496"/>
            <p:cNvGrpSpPr>
              <a:grpSpLocks/>
            </p:cNvGrpSpPr>
            <p:nvPr/>
          </p:nvGrpSpPr>
          <p:grpSpPr bwMode="auto">
            <a:xfrm>
              <a:off x="724" y="675"/>
              <a:ext cx="201" cy="201"/>
              <a:chOff x="504" y="1539"/>
              <a:chExt cx="558" cy="558"/>
            </a:xfrm>
          </p:grpSpPr>
          <p:sp>
            <p:nvSpPr>
              <p:cNvPr id="20568" name="Oval 497"/>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69" name="Oval 498"/>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sp>
        <p:nvSpPr>
          <p:cNvPr id="20494" name="Text Box 555"/>
          <p:cNvSpPr txBox="1">
            <a:spLocks noChangeArrowheads="1"/>
          </p:cNvSpPr>
          <p:nvPr/>
        </p:nvSpPr>
        <p:spPr bwMode="auto">
          <a:xfrm rot="-2554047">
            <a:off x="6223000" y="5940425"/>
            <a:ext cx="568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400" b="1">
                <a:latin typeface="Arial" charset="0"/>
              </a:rPr>
              <a:t>L   R</a:t>
            </a:r>
          </a:p>
        </p:txBody>
      </p:sp>
      <p:grpSp>
        <p:nvGrpSpPr>
          <p:cNvPr id="20495" name="Group 117"/>
          <p:cNvGrpSpPr>
            <a:grpSpLocks/>
          </p:cNvGrpSpPr>
          <p:nvPr/>
        </p:nvGrpSpPr>
        <p:grpSpPr bwMode="auto">
          <a:xfrm>
            <a:off x="2430463" y="2359025"/>
            <a:ext cx="876300" cy="857250"/>
            <a:chOff x="373" y="350"/>
            <a:chExt cx="552" cy="540"/>
          </a:xfrm>
        </p:grpSpPr>
        <p:grpSp>
          <p:nvGrpSpPr>
            <p:cNvPr id="20532" name="Group 118"/>
            <p:cNvGrpSpPr>
              <a:grpSpLocks/>
            </p:cNvGrpSpPr>
            <p:nvPr/>
          </p:nvGrpSpPr>
          <p:grpSpPr bwMode="auto">
            <a:xfrm>
              <a:off x="724" y="513"/>
              <a:ext cx="201" cy="201"/>
              <a:chOff x="504" y="1539"/>
              <a:chExt cx="558" cy="558"/>
            </a:xfrm>
          </p:grpSpPr>
          <p:sp>
            <p:nvSpPr>
              <p:cNvPr id="20557" name="Oval 119"/>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58" name="Oval 120"/>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33" name="Group 121"/>
            <p:cNvGrpSpPr>
              <a:grpSpLocks/>
            </p:cNvGrpSpPr>
            <p:nvPr/>
          </p:nvGrpSpPr>
          <p:grpSpPr bwMode="auto">
            <a:xfrm>
              <a:off x="373" y="519"/>
              <a:ext cx="201" cy="201"/>
              <a:chOff x="504" y="1539"/>
              <a:chExt cx="558" cy="558"/>
            </a:xfrm>
          </p:grpSpPr>
          <p:sp>
            <p:nvSpPr>
              <p:cNvPr id="20555" name="Oval 122"/>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56" name="Oval 123"/>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34" name="Group 124"/>
            <p:cNvGrpSpPr>
              <a:grpSpLocks/>
            </p:cNvGrpSpPr>
            <p:nvPr/>
          </p:nvGrpSpPr>
          <p:grpSpPr bwMode="auto">
            <a:xfrm>
              <a:off x="548" y="678"/>
              <a:ext cx="201" cy="201"/>
              <a:chOff x="504" y="1539"/>
              <a:chExt cx="558" cy="558"/>
            </a:xfrm>
          </p:grpSpPr>
          <p:sp>
            <p:nvSpPr>
              <p:cNvPr id="20553" name="Oval 125"/>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54" name="Oval 126"/>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35" name="Group 127"/>
            <p:cNvGrpSpPr>
              <a:grpSpLocks/>
            </p:cNvGrpSpPr>
            <p:nvPr/>
          </p:nvGrpSpPr>
          <p:grpSpPr bwMode="auto">
            <a:xfrm>
              <a:off x="548" y="500"/>
              <a:ext cx="201" cy="201"/>
              <a:chOff x="504" y="1539"/>
              <a:chExt cx="558" cy="558"/>
            </a:xfrm>
          </p:grpSpPr>
          <p:sp>
            <p:nvSpPr>
              <p:cNvPr id="20551" name="Oval 128"/>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52" name="Oval 129"/>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36" name="Group 130"/>
            <p:cNvGrpSpPr>
              <a:grpSpLocks/>
            </p:cNvGrpSpPr>
            <p:nvPr/>
          </p:nvGrpSpPr>
          <p:grpSpPr bwMode="auto">
            <a:xfrm>
              <a:off x="724" y="350"/>
              <a:ext cx="201" cy="201"/>
              <a:chOff x="504" y="1539"/>
              <a:chExt cx="558" cy="558"/>
            </a:xfrm>
          </p:grpSpPr>
          <p:sp>
            <p:nvSpPr>
              <p:cNvPr id="20549" name="Oval 131"/>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50" name="Oval 132"/>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37" name="Group 133"/>
            <p:cNvGrpSpPr>
              <a:grpSpLocks/>
            </p:cNvGrpSpPr>
            <p:nvPr/>
          </p:nvGrpSpPr>
          <p:grpSpPr bwMode="auto">
            <a:xfrm>
              <a:off x="548" y="351"/>
              <a:ext cx="201" cy="201"/>
              <a:chOff x="504" y="1539"/>
              <a:chExt cx="558" cy="558"/>
            </a:xfrm>
          </p:grpSpPr>
          <p:sp>
            <p:nvSpPr>
              <p:cNvPr id="20547" name="Oval 134"/>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48" name="Oval 135"/>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38" name="Group 136"/>
            <p:cNvGrpSpPr>
              <a:grpSpLocks/>
            </p:cNvGrpSpPr>
            <p:nvPr/>
          </p:nvGrpSpPr>
          <p:grpSpPr bwMode="auto">
            <a:xfrm>
              <a:off x="373" y="350"/>
              <a:ext cx="201" cy="201"/>
              <a:chOff x="504" y="1539"/>
              <a:chExt cx="558" cy="558"/>
            </a:xfrm>
          </p:grpSpPr>
          <p:sp>
            <p:nvSpPr>
              <p:cNvPr id="20545" name="Oval 137"/>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46" name="Oval 138"/>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39" name="Group 139"/>
            <p:cNvGrpSpPr>
              <a:grpSpLocks/>
            </p:cNvGrpSpPr>
            <p:nvPr/>
          </p:nvGrpSpPr>
          <p:grpSpPr bwMode="auto">
            <a:xfrm>
              <a:off x="373" y="689"/>
              <a:ext cx="201" cy="201"/>
              <a:chOff x="504" y="1539"/>
              <a:chExt cx="558" cy="558"/>
            </a:xfrm>
          </p:grpSpPr>
          <p:sp>
            <p:nvSpPr>
              <p:cNvPr id="20543" name="Oval 140"/>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44" name="Oval 141"/>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40" name="Group 142"/>
            <p:cNvGrpSpPr>
              <a:grpSpLocks/>
            </p:cNvGrpSpPr>
            <p:nvPr/>
          </p:nvGrpSpPr>
          <p:grpSpPr bwMode="auto">
            <a:xfrm>
              <a:off x="724" y="675"/>
              <a:ext cx="201" cy="201"/>
              <a:chOff x="504" y="1539"/>
              <a:chExt cx="558" cy="558"/>
            </a:xfrm>
          </p:grpSpPr>
          <p:sp>
            <p:nvSpPr>
              <p:cNvPr id="20541" name="Oval 143"/>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42" name="Oval 144"/>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sp>
        <p:nvSpPr>
          <p:cNvPr id="20496" name="Rectangle 556"/>
          <p:cNvSpPr>
            <a:spLocks noChangeArrowheads="1"/>
          </p:cNvSpPr>
          <p:nvPr/>
        </p:nvSpPr>
        <p:spPr bwMode="auto">
          <a:xfrm>
            <a:off x="1557338" y="1562100"/>
            <a:ext cx="812800" cy="8270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0000"/>
              </a:solidFill>
            </a:endParaRPr>
          </a:p>
        </p:txBody>
      </p:sp>
      <p:sp>
        <p:nvSpPr>
          <p:cNvPr id="20497" name="Rectangle 557"/>
          <p:cNvSpPr>
            <a:spLocks noChangeArrowheads="1"/>
          </p:cNvSpPr>
          <p:nvPr/>
        </p:nvSpPr>
        <p:spPr bwMode="auto">
          <a:xfrm>
            <a:off x="2393950" y="1557338"/>
            <a:ext cx="828675" cy="827087"/>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8" name="Rectangle 559"/>
          <p:cNvSpPr>
            <a:spLocks noChangeArrowheads="1"/>
          </p:cNvSpPr>
          <p:nvPr/>
        </p:nvSpPr>
        <p:spPr bwMode="auto">
          <a:xfrm>
            <a:off x="1565275" y="2414588"/>
            <a:ext cx="812800" cy="827087"/>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9" name="Rectangle 595"/>
          <p:cNvSpPr>
            <a:spLocks noChangeArrowheads="1"/>
          </p:cNvSpPr>
          <p:nvPr/>
        </p:nvSpPr>
        <p:spPr bwMode="auto">
          <a:xfrm>
            <a:off x="5757863" y="1539875"/>
            <a:ext cx="812800" cy="8270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00" name="Rectangle 596"/>
          <p:cNvSpPr>
            <a:spLocks noChangeArrowheads="1"/>
          </p:cNvSpPr>
          <p:nvPr/>
        </p:nvSpPr>
        <p:spPr bwMode="auto">
          <a:xfrm>
            <a:off x="6594475" y="1535113"/>
            <a:ext cx="828675" cy="827087"/>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01" name="Rectangle 598"/>
          <p:cNvSpPr>
            <a:spLocks noChangeArrowheads="1"/>
          </p:cNvSpPr>
          <p:nvPr/>
        </p:nvSpPr>
        <p:spPr bwMode="auto">
          <a:xfrm>
            <a:off x="5753100" y="2392363"/>
            <a:ext cx="812800" cy="827087"/>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02" name="Rectangle 599"/>
          <p:cNvSpPr>
            <a:spLocks noChangeArrowheads="1"/>
          </p:cNvSpPr>
          <p:nvPr/>
        </p:nvSpPr>
        <p:spPr bwMode="auto">
          <a:xfrm>
            <a:off x="6607175" y="2387600"/>
            <a:ext cx="798513" cy="827088"/>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0481" name="Group 622"/>
          <p:cNvGrpSpPr>
            <a:grpSpLocks/>
          </p:cNvGrpSpPr>
          <p:nvPr/>
        </p:nvGrpSpPr>
        <p:grpSpPr bwMode="auto">
          <a:xfrm>
            <a:off x="1689100" y="1597025"/>
            <a:ext cx="5653088" cy="1531938"/>
            <a:chOff x="723" y="315"/>
            <a:chExt cx="3561" cy="965"/>
          </a:xfrm>
        </p:grpSpPr>
        <p:sp>
          <p:nvSpPr>
            <p:cNvPr id="20530" name="Line 602"/>
            <p:cNvSpPr>
              <a:spLocks noChangeShapeType="1"/>
            </p:cNvSpPr>
            <p:nvPr/>
          </p:nvSpPr>
          <p:spPr bwMode="auto">
            <a:xfrm>
              <a:off x="723" y="338"/>
              <a:ext cx="941" cy="942"/>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1" name="Line 603"/>
            <p:cNvSpPr>
              <a:spLocks noChangeShapeType="1"/>
            </p:cNvSpPr>
            <p:nvPr/>
          </p:nvSpPr>
          <p:spPr bwMode="auto">
            <a:xfrm>
              <a:off x="3343" y="315"/>
              <a:ext cx="941" cy="942"/>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504" name="Line 604"/>
          <p:cNvSpPr>
            <a:spLocks noChangeShapeType="1"/>
          </p:cNvSpPr>
          <p:nvPr/>
        </p:nvSpPr>
        <p:spPr bwMode="auto">
          <a:xfrm>
            <a:off x="2060575" y="5167313"/>
            <a:ext cx="2619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5" name="Line 605"/>
          <p:cNvSpPr>
            <a:spLocks noChangeShapeType="1"/>
          </p:cNvSpPr>
          <p:nvPr/>
        </p:nvSpPr>
        <p:spPr bwMode="auto">
          <a:xfrm>
            <a:off x="2605088" y="5102225"/>
            <a:ext cx="201612" cy="1603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6" name="Line 607"/>
          <p:cNvSpPr>
            <a:spLocks noChangeShapeType="1"/>
          </p:cNvSpPr>
          <p:nvPr/>
        </p:nvSpPr>
        <p:spPr bwMode="auto">
          <a:xfrm rot="-5400000">
            <a:off x="3099594" y="5187157"/>
            <a:ext cx="2619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7" name="Line 608"/>
          <p:cNvSpPr>
            <a:spLocks noChangeShapeType="1"/>
          </p:cNvSpPr>
          <p:nvPr/>
        </p:nvSpPr>
        <p:spPr bwMode="auto">
          <a:xfrm rot="-5400000">
            <a:off x="3657600" y="5091113"/>
            <a:ext cx="204787" cy="2047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8" name="Line 609"/>
          <p:cNvSpPr>
            <a:spLocks noChangeShapeType="1"/>
          </p:cNvSpPr>
          <p:nvPr/>
        </p:nvSpPr>
        <p:spPr bwMode="auto">
          <a:xfrm>
            <a:off x="4157663" y="5246688"/>
            <a:ext cx="2619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9" name="Line 610"/>
          <p:cNvSpPr>
            <a:spLocks noChangeShapeType="1"/>
          </p:cNvSpPr>
          <p:nvPr/>
        </p:nvSpPr>
        <p:spPr bwMode="auto">
          <a:xfrm>
            <a:off x="4702175" y="5181600"/>
            <a:ext cx="201613" cy="1603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0" name="Line 611"/>
          <p:cNvSpPr>
            <a:spLocks noChangeShapeType="1"/>
          </p:cNvSpPr>
          <p:nvPr/>
        </p:nvSpPr>
        <p:spPr bwMode="auto">
          <a:xfrm rot="-5400000">
            <a:off x="5196681" y="5266532"/>
            <a:ext cx="2619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1" name="Line 612"/>
          <p:cNvSpPr>
            <a:spLocks noChangeShapeType="1"/>
          </p:cNvSpPr>
          <p:nvPr/>
        </p:nvSpPr>
        <p:spPr bwMode="auto">
          <a:xfrm rot="-5400000">
            <a:off x="5754688" y="5170488"/>
            <a:ext cx="204787" cy="2047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621"/>
          <p:cNvGrpSpPr>
            <a:grpSpLocks/>
          </p:cNvGrpSpPr>
          <p:nvPr/>
        </p:nvGrpSpPr>
        <p:grpSpPr bwMode="auto">
          <a:xfrm>
            <a:off x="2974975" y="4076700"/>
            <a:ext cx="2414588" cy="817563"/>
            <a:chOff x="1106" y="2568"/>
            <a:chExt cx="1521" cy="515"/>
          </a:xfrm>
        </p:grpSpPr>
        <p:sp>
          <p:nvSpPr>
            <p:cNvPr id="20526" name="AutoShape 617"/>
            <p:cNvSpPr>
              <a:spLocks noChangeArrowheads="1"/>
            </p:cNvSpPr>
            <p:nvPr/>
          </p:nvSpPr>
          <p:spPr bwMode="auto">
            <a:xfrm>
              <a:off x="1106" y="2706"/>
              <a:ext cx="339" cy="92"/>
            </a:xfrm>
            <a:prstGeom prst="parallelogram">
              <a:avLst>
                <a:gd name="adj" fmla="val 92120"/>
              </a:avLst>
            </a:prstGeom>
            <a:solidFill>
              <a:srgbClr val="FFFF99"/>
            </a:solidFill>
            <a:ln w="9525">
              <a:solidFill>
                <a:schemeClr val="tx1"/>
              </a:solidFill>
              <a:miter lim="800000"/>
              <a:headEnd/>
              <a:tailEnd/>
            </a:ln>
          </p:spPr>
          <p:txBody>
            <a:bodyPr wrap="none" anchor="ctr"/>
            <a:lstStyle/>
            <a:p>
              <a:endParaRPr lang="en-US"/>
            </a:p>
          </p:txBody>
        </p:sp>
        <p:sp>
          <p:nvSpPr>
            <p:cNvPr id="20527" name="AutoShape 618"/>
            <p:cNvSpPr>
              <a:spLocks noChangeArrowheads="1"/>
            </p:cNvSpPr>
            <p:nvPr/>
          </p:nvSpPr>
          <p:spPr bwMode="auto">
            <a:xfrm>
              <a:off x="1220" y="2568"/>
              <a:ext cx="339" cy="92"/>
            </a:xfrm>
            <a:prstGeom prst="parallelogram">
              <a:avLst>
                <a:gd name="adj" fmla="val 92120"/>
              </a:avLst>
            </a:prstGeom>
            <a:solidFill>
              <a:srgbClr val="FFFF99"/>
            </a:solidFill>
            <a:ln w="9525">
              <a:solidFill>
                <a:schemeClr val="tx1"/>
              </a:solidFill>
              <a:miter lim="800000"/>
              <a:headEnd/>
              <a:tailEnd/>
            </a:ln>
          </p:spPr>
          <p:txBody>
            <a:bodyPr wrap="none" anchor="ctr"/>
            <a:lstStyle/>
            <a:p>
              <a:endParaRPr lang="en-US"/>
            </a:p>
          </p:txBody>
        </p:sp>
        <p:sp>
          <p:nvSpPr>
            <p:cNvPr id="20528" name="AutoShape 619"/>
            <p:cNvSpPr>
              <a:spLocks noChangeArrowheads="1"/>
            </p:cNvSpPr>
            <p:nvPr/>
          </p:nvSpPr>
          <p:spPr bwMode="auto">
            <a:xfrm>
              <a:off x="2174" y="2991"/>
              <a:ext cx="339" cy="92"/>
            </a:xfrm>
            <a:prstGeom prst="parallelogram">
              <a:avLst>
                <a:gd name="adj" fmla="val 92120"/>
              </a:avLst>
            </a:prstGeom>
            <a:solidFill>
              <a:srgbClr val="FFFF99"/>
            </a:solidFill>
            <a:ln w="9525">
              <a:solidFill>
                <a:schemeClr val="tx1"/>
              </a:solidFill>
              <a:miter lim="800000"/>
              <a:headEnd/>
              <a:tailEnd/>
            </a:ln>
          </p:spPr>
          <p:txBody>
            <a:bodyPr wrap="none" anchor="ctr"/>
            <a:lstStyle/>
            <a:p>
              <a:endParaRPr lang="en-US"/>
            </a:p>
          </p:txBody>
        </p:sp>
        <p:sp>
          <p:nvSpPr>
            <p:cNvPr id="20529" name="AutoShape 620"/>
            <p:cNvSpPr>
              <a:spLocks noChangeArrowheads="1"/>
            </p:cNvSpPr>
            <p:nvPr/>
          </p:nvSpPr>
          <p:spPr bwMode="auto">
            <a:xfrm>
              <a:off x="2288" y="2853"/>
              <a:ext cx="339" cy="92"/>
            </a:xfrm>
            <a:prstGeom prst="parallelogram">
              <a:avLst>
                <a:gd name="adj" fmla="val 92120"/>
              </a:avLst>
            </a:prstGeom>
            <a:solidFill>
              <a:srgbClr val="FFFF99"/>
            </a:solidFill>
            <a:ln w="9525">
              <a:solidFill>
                <a:schemeClr val="tx1"/>
              </a:solidFill>
              <a:miter lim="800000"/>
              <a:headEnd/>
              <a:tailEnd/>
            </a:ln>
          </p:spPr>
          <p:txBody>
            <a:bodyPr wrap="none" anchor="ctr"/>
            <a:lstStyle/>
            <a:p>
              <a:endParaRPr lang="en-US"/>
            </a:p>
          </p:txBody>
        </p:sp>
      </p:grpSp>
      <p:sp>
        <p:nvSpPr>
          <p:cNvPr id="20513" name="Text Box 623"/>
          <p:cNvSpPr txBox="1">
            <a:spLocks noChangeArrowheads="1"/>
          </p:cNvSpPr>
          <p:nvPr/>
        </p:nvSpPr>
        <p:spPr bwMode="auto">
          <a:xfrm>
            <a:off x="5108575" y="973138"/>
            <a:ext cx="3043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atin typeface="Arial" charset="0"/>
              </a:rPr>
              <a:t>Right temporal retina</a:t>
            </a:r>
          </a:p>
        </p:txBody>
      </p:sp>
      <p:sp>
        <p:nvSpPr>
          <p:cNvPr id="20514" name="Text Box 624"/>
          <p:cNvSpPr txBox="1">
            <a:spLocks noChangeArrowheads="1"/>
          </p:cNvSpPr>
          <p:nvPr/>
        </p:nvSpPr>
        <p:spPr bwMode="auto">
          <a:xfrm>
            <a:off x="1247775" y="973138"/>
            <a:ext cx="2376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atin typeface="Arial" charset="0"/>
              </a:rPr>
              <a:t>Left nasal retina</a:t>
            </a:r>
          </a:p>
        </p:txBody>
      </p:sp>
      <p:sp>
        <p:nvSpPr>
          <p:cNvPr id="20515" name="Text Box 625"/>
          <p:cNvSpPr txBox="1">
            <a:spLocks noChangeArrowheads="1"/>
          </p:cNvSpPr>
          <p:nvPr/>
        </p:nvSpPr>
        <p:spPr bwMode="auto">
          <a:xfrm>
            <a:off x="2076450" y="6316663"/>
            <a:ext cx="396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atin typeface="Arial" charset="0"/>
              </a:rPr>
              <a:t>Right Primary Visual Cortex</a:t>
            </a:r>
          </a:p>
        </p:txBody>
      </p:sp>
      <p:grpSp>
        <p:nvGrpSpPr>
          <p:cNvPr id="3" name="Group 628"/>
          <p:cNvGrpSpPr>
            <a:grpSpLocks/>
          </p:cNvGrpSpPr>
          <p:nvPr/>
        </p:nvGrpSpPr>
        <p:grpSpPr bwMode="auto">
          <a:xfrm flipH="1">
            <a:off x="1654175" y="1620838"/>
            <a:ext cx="5653088" cy="1531937"/>
            <a:chOff x="723" y="315"/>
            <a:chExt cx="3561" cy="965"/>
          </a:xfrm>
        </p:grpSpPr>
        <p:sp>
          <p:nvSpPr>
            <p:cNvPr id="20524" name="Line 629"/>
            <p:cNvSpPr>
              <a:spLocks noChangeShapeType="1"/>
            </p:cNvSpPr>
            <p:nvPr/>
          </p:nvSpPr>
          <p:spPr bwMode="auto">
            <a:xfrm>
              <a:off x="723" y="338"/>
              <a:ext cx="941" cy="942"/>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5" name="Line 630"/>
            <p:cNvSpPr>
              <a:spLocks noChangeShapeType="1"/>
            </p:cNvSpPr>
            <p:nvPr/>
          </p:nvSpPr>
          <p:spPr bwMode="auto">
            <a:xfrm>
              <a:off x="3343" y="315"/>
              <a:ext cx="941" cy="942"/>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636"/>
          <p:cNvGrpSpPr>
            <a:grpSpLocks/>
          </p:cNvGrpSpPr>
          <p:nvPr/>
        </p:nvGrpSpPr>
        <p:grpSpPr bwMode="auto">
          <a:xfrm>
            <a:off x="3635375" y="4076700"/>
            <a:ext cx="3200400" cy="812800"/>
            <a:chOff x="1522" y="2568"/>
            <a:chExt cx="2016" cy="512"/>
          </a:xfrm>
        </p:grpSpPr>
        <p:sp>
          <p:nvSpPr>
            <p:cNvPr id="20520" name="AutoShape 632"/>
            <p:cNvSpPr>
              <a:spLocks noChangeArrowheads="1"/>
            </p:cNvSpPr>
            <p:nvPr/>
          </p:nvSpPr>
          <p:spPr bwMode="auto">
            <a:xfrm>
              <a:off x="1522" y="2988"/>
              <a:ext cx="339" cy="92"/>
            </a:xfrm>
            <a:prstGeom prst="parallelogram">
              <a:avLst>
                <a:gd name="adj" fmla="val 92120"/>
              </a:avLst>
            </a:prstGeom>
            <a:solidFill>
              <a:srgbClr val="FFFF99"/>
            </a:solidFill>
            <a:ln w="9525">
              <a:solidFill>
                <a:schemeClr val="tx1"/>
              </a:solidFill>
              <a:miter lim="800000"/>
              <a:headEnd/>
              <a:tailEnd/>
            </a:ln>
          </p:spPr>
          <p:txBody>
            <a:bodyPr wrap="none" anchor="ctr"/>
            <a:lstStyle/>
            <a:p>
              <a:endParaRPr lang="en-US"/>
            </a:p>
          </p:txBody>
        </p:sp>
        <p:sp>
          <p:nvSpPr>
            <p:cNvPr id="20521" name="AutoShape 633"/>
            <p:cNvSpPr>
              <a:spLocks noChangeArrowheads="1"/>
            </p:cNvSpPr>
            <p:nvPr/>
          </p:nvSpPr>
          <p:spPr bwMode="auto">
            <a:xfrm>
              <a:off x="1636" y="2850"/>
              <a:ext cx="339" cy="92"/>
            </a:xfrm>
            <a:prstGeom prst="parallelogram">
              <a:avLst>
                <a:gd name="adj" fmla="val 92120"/>
              </a:avLst>
            </a:prstGeom>
            <a:solidFill>
              <a:srgbClr val="FFFF99"/>
            </a:solidFill>
            <a:ln w="9525">
              <a:solidFill>
                <a:schemeClr val="tx1"/>
              </a:solidFill>
              <a:miter lim="800000"/>
              <a:headEnd/>
              <a:tailEnd/>
            </a:ln>
          </p:spPr>
          <p:txBody>
            <a:bodyPr wrap="none" anchor="ctr"/>
            <a:lstStyle/>
            <a:p>
              <a:endParaRPr lang="en-US"/>
            </a:p>
          </p:txBody>
        </p:sp>
        <p:sp>
          <p:nvSpPr>
            <p:cNvPr id="20522" name="AutoShape 634"/>
            <p:cNvSpPr>
              <a:spLocks noChangeArrowheads="1"/>
            </p:cNvSpPr>
            <p:nvPr/>
          </p:nvSpPr>
          <p:spPr bwMode="auto">
            <a:xfrm>
              <a:off x="3085" y="2706"/>
              <a:ext cx="339" cy="92"/>
            </a:xfrm>
            <a:prstGeom prst="parallelogram">
              <a:avLst>
                <a:gd name="adj" fmla="val 92120"/>
              </a:avLst>
            </a:prstGeom>
            <a:solidFill>
              <a:srgbClr val="FFFF99"/>
            </a:solidFill>
            <a:ln w="9525">
              <a:solidFill>
                <a:schemeClr val="tx1"/>
              </a:solidFill>
              <a:miter lim="800000"/>
              <a:headEnd/>
              <a:tailEnd/>
            </a:ln>
          </p:spPr>
          <p:txBody>
            <a:bodyPr wrap="none" anchor="ctr"/>
            <a:lstStyle/>
            <a:p>
              <a:endParaRPr lang="en-US"/>
            </a:p>
          </p:txBody>
        </p:sp>
        <p:sp>
          <p:nvSpPr>
            <p:cNvPr id="20523" name="AutoShape 635"/>
            <p:cNvSpPr>
              <a:spLocks noChangeArrowheads="1"/>
            </p:cNvSpPr>
            <p:nvPr/>
          </p:nvSpPr>
          <p:spPr bwMode="auto">
            <a:xfrm>
              <a:off x="3199" y="2568"/>
              <a:ext cx="339" cy="92"/>
            </a:xfrm>
            <a:prstGeom prst="parallelogram">
              <a:avLst>
                <a:gd name="adj" fmla="val 92120"/>
              </a:avLst>
            </a:prstGeom>
            <a:solidFill>
              <a:srgbClr val="FFFF99"/>
            </a:solidFill>
            <a:ln w="9525">
              <a:solidFill>
                <a:schemeClr val="tx1"/>
              </a:solidFill>
              <a:miter lim="800000"/>
              <a:headEnd/>
              <a:tailEnd/>
            </a:ln>
          </p:spPr>
          <p:txBody>
            <a:bodyPr wrap="none" anchor="ctr"/>
            <a:lstStyle/>
            <a:p>
              <a:endParaRPr lang="en-US"/>
            </a:p>
          </p:txBody>
        </p:sp>
      </p:grpSp>
      <p:sp>
        <p:nvSpPr>
          <p:cNvPr id="20518" name="Rectangle 560"/>
          <p:cNvSpPr>
            <a:spLocks noChangeArrowheads="1"/>
          </p:cNvSpPr>
          <p:nvPr/>
        </p:nvSpPr>
        <p:spPr bwMode="auto">
          <a:xfrm>
            <a:off x="2419350" y="2409825"/>
            <a:ext cx="798513" cy="827088"/>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19" name="TextBox 457"/>
          <p:cNvSpPr txBox="1">
            <a:spLocks noChangeArrowheads="1"/>
          </p:cNvSpPr>
          <p:nvPr/>
        </p:nvSpPr>
        <p:spPr bwMode="auto">
          <a:xfrm>
            <a:off x="0" y="-12700"/>
            <a:ext cx="9144000"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a:solidFill>
                  <a:schemeClr val="bg1"/>
                </a:solidFill>
                <a:latin typeface="Arial" charset="0"/>
              </a:rPr>
              <a:t>What happens when I show you an ‘X’ in your LEFT visual field?</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0481"/>
                                        </p:tgtEl>
                                        <p:attrNameLst>
                                          <p:attrName>style.visibility</p:attrName>
                                        </p:attrNameLst>
                                      </p:cBhvr>
                                      <p:to>
                                        <p:strVal val="visible"/>
                                      </p:to>
                                    </p:set>
                                    <p:anim calcmode="lin" valueType="num">
                                      <p:cBhvr>
                                        <p:cTn id="7" dur="500" fill="hold"/>
                                        <p:tgtEl>
                                          <p:spTgt spid="20481"/>
                                        </p:tgtEl>
                                        <p:attrNameLst>
                                          <p:attrName>ppt_w</p:attrName>
                                        </p:attrNameLst>
                                      </p:cBhvr>
                                      <p:tavLst>
                                        <p:tav tm="0">
                                          <p:val>
                                            <p:fltVal val="0"/>
                                          </p:val>
                                        </p:tav>
                                        <p:tav tm="100000">
                                          <p:val>
                                            <p:strVal val="#ppt_w"/>
                                          </p:val>
                                        </p:tav>
                                      </p:tavLst>
                                    </p:anim>
                                    <p:anim calcmode="lin" valueType="num">
                                      <p:cBhvr>
                                        <p:cTn id="8" dur="500" fill="hold"/>
                                        <p:tgtEl>
                                          <p:spTgt spid="20481"/>
                                        </p:tgtEl>
                                        <p:attrNameLst>
                                          <p:attrName>ppt_h</p:attrName>
                                        </p:attrNameLst>
                                      </p:cBhvr>
                                      <p:tavLst>
                                        <p:tav tm="0">
                                          <p:val>
                                            <p:fltVal val="0"/>
                                          </p:val>
                                        </p:tav>
                                        <p:tav tm="100000">
                                          <p:val>
                                            <p:strVal val="#ppt_h"/>
                                          </p:val>
                                        </p:tav>
                                      </p:tavLst>
                                    </p:anim>
                                    <p:animEffect transition="in" filter="fade">
                                      <p:cBhvr>
                                        <p:cTn id="9" dur="500"/>
                                        <p:tgtEl>
                                          <p:spTgt spid="2048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26" presetClass="emph" presetSubtype="0" repeatCount="indefinite" fill="hold" nodeType="withEffect">
                                  <p:stCondLst>
                                    <p:cond delay="0"/>
                                  </p:stCondLst>
                                  <p:childTnLst>
                                    <p:animEffect transition="out" filter="fade">
                                      <p:cBhvr>
                                        <p:cTn id="15" dur="1000" tmFilter="0, 0; .2, .5; .8, .5; 1, 0"/>
                                        <p:tgtEl>
                                          <p:spTgt spid="2"/>
                                        </p:tgtEl>
                                      </p:cBhvr>
                                    </p:animEffect>
                                    <p:animScale>
                                      <p:cBhvr>
                                        <p:cTn id="16" dur="500" autoRev="1" fill="hold"/>
                                        <p:tgtEl>
                                          <p:spTgt spid="2"/>
                                        </p:tgtEl>
                                      </p:cBhvr>
                                      <p:by x="105000" y="105000"/>
                                    </p:animScale>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par>
                                <p:cTn id="28" presetID="26" presetClass="emph" presetSubtype="0" repeatCount="indefinite" fill="hold" nodeType="withEffect">
                                  <p:stCondLst>
                                    <p:cond delay="0"/>
                                  </p:stCondLst>
                                  <p:childTnLst>
                                    <p:animEffect transition="out" filter="fade">
                                      <p:cBhvr>
                                        <p:cTn id="29" dur="500" tmFilter="0, 0; .2, .5; .8, .5; 1, 0"/>
                                        <p:tgtEl>
                                          <p:spTgt spid="4"/>
                                        </p:tgtEl>
                                      </p:cBhvr>
                                    </p:animEffect>
                                    <p:animScale>
                                      <p:cBhvr>
                                        <p:cTn id="30"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4" name="Picture 2" descr="hyperc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3"/>
          <p:cNvSpPr txBox="1">
            <a:spLocks noChangeArrowheads="1"/>
          </p:cNvSpPr>
          <p:nvPr/>
        </p:nvSpPr>
        <p:spPr bwMode="auto">
          <a:xfrm>
            <a:off x="2061853" y="5273675"/>
            <a:ext cx="47520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400" b="1" dirty="0">
                <a:solidFill>
                  <a:srgbClr val="000000"/>
                </a:solidFill>
                <a:latin typeface="Segoe UI" pitchFamily="34" charset="0"/>
                <a:ea typeface="Segoe UI" pitchFamily="34" charset="0"/>
                <a:cs typeface="Segoe UI" pitchFamily="34" charset="0"/>
              </a:rPr>
              <a:t>What does the visual system do</a:t>
            </a:r>
          </a:p>
          <a:p>
            <a:pPr algn="ctr"/>
            <a:r>
              <a:rPr lang="en-US" sz="2400" b="1" dirty="0">
                <a:solidFill>
                  <a:srgbClr val="000000"/>
                </a:solidFill>
                <a:latin typeface="Segoe UI" pitchFamily="34" charset="0"/>
                <a:ea typeface="Segoe UI" pitchFamily="34" charset="0"/>
                <a:cs typeface="Segoe UI" pitchFamily="34" charset="0"/>
              </a:rPr>
              <a:t>with all these little bars?</a:t>
            </a:r>
          </a:p>
        </p:txBody>
      </p:sp>
    </p:spTree>
    <p:extLst>
      <p:ext uri="{BB962C8B-B14F-4D97-AF65-F5344CB8AC3E}">
        <p14:creationId xmlns:p14="http://schemas.microsoft.com/office/powerpoint/2010/main" val="1314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0178" name="Group 9"/>
          <p:cNvGrpSpPr>
            <a:grpSpLocks/>
          </p:cNvGrpSpPr>
          <p:nvPr/>
        </p:nvGrpSpPr>
        <p:grpSpPr bwMode="auto">
          <a:xfrm>
            <a:off x="5295900" y="0"/>
            <a:ext cx="3848100" cy="6069013"/>
            <a:chOff x="5295331" y="0"/>
            <a:chExt cx="3848669" cy="6069724"/>
          </a:xfrm>
        </p:grpSpPr>
        <p:pic>
          <p:nvPicPr>
            <p:cNvPr id="50197" name="Picture 2" descr="ctx simple"/>
            <p:cNvPicPr>
              <a:picLocks noChangeAspect="1" noChangeArrowheads="1"/>
            </p:cNvPicPr>
            <p:nvPr/>
          </p:nvPicPr>
          <p:blipFill>
            <a:blip r:embed="rId3">
              <a:extLst>
                <a:ext uri="{28A0092B-C50C-407E-A947-70E740481C1C}">
                  <a14:useLocalDpi xmlns:a14="http://schemas.microsoft.com/office/drawing/2010/main" val="0"/>
                </a:ext>
              </a:extLst>
            </a:blip>
            <a:srcRect b="11494"/>
            <a:stretch>
              <a:fillRect/>
            </a:stretch>
          </p:blipFill>
          <p:spPr bwMode="auto">
            <a:xfrm>
              <a:off x="5576888" y="0"/>
              <a:ext cx="3567112" cy="606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295331" y="26991"/>
              <a:ext cx="792280" cy="66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grpSp>
      <p:sp>
        <p:nvSpPr>
          <p:cNvPr id="3" name="Oval 2"/>
          <p:cNvSpPr/>
          <p:nvPr/>
        </p:nvSpPr>
        <p:spPr>
          <a:xfrm>
            <a:off x="7315200" y="452438"/>
            <a:ext cx="693738" cy="693737"/>
          </a:xfrm>
          <a:prstGeom prst="ellipse">
            <a:avLst/>
          </a:prstGeom>
          <a:solidFill>
            <a:schemeClr val="bg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7" name="Oval 6"/>
          <p:cNvSpPr/>
          <p:nvPr/>
        </p:nvSpPr>
        <p:spPr>
          <a:xfrm>
            <a:off x="7304088" y="898525"/>
            <a:ext cx="693737" cy="693738"/>
          </a:xfrm>
          <a:prstGeom prst="ellipse">
            <a:avLst/>
          </a:prstGeom>
          <a:solidFill>
            <a:schemeClr val="bg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8" name="Oval 7"/>
          <p:cNvSpPr/>
          <p:nvPr/>
        </p:nvSpPr>
        <p:spPr>
          <a:xfrm>
            <a:off x="7304088" y="1471613"/>
            <a:ext cx="693737" cy="693737"/>
          </a:xfrm>
          <a:prstGeom prst="ellipse">
            <a:avLst/>
          </a:prstGeom>
          <a:solidFill>
            <a:schemeClr val="bg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4" name="Rectangle 3"/>
          <p:cNvSpPr/>
          <p:nvPr/>
        </p:nvSpPr>
        <p:spPr>
          <a:xfrm>
            <a:off x="7504113" y="661988"/>
            <a:ext cx="300037" cy="1308100"/>
          </a:xfrm>
          <a:prstGeom prst="rect">
            <a:avLst/>
          </a:prstGeom>
          <a:solidFill>
            <a:srgbClr val="FFFF00">
              <a:alpha val="60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5" name="Oval 4"/>
          <p:cNvSpPr/>
          <p:nvPr/>
        </p:nvSpPr>
        <p:spPr>
          <a:xfrm>
            <a:off x="5859463" y="4110038"/>
            <a:ext cx="109537" cy="109537"/>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1" name="Oval 10"/>
          <p:cNvSpPr/>
          <p:nvPr/>
        </p:nvSpPr>
        <p:spPr>
          <a:xfrm>
            <a:off x="6384925" y="4067175"/>
            <a:ext cx="111125" cy="111125"/>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2" name="Oval 11"/>
          <p:cNvSpPr/>
          <p:nvPr/>
        </p:nvSpPr>
        <p:spPr>
          <a:xfrm>
            <a:off x="6831013" y="4041775"/>
            <a:ext cx="111125" cy="109538"/>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6" name="Rectangle 5"/>
          <p:cNvSpPr/>
          <p:nvPr/>
        </p:nvSpPr>
        <p:spPr>
          <a:xfrm>
            <a:off x="6746875" y="6180138"/>
            <a:ext cx="111125" cy="4254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50191" name="TextBox 19"/>
          <p:cNvSpPr txBox="1">
            <a:spLocks noChangeArrowheads="1"/>
          </p:cNvSpPr>
          <p:nvPr/>
        </p:nvSpPr>
        <p:spPr bwMode="auto">
          <a:xfrm>
            <a:off x="5503863" y="1503363"/>
            <a:ext cx="71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000000"/>
                </a:solidFill>
                <a:latin typeface="Times New Roman" pitchFamily="18" charset="0"/>
              </a:rPr>
              <a:t>retina</a:t>
            </a:r>
          </a:p>
        </p:txBody>
      </p:sp>
      <p:sp>
        <p:nvSpPr>
          <p:cNvPr id="50192" name="TextBox 20"/>
          <p:cNvSpPr txBox="1">
            <a:spLocks noChangeArrowheads="1"/>
          </p:cNvSpPr>
          <p:nvPr/>
        </p:nvSpPr>
        <p:spPr bwMode="auto">
          <a:xfrm>
            <a:off x="4748213" y="2489200"/>
            <a:ext cx="1017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000000"/>
                </a:solidFill>
                <a:latin typeface="Times New Roman" pitchFamily="18" charset="0"/>
              </a:rPr>
              <a:t>thalamus</a:t>
            </a:r>
          </a:p>
        </p:txBody>
      </p:sp>
      <p:sp>
        <p:nvSpPr>
          <p:cNvPr id="50193" name="TextBox 21"/>
          <p:cNvSpPr txBox="1">
            <a:spLocks noChangeArrowheads="1"/>
          </p:cNvSpPr>
          <p:nvPr/>
        </p:nvSpPr>
        <p:spPr bwMode="auto">
          <a:xfrm>
            <a:off x="5186363" y="4567238"/>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000000"/>
                </a:solidFill>
                <a:latin typeface="Times New Roman" pitchFamily="18" charset="0"/>
              </a:rPr>
              <a:t>cortex</a:t>
            </a:r>
          </a:p>
        </p:txBody>
      </p:sp>
      <p:sp>
        <p:nvSpPr>
          <p:cNvPr id="2" name="Rectangle 1"/>
          <p:cNvSpPr/>
          <p:nvPr/>
        </p:nvSpPr>
        <p:spPr>
          <a:xfrm>
            <a:off x="6715125" y="4735513"/>
            <a:ext cx="92075" cy="20002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0" name="TextBox 9"/>
          <p:cNvSpPr txBox="1"/>
          <p:nvPr/>
        </p:nvSpPr>
        <p:spPr>
          <a:xfrm>
            <a:off x="7147047" y="5019511"/>
            <a:ext cx="1907253" cy="400110"/>
          </a:xfrm>
          <a:prstGeom prst="rect">
            <a:avLst/>
          </a:prstGeom>
          <a:solidFill>
            <a:schemeClr val="bg1"/>
          </a:solidFill>
        </p:spPr>
        <p:txBody>
          <a:bodyPr wrap="none" rtlCol="0">
            <a:spAutoFit/>
          </a:bodyPr>
          <a:lstStyle/>
          <a:p>
            <a:r>
              <a:rPr lang="en-US" sz="2000" dirty="0" smtClean="0">
                <a:latin typeface="Segoe UI" pitchFamily="34" charset="0"/>
                <a:ea typeface="Segoe UI" pitchFamily="34" charset="0"/>
                <a:cs typeface="Segoe UI" pitchFamily="34" charset="0"/>
              </a:rPr>
              <a:t>V1 Cortical Cell</a:t>
            </a:r>
            <a:endParaRPr lang="en-US" sz="2000" dirty="0">
              <a:latin typeface="Segoe UI" pitchFamily="34" charset="0"/>
              <a:ea typeface="Segoe UI" pitchFamily="34" charset="0"/>
              <a:cs typeface="Segoe UI" pitchFamily="34" charset="0"/>
            </a:endParaRPr>
          </a:p>
        </p:txBody>
      </p:sp>
      <p:sp>
        <p:nvSpPr>
          <p:cNvPr id="24" name="TextBox 23"/>
          <p:cNvSpPr txBox="1"/>
          <p:nvPr/>
        </p:nvSpPr>
        <p:spPr>
          <a:xfrm>
            <a:off x="7117148" y="3904244"/>
            <a:ext cx="1255472" cy="369332"/>
          </a:xfrm>
          <a:prstGeom prst="rect">
            <a:avLst/>
          </a:prstGeom>
          <a:solidFill>
            <a:schemeClr val="bg1"/>
          </a:solidFill>
        </p:spPr>
        <p:txBody>
          <a:bodyPr wrap="none" rtlCol="0">
            <a:spAutoFit/>
          </a:bodyPr>
          <a:lstStyle/>
          <a:p>
            <a:r>
              <a:rPr lang="en-US" dirty="0" smtClean="0">
                <a:latin typeface="Segoe UI" pitchFamily="34" charset="0"/>
                <a:ea typeface="Segoe UI" pitchFamily="34" charset="0"/>
                <a:cs typeface="Segoe UI" pitchFamily="34" charset="0"/>
              </a:rPr>
              <a:t>Input Cells</a:t>
            </a:r>
            <a:endParaRPr lang="en-US" dirty="0">
              <a:latin typeface="Segoe UI" pitchFamily="34" charset="0"/>
              <a:ea typeface="Segoe UI" pitchFamily="34" charset="0"/>
              <a:cs typeface="Segoe UI" pitchFamily="34" charset="0"/>
            </a:endParaRPr>
          </a:p>
        </p:txBody>
      </p:sp>
      <p:sp>
        <p:nvSpPr>
          <p:cNvPr id="23" name="Rectangle 4"/>
          <p:cNvSpPr>
            <a:spLocks noChangeArrowheads="1"/>
          </p:cNvSpPr>
          <p:nvPr/>
        </p:nvSpPr>
        <p:spPr bwMode="auto">
          <a:xfrm>
            <a:off x="2120592" y="2813230"/>
            <a:ext cx="74612" cy="170497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srgbClr val="FFFFFF"/>
              </a:solidFill>
              <a:latin typeface="+mn-lt"/>
              <a:cs typeface="+mn-cs"/>
            </a:endParaRPr>
          </a:p>
        </p:txBody>
      </p:sp>
      <p:sp>
        <p:nvSpPr>
          <p:cNvPr id="25" name="Rectangle 5"/>
          <p:cNvSpPr>
            <a:spLocks noChangeArrowheads="1"/>
          </p:cNvSpPr>
          <p:nvPr/>
        </p:nvSpPr>
        <p:spPr bwMode="auto">
          <a:xfrm rot="-5400000">
            <a:off x="2937361" y="1999636"/>
            <a:ext cx="74612" cy="170497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srgbClr val="FFFFFF"/>
              </a:solidFill>
              <a:latin typeface="+mn-lt"/>
              <a:cs typeface="+mn-cs"/>
            </a:endParaRPr>
          </a:p>
        </p:txBody>
      </p:sp>
      <p:sp>
        <p:nvSpPr>
          <p:cNvPr id="26" name="Rectangle 6"/>
          <p:cNvSpPr>
            <a:spLocks noChangeArrowheads="1"/>
          </p:cNvSpPr>
          <p:nvPr/>
        </p:nvSpPr>
        <p:spPr bwMode="auto">
          <a:xfrm rot="16200000" flipH="1">
            <a:off x="2940536" y="3631586"/>
            <a:ext cx="74612" cy="170497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srgbClr val="FFFFFF"/>
              </a:solidFill>
              <a:latin typeface="+mn-lt"/>
              <a:cs typeface="+mn-cs"/>
            </a:endParaRPr>
          </a:p>
        </p:txBody>
      </p:sp>
      <p:sp>
        <p:nvSpPr>
          <p:cNvPr id="27" name="Rectangle 7"/>
          <p:cNvSpPr>
            <a:spLocks noChangeArrowheads="1"/>
          </p:cNvSpPr>
          <p:nvPr/>
        </p:nvSpPr>
        <p:spPr bwMode="auto">
          <a:xfrm>
            <a:off x="3757304" y="2806880"/>
            <a:ext cx="74613" cy="170497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srgbClr val="FFFFFF"/>
              </a:solidFill>
              <a:latin typeface="+mn-lt"/>
              <a:cs typeface="+mn-cs"/>
            </a:endParaRPr>
          </a:p>
        </p:txBody>
      </p:sp>
      <p:sp>
        <p:nvSpPr>
          <p:cNvPr id="28" name="Text Box 8"/>
          <p:cNvSpPr txBox="1">
            <a:spLocks noChangeArrowheads="1"/>
          </p:cNvSpPr>
          <p:nvPr/>
        </p:nvSpPr>
        <p:spPr bwMode="auto">
          <a:xfrm>
            <a:off x="532660" y="5283201"/>
            <a:ext cx="56824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defPPr>
              <a:defRPr lang="en-US"/>
            </a:defPPr>
            <a:lvl1pPr eaLnBrk="0" hangingPunct="0">
              <a:defRPr sz="2400">
                <a:solidFill>
                  <a:srgbClr val="000000"/>
                </a:solidFill>
                <a:latin typeface="Segoe UI" pitchFamily="34" charset="0"/>
                <a:ea typeface="Segoe UI" pitchFamily="34" charset="0"/>
                <a:cs typeface="Segoe UI"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dirty="0" smtClean="0"/>
              <a:t>Somewhere downstream, these 4 </a:t>
            </a:r>
            <a:r>
              <a:rPr lang="en-US" dirty="0" smtClean="0"/>
              <a:t>‘bar’ </a:t>
            </a:r>
            <a:r>
              <a:rPr lang="en-US" dirty="0"/>
              <a:t>detecting </a:t>
            </a:r>
            <a:r>
              <a:rPr lang="en-US" dirty="0" smtClean="0"/>
              <a:t>responses converge on </a:t>
            </a:r>
            <a:r>
              <a:rPr lang="en-US" dirty="0"/>
              <a:t>a single ‘square’ detecting </a:t>
            </a:r>
            <a:r>
              <a:rPr lang="en-US" dirty="0" smtClean="0"/>
              <a:t>cell</a:t>
            </a:r>
            <a:endParaRPr lang="en-US" dirty="0"/>
          </a:p>
        </p:txBody>
      </p:sp>
      <p:sp>
        <p:nvSpPr>
          <p:cNvPr id="29" name="Text Box 10"/>
          <p:cNvSpPr txBox="1">
            <a:spLocks noChangeArrowheads="1"/>
          </p:cNvSpPr>
          <p:nvPr/>
        </p:nvSpPr>
        <p:spPr bwMode="auto">
          <a:xfrm>
            <a:off x="982640" y="531208"/>
            <a:ext cx="37878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400" dirty="0">
                <a:solidFill>
                  <a:srgbClr val="000000"/>
                </a:solidFill>
                <a:latin typeface="Segoe UI" pitchFamily="34" charset="0"/>
                <a:ea typeface="Segoe UI" pitchFamily="34" charset="0"/>
                <a:cs typeface="Segoe UI" pitchFamily="34" charset="0"/>
              </a:rPr>
              <a:t>3 </a:t>
            </a:r>
            <a:r>
              <a:rPr lang="en-US" sz="2400" dirty="0" smtClean="0">
                <a:solidFill>
                  <a:srgbClr val="000000"/>
                </a:solidFill>
                <a:latin typeface="Segoe UI" pitchFamily="34" charset="0"/>
                <a:ea typeface="Segoe UI" pitchFamily="34" charset="0"/>
                <a:cs typeface="Segoe UI" pitchFamily="34" charset="0"/>
              </a:rPr>
              <a:t>‘dot’ detecting cells </a:t>
            </a:r>
            <a:r>
              <a:rPr lang="en-US" sz="2400" dirty="0">
                <a:solidFill>
                  <a:srgbClr val="000000"/>
                </a:solidFill>
                <a:latin typeface="Segoe UI" pitchFamily="34" charset="0"/>
                <a:ea typeface="Segoe UI" pitchFamily="34" charset="0"/>
                <a:cs typeface="Segoe UI" pitchFamily="34" charset="0"/>
              </a:rPr>
              <a:t>converge on </a:t>
            </a:r>
            <a:r>
              <a:rPr lang="en-US" sz="2400" dirty="0" smtClean="0">
                <a:solidFill>
                  <a:srgbClr val="000000"/>
                </a:solidFill>
                <a:latin typeface="Segoe UI" pitchFamily="34" charset="0"/>
                <a:ea typeface="Segoe UI" pitchFamily="34" charset="0"/>
                <a:cs typeface="Segoe UI" pitchFamily="34" charset="0"/>
              </a:rPr>
              <a:t>a single </a:t>
            </a:r>
            <a:r>
              <a:rPr lang="en-US" sz="2400" dirty="0">
                <a:solidFill>
                  <a:srgbClr val="000000"/>
                </a:solidFill>
                <a:latin typeface="Segoe UI" pitchFamily="34" charset="0"/>
                <a:ea typeface="Segoe UI" pitchFamily="34" charset="0"/>
                <a:cs typeface="Segoe UI" pitchFamily="34" charset="0"/>
              </a:rPr>
              <a:t>‘bar’ </a:t>
            </a:r>
            <a:r>
              <a:rPr lang="en-US" sz="2400" dirty="0" smtClean="0">
                <a:solidFill>
                  <a:srgbClr val="000000"/>
                </a:solidFill>
                <a:latin typeface="Segoe UI" pitchFamily="34" charset="0"/>
                <a:ea typeface="Segoe UI" pitchFamily="34" charset="0"/>
                <a:cs typeface="Segoe UI" pitchFamily="34" charset="0"/>
              </a:rPr>
              <a:t>detecting cell in primary visual </a:t>
            </a:r>
            <a:r>
              <a:rPr lang="en-US" sz="2400" dirty="0" smtClean="0">
                <a:solidFill>
                  <a:srgbClr val="000000"/>
                </a:solidFill>
                <a:latin typeface="Segoe UI" pitchFamily="34" charset="0"/>
                <a:ea typeface="Segoe UI" pitchFamily="34" charset="0"/>
                <a:cs typeface="Segoe UI" pitchFamily="34" charset="0"/>
              </a:rPr>
              <a:t>cortex (V1)</a:t>
            </a:r>
            <a:endParaRPr lang="en-US" sz="2400" dirty="0">
              <a:solidFill>
                <a:srgbClr val="000000"/>
              </a:solidFill>
              <a:latin typeface="Segoe UI" pitchFamily="34" charset="0"/>
              <a:ea typeface="Segoe UI" pitchFamily="34" charset="0"/>
              <a:cs typeface="Segoe UI" pitchFamily="34" charset="0"/>
            </a:endParaRPr>
          </a:p>
        </p:txBody>
      </p:sp>
      <p:sp>
        <p:nvSpPr>
          <p:cNvPr id="30" name="Rectangle 11"/>
          <p:cNvSpPr>
            <a:spLocks noChangeArrowheads="1"/>
          </p:cNvSpPr>
          <p:nvPr/>
        </p:nvSpPr>
        <p:spPr bwMode="auto">
          <a:xfrm>
            <a:off x="2152651" y="2852123"/>
            <a:ext cx="1638300" cy="1638300"/>
          </a:xfrm>
          <a:prstGeom prst="rect">
            <a:avLst/>
          </a:prstGeom>
          <a:noFill/>
          <a:ln w="5715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Tree>
    <p:extLst>
      <p:ext uri="{BB962C8B-B14F-4D97-AF65-F5344CB8AC3E}">
        <p14:creationId xmlns:p14="http://schemas.microsoft.com/office/powerpoint/2010/main" val="293775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lide(from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lide(fromTo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slide(fromRigh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slide(fromBottom)">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ox(ou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36"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strVal val="(6*min(max(#ppt_w*#ppt_h,.3),1)-7.4)/-.7*#ppt_w"/>
                                          </p:val>
                                        </p:tav>
                                        <p:tav tm="100000">
                                          <p:val>
                                            <p:strVal val="#ppt_w"/>
                                          </p:val>
                                        </p:tav>
                                      </p:tavLst>
                                    </p:anim>
                                    <p:anim calcmode="lin" valueType="num">
                                      <p:cBhvr>
                                        <p:cTn id="33" dur="500" fill="hold"/>
                                        <p:tgtEl>
                                          <p:spTgt spid="30"/>
                                        </p:tgtEl>
                                        <p:attrNameLst>
                                          <p:attrName>ppt_h</p:attrName>
                                        </p:attrNameLst>
                                      </p:cBhvr>
                                      <p:tavLst>
                                        <p:tav tm="0">
                                          <p:val>
                                            <p:strVal val="(6*min(max(#ppt_w*#ppt_h,.3),1)-7.4)/-.7*#ppt_h"/>
                                          </p:val>
                                        </p:tav>
                                        <p:tav tm="100000">
                                          <p:val>
                                            <p:strVal val="#ppt_h"/>
                                          </p:val>
                                        </p:tav>
                                      </p:tavLst>
                                    </p:anim>
                                    <p:anim calcmode="lin" valueType="num">
                                      <p:cBhvr>
                                        <p:cTn id="34" dur="500" fill="hold"/>
                                        <p:tgtEl>
                                          <p:spTgt spid="30"/>
                                        </p:tgtEl>
                                        <p:attrNameLst>
                                          <p:attrName>ppt_x</p:attrName>
                                        </p:attrNameLst>
                                      </p:cBhvr>
                                      <p:tavLst>
                                        <p:tav tm="0">
                                          <p:val>
                                            <p:fltVal val="0.5"/>
                                          </p:val>
                                        </p:tav>
                                        <p:tav tm="100000">
                                          <p:val>
                                            <p:strVal val="#ppt_x"/>
                                          </p:val>
                                        </p:tav>
                                      </p:tavLst>
                                    </p:anim>
                                    <p:anim calcmode="lin" valueType="num">
                                      <p:cBhvr>
                                        <p:cTn id="35"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8" grpId="0" autoUpdateAnimBg="0"/>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326229" y="675079"/>
            <a:ext cx="8601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400" dirty="0" smtClean="0">
                <a:solidFill>
                  <a:srgbClr val="000000"/>
                </a:solidFill>
                <a:latin typeface="Segoe UI" pitchFamily="34" charset="0"/>
                <a:ea typeface="Segoe UI" pitchFamily="34" charset="0"/>
                <a:cs typeface="Segoe UI" pitchFamily="34" charset="0"/>
              </a:rPr>
              <a:t>Example of responses of a V2 cortical neuron to visual stimuli</a:t>
            </a:r>
            <a:endParaRPr lang="en-US" sz="2400" dirty="0">
              <a:solidFill>
                <a:srgbClr val="000000"/>
              </a:solidFill>
              <a:latin typeface="Segoe UI" pitchFamily="34" charset="0"/>
              <a:ea typeface="Segoe UI" pitchFamily="34" charset="0"/>
              <a:cs typeface="Segoe UI" pitchFamily="34" charset="0"/>
            </a:endParaRPr>
          </a:p>
        </p:txBody>
      </p:sp>
      <p:pic>
        <p:nvPicPr>
          <p:cNvPr id="4" name="Picture 3"/>
          <p:cNvPicPr>
            <a:picLocks noChangeAspect="1"/>
          </p:cNvPicPr>
          <p:nvPr/>
        </p:nvPicPr>
        <p:blipFill rotWithShape="1">
          <a:blip r:embed="rId2"/>
          <a:srcRect b="49826"/>
          <a:stretch/>
        </p:blipFill>
        <p:spPr>
          <a:xfrm>
            <a:off x="983079" y="1847788"/>
            <a:ext cx="7287377" cy="3018852"/>
          </a:xfrm>
          <a:prstGeom prst="rect">
            <a:avLst/>
          </a:prstGeom>
        </p:spPr>
      </p:pic>
      <p:sp>
        <p:nvSpPr>
          <p:cNvPr id="5" name="TextBox 4"/>
          <p:cNvSpPr txBox="1"/>
          <p:nvPr/>
        </p:nvSpPr>
        <p:spPr>
          <a:xfrm>
            <a:off x="5520508" y="6268720"/>
            <a:ext cx="3040832" cy="400110"/>
          </a:xfrm>
          <a:prstGeom prst="rect">
            <a:avLst/>
          </a:prstGeom>
          <a:noFill/>
        </p:spPr>
        <p:txBody>
          <a:bodyPr wrap="none" rtlCol="0">
            <a:spAutoFit/>
          </a:bodyPr>
          <a:lstStyle/>
          <a:p>
            <a:r>
              <a:rPr lang="en-US" sz="2000" dirty="0" smtClean="0">
                <a:latin typeface="Calibri" panose="020F0502020204030204" pitchFamily="34" charset="0"/>
              </a:rPr>
              <a:t>Hedge and Van Essen, 2000</a:t>
            </a:r>
            <a:endParaRPr lang="en-US" sz="2000" dirty="0">
              <a:latin typeface="Calibri" panose="020F0502020204030204" pitchFamily="34" charset="0"/>
            </a:endParaRPr>
          </a:p>
        </p:txBody>
      </p:sp>
    </p:spTree>
    <p:extLst>
      <p:ext uri="{BB962C8B-B14F-4D97-AF65-F5344CB8AC3E}">
        <p14:creationId xmlns:p14="http://schemas.microsoft.com/office/powerpoint/2010/main" val="3469335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43" name="Picture 3" descr="ge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263" y="1380208"/>
            <a:ext cx="6519862"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8" name="AutoShape 6"/>
          <p:cNvSpPr>
            <a:spLocks noChangeArrowheads="1"/>
          </p:cNvSpPr>
          <p:nvPr/>
        </p:nvSpPr>
        <p:spPr bwMode="auto">
          <a:xfrm>
            <a:off x="2908300" y="2159670"/>
            <a:ext cx="1092200" cy="317500"/>
          </a:xfrm>
          <a:prstGeom prst="parallelogram">
            <a:avLst>
              <a:gd name="adj" fmla="val 104506"/>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125959" name="AutoShape 7"/>
          <p:cNvSpPr>
            <a:spLocks noChangeArrowheads="1"/>
          </p:cNvSpPr>
          <p:nvPr/>
        </p:nvSpPr>
        <p:spPr bwMode="auto">
          <a:xfrm flipH="1">
            <a:off x="2870200" y="2527970"/>
            <a:ext cx="952500" cy="482600"/>
          </a:xfrm>
          <a:prstGeom prst="parallelogram">
            <a:avLst>
              <a:gd name="adj" fmla="val 30921"/>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125960" name="AutoShape 8"/>
          <p:cNvSpPr>
            <a:spLocks noChangeArrowheads="1"/>
          </p:cNvSpPr>
          <p:nvPr/>
        </p:nvSpPr>
        <p:spPr bwMode="auto">
          <a:xfrm rot="8243266" flipH="1" flipV="1">
            <a:off x="3627438" y="2350170"/>
            <a:ext cx="681037" cy="508000"/>
          </a:xfrm>
          <a:prstGeom prst="parallelogram">
            <a:avLst>
              <a:gd name="adj" fmla="val 48653"/>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12" name="Text Box 8"/>
          <p:cNvSpPr txBox="1">
            <a:spLocks noChangeArrowheads="1"/>
          </p:cNvSpPr>
          <p:nvPr/>
        </p:nvSpPr>
        <p:spPr bwMode="auto">
          <a:xfrm>
            <a:off x="326231" y="309319"/>
            <a:ext cx="8601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400" dirty="0">
                <a:solidFill>
                  <a:srgbClr val="000000"/>
                </a:solidFill>
                <a:latin typeface="Segoe UI" pitchFamily="34" charset="0"/>
                <a:ea typeface="Segoe UI" pitchFamily="34" charset="0"/>
                <a:cs typeface="Segoe UI" pitchFamily="34" charset="0"/>
              </a:rPr>
              <a:t>3</a:t>
            </a:r>
            <a:r>
              <a:rPr lang="en-US" sz="2400" dirty="0" smtClean="0">
                <a:solidFill>
                  <a:srgbClr val="000000"/>
                </a:solidFill>
                <a:latin typeface="Segoe UI" pitchFamily="34" charset="0"/>
                <a:ea typeface="Segoe UI" pitchFamily="34" charset="0"/>
                <a:cs typeface="Segoe UI" pitchFamily="34" charset="0"/>
              </a:rPr>
              <a:t> ‘square’ </a:t>
            </a:r>
            <a:r>
              <a:rPr lang="en-US" sz="2400" dirty="0">
                <a:solidFill>
                  <a:srgbClr val="000000"/>
                </a:solidFill>
                <a:latin typeface="Segoe UI" pitchFamily="34" charset="0"/>
                <a:ea typeface="Segoe UI" pitchFamily="34" charset="0"/>
                <a:cs typeface="Segoe UI" pitchFamily="34" charset="0"/>
              </a:rPr>
              <a:t>detecting cells </a:t>
            </a:r>
            <a:r>
              <a:rPr lang="en-US" sz="2400" dirty="0" smtClean="0">
                <a:solidFill>
                  <a:srgbClr val="000000"/>
                </a:solidFill>
                <a:latin typeface="Segoe UI" pitchFamily="34" charset="0"/>
                <a:ea typeface="Segoe UI" pitchFamily="34" charset="0"/>
                <a:cs typeface="Segoe UI" pitchFamily="34" charset="0"/>
              </a:rPr>
              <a:t>converge on </a:t>
            </a:r>
            <a:r>
              <a:rPr lang="en-US" sz="2400" dirty="0">
                <a:solidFill>
                  <a:srgbClr val="000000"/>
                </a:solidFill>
                <a:latin typeface="Segoe UI" pitchFamily="34" charset="0"/>
                <a:ea typeface="Segoe UI" pitchFamily="34" charset="0"/>
                <a:cs typeface="Segoe UI" pitchFamily="34" charset="0"/>
              </a:rPr>
              <a:t>a single </a:t>
            </a:r>
            <a:r>
              <a:rPr lang="en-US" sz="2400" dirty="0" smtClean="0">
                <a:solidFill>
                  <a:srgbClr val="000000"/>
                </a:solidFill>
                <a:latin typeface="Segoe UI" pitchFamily="34" charset="0"/>
                <a:ea typeface="Segoe UI" pitchFamily="34" charset="0"/>
                <a:cs typeface="Segoe UI" pitchFamily="34" charset="0"/>
              </a:rPr>
              <a:t>‘cube’ </a:t>
            </a:r>
            <a:r>
              <a:rPr lang="en-US" sz="2400" dirty="0">
                <a:solidFill>
                  <a:srgbClr val="000000"/>
                </a:solidFill>
                <a:latin typeface="Segoe UI" pitchFamily="34" charset="0"/>
                <a:ea typeface="Segoe UI" pitchFamily="34" charset="0"/>
                <a:cs typeface="Segoe UI" pitchFamily="34" charset="0"/>
              </a:rPr>
              <a:t>detecting </a:t>
            </a:r>
            <a:r>
              <a:rPr lang="en-US" sz="2400" dirty="0" smtClean="0">
                <a:solidFill>
                  <a:srgbClr val="000000"/>
                </a:solidFill>
                <a:latin typeface="Segoe UI" pitchFamily="34" charset="0"/>
                <a:ea typeface="Segoe UI" pitchFamily="34" charset="0"/>
                <a:cs typeface="Segoe UI" pitchFamily="34" charset="0"/>
              </a:rPr>
              <a:t>cell located in a tertiary processing area – etc., etc., …</a:t>
            </a:r>
            <a:endParaRPr lang="en-US" sz="2400" dirty="0">
              <a:solidFill>
                <a:srgbClr val="000000"/>
              </a:solidFill>
              <a:latin typeface="Segoe UI" pitchFamily="34" charset="0"/>
              <a:ea typeface="Segoe UI" pitchFamily="34" charset="0"/>
              <a:cs typeface="Segoe UI" pitchFamily="34" charset="0"/>
            </a:endParaRPr>
          </a:p>
        </p:txBody>
      </p:sp>
      <p:sp>
        <p:nvSpPr>
          <p:cNvPr id="2" name="TextBox 1"/>
          <p:cNvSpPr txBox="1"/>
          <p:nvPr/>
        </p:nvSpPr>
        <p:spPr>
          <a:xfrm>
            <a:off x="1270000" y="6085840"/>
            <a:ext cx="6599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0" hangingPunct="0">
              <a:defRPr>
                <a:solidFill>
                  <a:srgbClr val="000000"/>
                </a:solidFill>
                <a:latin typeface="Segoe UI" pitchFamily="34" charset="0"/>
                <a:ea typeface="Segoe UI" pitchFamily="34" charset="0"/>
                <a:cs typeface="Segoe UI" pitchFamily="34" charset="0"/>
              </a:defRPr>
            </a:lvl1pPr>
            <a:lvl2pPr marL="742950" indent="-285750" eaLnBrk="0" hangingPunct="0">
              <a:defRPr>
                <a:latin typeface="Arial" pitchFamily="34" charset="0"/>
                <a:cs typeface="Arial" pitchFamily="34" charset="0"/>
              </a:defRPr>
            </a:lvl2pPr>
            <a:lvl3pPr marL="1143000" indent="-228600" eaLnBrk="0" hangingPunct="0">
              <a:defRPr>
                <a:latin typeface="Arial" pitchFamily="34" charset="0"/>
                <a:cs typeface="Arial" pitchFamily="34" charset="0"/>
              </a:defRPr>
            </a:lvl3pPr>
            <a:lvl4pPr marL="1600200" indent="-228600" eaLnBrk="0" hangingPunct="0">
              <a:defRPr>
                <a:latin typeface="Arial" pitchFamily="34" charset="0"/>
                <a:cs typeface="Arial" pitchFamily="34" charset="0"/>
              </a:defRPr>
            </a:lvl4pPr>
            <a:lvl5pPr marL="2057400" indent="-228600" eaLnBrk="0" hangingPunct="0">
              <a:defRPr>
                <a:latin typeface="Arial" pitchFamily="34" charset="0"/>
                <a:cs typeface="Arial" pitchFamily="34" charset="0"/>
              </a:defRPr>
            </a:lvl5pPr>
            <a:lvl6pPr marL="2514600" indent="-228600" eaLnBrk="0" fontAlgn="base" hangingPunct="0">
              <a:spcBef>
                <a:spcPct val="0"/>
              </a:spcBef>
              <a:spcAft>
                <a:spcPct val="0"/>
              </a:spcAft>
              <a:defRPr>
                <a:latin typeface="Arial" pitchFamily="34" charset="0"/>
                <a:cs typeface="Arial" pitchFamily="34" charset="0"/>
              </a:defRPr>
            </a:lvl6pPr>
            <a:lvl7pPr marL="2971800" indent="-228600" eaLnBrk="0" fontAlgn="base" hangingPunct="0">
              <a:spcBef>
                <a:spcPct val="0"/>
              </a:spcBef>
              <a:spcAft>
                <a:spcPct val="0"/>
              </a:spcAft>
              <a:defRPr>
                <a:latin typeface="Arial" pitchFamily="34" charset="0"/>
                <a:cs typeface="Arial" pitchFamily="34" charset="0"/>
              </a:defRPr>
            </a:lvl7pPr>
            <a:lvl8pPr marL="3429000" indent="-228600" eaLnBrk="0" fontAlgn="base" hangingPunct="0">
              <a:spcBef>
                <a:spcPct val="0"/>
              </a:spcBef>
              <a:spcAft>
                <a:spcPct val="0"/>
              </a:spcAft>
              <a:defRPr>
                <a:latin typeface="Arial" pitchFamily="34" charset="0"/>
                <a:cs typeface="Arial" pitchFamily="34" charset="0"/>
              </a:defRPr>
            </a:lvl8pPr>
            <a:lvl9pPr marL="3886200" indent="-228600" eaLnBrk="0" fontAlgn="base" hangingPunct="0">
              <a:spcBef>
                <a:spcPct val="0"/>
              </a:spcBef>
              <a:spcAft>
                <a:spcPct val="0"/>
              </a:spcAft>
              <a:defRPr>
                <a:latin typeface="Arial" pitchFamily="34" charset="0"/>
                <a:cs typeface="Arial" pitchFamily="34" charset="0"/>
              </a:defRPr>
            </a:lvl9pPr>
          </a:lstStyle>
          <a:p>
            <a:r>
              <a:rPr lang="en-US" dirty="0" err="1"/>
              <a:t>Geons</a:t>
            </a:r>
            <a:r>
              <a:rPr lang="en-US" dirty="0"/>
              <a:t> hypothesized to be ‘3D Shape Primaries’</a:t>
            </a:r>
          </a:p>
        </p:txBody>
      </p:sp>
    </p:spTree>
    <p:extLst>
      <p:ext uri="{BB962C8B-B14F-4D97-AF65-F5344CB8AC3E}">
        <p14:creationId xmlns:p14="http://schemas.microsoft.com/office/powerpoint/2010/main" val="242477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5958"/>
                                        </p:tgtEl>
                                        <p:attrNameLst>
                                          <p:attrName>style.visibility</p:attrName>
                                        </p:attrNameLst>
                                      </p:cBhvr>
                                      <p:to>
                                        <p:strVal val="visible"/>
                                      </p:to>
                                    </p:set>
                                    <p:anim calcmode="lin" valueType="num">
                                      <p:cBhvr additive="base">
                                        <p:cTn id="7" dur="500" fill="hold"/>
                                        <p:tgtEl>
                                          <p:spTgt spid="125958"/>
                                        </p:tgtEl>
                                        <p:attrNameLst>
                                          <p:attrName>ppt_x</p:attrName>
                                        </p:attrNameLst>
                                      </p:cBhvr>
                                      <p:tavLst>
                                        <p:tav tm="0">
                                          <p:val>
                                            <p:strVal val="#ppt_x"/>
                                          </p:val>
                                        </p:tav>
                                        <p:tav tm="100000">
                                          <p:val>
                                            <p:strVal val="#ppt_x"/>
                                          </p:val>
                                        </p:tav>
                                      </p:tavLst>
                                    </p:anim>
                                    <p:anim calcmode="lin" valueType="num">
                                      <p:cBhvr additive="base">
                                        <p:cTn id="8" dur="500" fill="hold"/>
                                        <p:tgtEl>
                                          <p:spTgt spid="12595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5959"/>
                                        </p:tgtEl>
                                        <p:attrNameLst>
                                          <p:attrName>style.visibility</p:attrName>
                                        </p:attrNameLst>
                                      </p:cBhvr>
                                      <p:to>
                                        <p:strVal val="visible"/>
                                      </p:to>
                                    </p:set>
                                    <p:anim calcmode="lin" valueType="num">
                                      <p:cBhvr additive="base">
                                        <p:cTn id="13" dur="500" fill="hold"/>
                                        <p:tgtEl>
                                          <p:spTgt spid="125959"/>
                                        </p:tgtEl>
                                        <p:attrNameLst>
                                          <p:attrName>ppt_x</p:attrName>
                                        </p:attrNameLst>
                                      </p:cBhvr>
                                      <p:tavLst>
                                        <p:tav tm="0">
                                          <p:val>
                                            <p:strVal val="#ppt_x"/>
                                          </p:val>
                                        </p:tav>
                                        <p:tav tm="100000">
                                          <p:val>
                                            <p:strVal val="#ppt_x"/>
                                          </p:val>
                                        </p:tav>
                                      </p:tavLst>
                                    </p:anim>
                                    <p:anim calcmode="lin" valueType="num">
                                      <p:cBhvr additive="base">
                                        <p:cTn id="14" dur="500" fill="hold"/>
                                        <p:tgtEl>
                                          <p:spTgt spid="12595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5960"/>
                                        </p:tgtEl>
                                        <p:attrNameLst>
                                          <p:attrName>style.visibility</p:attrName>
                                        </p:attrNameLst>
                                      </p:cBhvr>
                                      <p:to>
                                        <p:strVal val="visible"/>
                                      </p:to>
                                    </p:set>
                                    <p:anim calcmode="lin" valueType="num">
                                      <p:cBhvr additive="base">
                                        <p:cTn id="19" dur="500" fill="hold"/>
                                        <p:tgtEl>
                                          <p:spTgt spid="125960"/>
                                        </p:tgtEl>
                                        <p:attrNameLst>
                                          <p:attrName>ppt_x</p:attrName>
                                        </p:attrNameLst>
                                      </p:cBhvr>
                                      <p:tavLst>
                                        <p:tav tm="0">
                                          <p:val>
                                            <p:strVal val="1+#ppt_w/2"/>
                                          </p:val>
                                        </p:tav>
                                        <p:tav tm="100000">
                                          <p:val>
                                            <p:strVal val="#ppt_x"/>
                                          </p:val>
                                        </p:tav>
                                      </p:tavLst>
                                    </p:anim>
                                    <p:anim calcmode="lin" valueType="num">
                                      <p:cBhvr additive="base">
                                        <p:cTn id="20" dur="500" fill="hold"/>
                                        <p:tgtEl>
                                          <p:spTgt spid="12596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mph" presetSubtype="0" repeatCount="indefinite" fill="hold" grpId="1" nodeType="clickEffect">
                                  <p:stCondLst>
                                    <p:cond delay="0"/>
                                  </p:stCondLst>
                                  <p:childTnLst>
                                    <p:anim calcmode="discrete" valueType="str">
                                      <p:cBhvr>
                                        <p:cTn id="24" dur="1000" fill="hold"/>
                                        <p:tgtEl>
                                          <p:spTgt spid="12596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1" nodeType="withEffect">
                                  <p:stCondLst>
                                    <p:cond delay="0"/>
                                  </p:stCondLst>
                                  <p:childTnLst>
                                    <p:anim calcmode="discrete" valueType="str">
                                      <p:cBhvr>
                                        <p:cTn id="26" dur="1000" fill="hold"/>
                                        <p:tgtEl>
                                          <p:spTgt spid="125959"/>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1" nodeType="withEffect">
                                  <p:stCondLst>
                                    <p:cond delay="0"/>
                                  </p:stCondLst>
                                  <p:childTnLst>
                                    <p:anim calcmode="discrete" valueType="str">
                                      <p:cBhvr>
                                        <p:cTn id="28" dur="1000" fill="hold"/>
                                        <p:tgtEl>
                                          <p:spTgt spid="12595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animBg="1"/>
      <p:bldP spid="125958" grpId="1" animBg="1"/>
      <p:bldP spid="125959" grpId="0" animBg="1"/>
      <p:bldP spid="125959" grpId="1" animBg="1"/>
      <p:bldP spid="125960" grpId="0" animBg="1"/>
      <p:bldP spid="125960"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3" descr="vis paths"/>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5051425" y="0"/>
            <a:ext cx="409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0963" name="Text Box 18"/>
          <p:cNvSpPr txBox="1">
            <a:spLocks noChangeArrowheads="1"/>
          </p:cNvSpPr>
          <p:nvPr/>
        </p:nvSpPr>
        <p:spPr bwMode="auto">
          <a:xfrm>
            <a:off x="5815697" y="5435179"/>
            <a:ext cx="10214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0000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Shape</a:t>
            </a:r>
          </a:p>
        </p:txBody>
      </p:sp>
      <p:sp>
        <p:nvSpPr>
          <p:cNvPr id="40964" name="Text Box 19"/>
          <p:cNvSpPr txBox="1">
            <a:spLocks noChangeArrowheads="1"/>
          </p:cNvSpPr>
          <p:nvPr/>
        </p:nvSpPr>
        <p:spPr bwMode="auto">
          <a:xfrm>
            <a:off x="6435202" y="2519817"/>
            <a:ext cx="9204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0000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Color</a:t>
            </a:r>
          </a:p>
        </p:txBody>
      </p:sp>
      <p:sp>
        <p:nvSpPr>
          <p:cNvPr id="40965" name="Text Box 20"/>
          <p:cNvSpPr txBox="1">
            <a:spLocks noChangeArrowheads="1"/>
          </p:cNvSpPr>
          <p:nvPr/>
        </p:nvSpPr>
        <p:spPr bwMode="auto">
          <a:xfrm>
            <a:off x="5547893" y="473763"/>
            <a:ext cx="1651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0000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Movement</a:t>
            </a:r>
          </a:p>
        </p:txBody>
      </p:sp>
      <p:pic>
        <p:nvPicPr>
          <p:cNvPr id="40966"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1588"/>
            <a:ext cx="383857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5"/>
          <p:cNvSpPr>
            <a:spLocks/>
          </p:cNvSpPr>
          <p:nvPr/>
        </p:nvSpPr>
        <p:spPr bwMode="auto">
          <a:xfrm>
            <a:off x="3446463" y="1955800"/>
            <a:ext cx="914400" cy="431800"/>
          </a:xfrm>
          <a:prstGeom prst="accentCallout1">
            <a:avLst>
              <a:gd name="adj1" fmla="val 26472"/>
              <a:gd name="adj2" fmla="val -8333"/>
              <a:gd name="adj3" fmla="val 229412"/>
              <a:gd name="adj4" fmla="val -10972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2000">
                <a:solidFill>
                  <a:srgbClr val="00CC00"/>
                </a:solidFill>
                <a:latin typeface="Times New Roman" pitchFamily="18" charset="0"/>
              </a:rPr>
              <a:t>C</a:t>
            </a:r>
            <a:r>
              <a:rPr lang="en-US" sz="2000">
                <a:solidFill>
                  <a:srgbClr val="FF0000"/>
                </a:solidFill>
                <a:latin typeface="Times New Roman" pitchFamily="18" charset="0"/>
              </a:rPr>
              <a:t>o</a:t>
            </a:r>
            <a:r>
              <a:rPr lang="en-US" sz="2000">
                <a:solidFill>
                  <a:srgbClr val="000000"/>
                </a:solidFill>
                <a:latin typeface="Times New Roman" pitchFamily="18" charset="0"/>
              </a:rPr>
              <a:t>l</a:t>
            </a:r>
            <a:r>
              <a:rPr lang="en-US" sz="2000">
                <a:solidFill>
                  <a:srgbClr val="3333CC"/>
                </a:solidFill>
                <a:latin typeface="Times New Roman" pitchFamily="18" charset="0"/>
              </a:rPr>
              <a:t>o</a:t>
            </a:r>
            <a:r>
              <a:rPr lang="en-US" sz="2000">
                <a:solidFill>
                  <a:srgbClr val="00CC00"/>
                </a:solidFill>
                <a:latin typeface="Times New Roman" pitchFamily="18" charset="0"/>
              </a:rPr>
              <a:t>r</a:t>
            </a:r>
          </a:p>
        </p:txBody>
      </p:sp>
      <p:sp>
        <p:nvSpPr>
          <p:cNvPr id="20" name="AutoShape 6"/>
          <p:cNvSpPr>
            <a:spLocks/>
          </p:cNvSpPr>
          <p:nvPr/>
        </p:nvSpPr>
        <p:spPr bwMode="auto">
          <a:xfrm>
            <a:off x="3751263" y="2343150"/>
            <a:ext cx="1892300" cy="431800"/>
          </a:xfrm>
          <a:prstGeom prst="accentCallout1">
            <a:avLst>
              <a:gd name="adj1" fmla="val 26472"/>
              <a:gd name="adj2" fmla="val -4028"/>
              <a:gd name="adj3" fmla="val 229412"/>
              <a:gd name="adj4" fmla="val -53019"/>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2000">
                <a:solidFill>
                  <a:srgbClr val="000000"/>
                </a:solidFill>
                <a:latin typeface="OCRATTRegular"/>
              </a:rPr>
              <a:t>Shape</a:t>
            </a:r>
          </a:p>
        </p:txBody>
      </p:sp>
      <p:sp>
        <p:nvSpPr>
          <p:cNvPr id="21" name="AutoShape 7"/>
          <p:cNvSpPr>
            <a:spLocks/>
          </p:cNvSpPr>
          <p:nvPr/>
        </p:nvSpPr>
        <p:spPr bwMode="auto">
          <a:xfrm>
            <a:off x="4106863" y="2730500"/>
            <a:ext cx="1612900" cy="431800"/>
          </a:xfrm>
          <a:prstGeom prst="accentCallout1">
            <a:avLst>
              <a:gd name="adj1" fmla="val 26472"/>
              <a:gd name="adj2" fmla="val -4722"/>
              <a:gd name="adj3" fmla="val 229412"/>
              <a:gd name="adj4" fmla="val -6220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2000" i="1">
                <a:solidFill>
                  <a:srgbClr val="000000"/>
                </a:solidFill>
                <a:latin typeface="Times New Roman" pitchFamily="18" charset="0"/>
              </a:rPr>
              <a:t>Movement</a:t>
            </a:r>
          </a:p>
        </p:txBody>
      </p:sp>
      <p:sp>
        <p:nvSpPr>
          <p:cNvPr id="22" name="Rectangle 21"/>
          <p:cNvSpPr/>
          <p:nvPr/>
        </p:nvSpPr>
        <p:spPr>
          <a:xfrm>
            <a:off x="1893888" y="147638"/>
            <a:ext cx="825500" cy="27305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3" name="Rectangle 22"/>
          <p:cNvSpPr/>
          <p:nvPr/>
        </p:nvSpPr>
        <p:spPr>
          <a:xfrm>
            <a:off x="1066800" y="149225"/>
            <a:ext cx="827088" cy="27305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4" name="Freeform 23"/>
          <p:cNvSpPr/>
          <p:nvPr/>
        </p:nvSpPr>
        <p:spPr>
          <a:xfrm>
            <a:off x="647700" y="1773238"/>
            <a:ext cx="482600" cy="455612"/>
          </a:xfrm>
          <a:custGeom>
            <a:avLst/>
            <a:gdLst>
              <a:gd name="connsiteX0" fmla="*/ 0 w 471949"/>
              <a:gd name="connsiteY0" fmla="*/ 73742 h 435077"/>
              <a:gd name="connsiteX1" fmla="*/ 117987 w 471949"/>
              <a:gd name="connsiteY1" fmla="*/ 0 h 435077"/>
              <a:gd name="connsiteX2" fmla="*/ 235974 w 471949"/>
              <a:gd name="connsiteY2" fmla="*/ 95864 h 435077"/>
              <a:gd name="connsiteX3" fmla="*/ 361336 w 471949"/>
              <a:gd name="connsiteY3" fmla="*/ 213851 h 435077"/>
              <a:gd name="connsiteX4" fmla="*/ 442452 w 471949"/>
              <a:gd name="connsiteY4" fmla="*/ 243348 h 435077"/>
              <a:gd name="connsiteX5" fmla="*/ 471949 w 471949"/>
              <a:gd name="connsiteY5" fmla="*/ 258096 h 435077"/>
              <a:gd name="connsiteX6" fmla="*/ 435078 w 471949"/>
              <a:gd name="connsiteY6" fmla="*/ 435077 h 435077"/>
              <a:gd name="connsiteX7" fmla="*/ 199103 w 471949"/>
              <a:gd name="connsiteY7" fmla="*/ 353961 h 435077"/>
              <a:gd name="connsiteX8" fmla="*/ 73742 w 471949"/>
              <a:gd name="connsiteY8" fmla="*/ 235974 h 435077"/>
              <a:gd name="connsiteX9" fmla="*/ 22123 w 471949"/>
              <a:gd name="connsiteY9" fmla="*/ 132735 h 435077"/>
              <a:gd name="connsiteX0" fmla="*/ 0 w 471949"/>
              <a:gd name="connsiteY0" fmla="*/ 73742 h 450317"/>
              <a:gd name="connsiteX1" fmla="*/ 117987 w 471949"/>
              <a:gd name="connsiteY1" fmla="*/ 0 h 450317"/>
              <a:gd name="connsiteX2" fmla="*/ 235974 w 471949"/>
              <a:gd name="connsiteY2" fmla="*/ 95864 h 450317"/>
              <a:gd name="connsiteX3" fmla="*/ 361336 w 471949"/>
              <a:gd name="connsiteY3" fmla="*/ 213851 h 450317"/>
              <a:gd name="connsiteX4" fmla="*/ 442452 w 471949"/>
              <a:gd name="connsiteY4" fmla="*/ 243348 h 450317"/>
              <a:gd name="connsiteX5" fmla="*/ 471949 w 471949"/>
              <a:gd name="connsiteY5" fmla="*/ 258096 h 450317"/>
              <a:gd name="connsiteX6" fmla="*/ 416028 w 471949"/>
              <a:gd name="connsiteY6" fmla="*/ 450317 h 450317"/>
              <a:gd name="connsiteX7" fmla="*/ 199103 w 471949"/>
              <a:gd name="connsiteY7" fmla="*/ 353961 h 450317"/>
              <a:gd name="connsiteX8" fmla="*/ 73742 w 471949"/>
              <a:gd name="connsiteY8" fmla="*/ 235974 h 450317"/>
              <a:gd name="connsiteX9" fmla="*/ 22123 w 471949"/>
              <a:gd name="connsiteY9" fmla="*/ 132735 h 450317"/>
              <a:gd name="connsiteX0" fmla="*/ 0 w 471949"/>
              <a:gd name="connsiteY0" fmla="*/ 73742 h 452055"/>
              <a:gd name="connsiteX1" fmla="*/ 117987 w 471949"/>
              <a:gd name="connsiteY1" fmla="*/ 0 h 452055"/>
              <a:gd name="connsiteX2" fmla="*/ 235974 w 471949"/>
              <a:gd name="connsiteY2" fmla="*/ 95864 h 452055"/>
              <a:gd name="connsiteX3" fmla="*/ 361336 w 471949"/>
              <a:gd name="connsiteY3" fmla="*/ 213851 h 452055"/>
              <a:gd name="connsiteX4" fmla="*/ 442452 w 471949"/>
              <a:gd name="connsiteY4" fmla="*/ 243348 h 452055"/>
              <a:gd name="connsiteX5" fmla="*/ 471949 w 471949"/>
              <a:gd name="connsiteY5" fmla="*/ 258096 h 452055"/>
              <a:gd name="connsiteX6" fmla="*/ 416028 w 471949"/>
              <a:gd name="connsiteY6" fmla="*/ 450317 h 452055"/>
              <a:gd name="connsiteX7" fmla="*/ 199103 w 471949"/>
              <a:gd name="connsiteY7" fmla="*/ 353961 h 452055"/>
              <a:gd name="connsiteX8" fmla="*/ 73742 w 471949"/>
              <a:gd name="connsiteY8" fmla="*/ 235974 h 452055"/>
              <a:gd name="connsiteX9" fmla="*/ 22123 w 471949"/>
              <a:gd name="connsiteY9" fmla="*/ 132735 h 452055"/>
              <a:gd name="connsiteX0" fmla="*/ 0 w 471949"/>
              <a:gd name="connsiteY0" fmla="*/ 77552 h 455865"/>
              <a:gd name="connsiteX1" fmla="*/ 137037 w 471949"/>
              <a:gd name="connsiteY1" fmla="*/ 0 h 455865"/>
              <a:gd name="connsiteX2" fmla="*/ 235974 w 471949"/>
              <a:gd name="connsiteY2" fmla="*/ 9967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31022 w 471949"/>
              <a:gd name="connsiteY4" fmla="*/ 27001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83379"/>
              <a:gd name="connsiteY0" fmla="*/ 77552 h 455673"/>
              <a:gd name="connsiteX1" fmla="*/ 137037 w 483379"/>
              <a:gd name="connsiteY1" fmla="*/ 0 h 455673"/>
              <a:gd name="connsiteX2" fmla="*/ 216924 w 483379"/>
              <a:gd name="connsiteY2" fmla="*/ 118724 h 455673"/>
              <a:gd name="connsiteX3" fmla="*/ 349906 w 483379"/>
              <a:gd name="connsiteY3" fmla="*/ 229091 h 455673"/>
              <a:gd name="connsiteX4" fmla="*/ 431022 w 483379"/>
              <a:gd name="connsiteY4" fmla="*/ 270018 h 455673"/>
              <a:gd name="connsiteX5" fmla="*/ 483379 w 483379"/>
              <a:gd name="connsiteY5" fmla="*/ 277146 h 455673"/>
              <a:gd name="connsiteX6" fmla="*/ 416028 w 483379"/>
              <a:gd name="connsiteY6" fmla="*/ 454127 h 455673"/>
              <a:gd name="connsiteX7" fmla="*/ 199103 w 483379"/>
              <a:gd name="connsiteY7" fmla="*/ 357771 h 455673"/>
              <a:gd name="connsiteX8" fmla="*/ 73742 w 483379"/>
              <a:gd name="connsiteY8" fmla="*/ 239784 h 455673"/>
              <a:gd name="connsiteX9" fmla="*/ 22123 w 483379"/>
              <a:gd name="connsiteY9" fmla="*/ 136545 h 45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379" h="455673">
                <a:moveTo>
                  <a:pt x="0" y="77552"/>
                </a:moveTo>
                <a:lnTo>
                  <a:pt x="137037" y="0"/>
                </a:lnTo>
                <a:lnTo>
                  <a:pt x="216924" y="118724"/>
                </a:lnTo>
                <a:lnTo>
                  <a:pt x="349906" y="229091"/>
                </a:lnTo>
                <a:lnTo>
                  <a:pt x="431022" y="270018"/>
                </a:lnTo>
                <a:lnTo>
                  <a:pt x="483379" y="277146"/>
                </a:lnTo>
                <a:cubicBezTo>
                  <a:pt x="464739" y="341220"/>
                  <a:pt x="463407" y="440690"/>
                  <a:pt x="416028" y="454127"/>
                </a:cubicBezTo>
                <a:cubicBezTo>
                  <a:pt x="368649" y="467564"/>
                  <a:pt x="271411" y="389890"/>
                  <a:pt x="199103" y="357771"/>
                </a:cubicBezTo>
                <a:lnTo>
                  <a:pt x="73742" y="239784"/>
                </a:lnTo>
                <a:lnTo>
                  <a:pt x="22123" y="136545"/>
                </a:lnTo>
              </a:path>
            </a:pathLst>
          </a:cu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5" name="Freeform 24"/>
          <p:cNvSpPr/>
          <p:nvPr/>
        </p:nvSpPr>
        <p:spPr>
          <a:xfrm rot="20260865">
            <a:off x="2163763" y="1857375"/>
            <a:ext cx="482600" cy="455613"/>
          </a:xfrm>
          <a:custGeom>
            <a:avLst/>
            <a:gdLst>
              <a:gd name="connsiteX0" fmla="*/ 0 w 471949"/>
              <a:gd name="connsiteY0" fmla="*/ 73742 h 435077"/>
              <a:gd name="connsiteX1" fmla="*/ 117987 w 471949"/>
              <a:gd name="connsiteY1" fmla="*/ 0 h 435077"/>
              <a:gd name="connsiteX2" fmla="*/ 235974 w 471949"/>
              <a:gd name="connsiteY2" fmla="*/ 95864 h 435077"/>
              <a:gd name="connsiteX3" fmla="*/ 361336 w 471949"/>
              <a:gd name="connsiteY3" fmla="*/ 213851 h 435077"/>
              <a:gd name="connsiteX4" fmla="*/ 442452 w 471949"/>
              <a:gd name="connsiteY4" fmla="*/ 243348 h 435077"/>
              <a:gd name="connsiteX5" fmla="*/ 471949 w 471949"/>
              <a:gd name="connsiteY5" fmla="*/ 258096 h 435077"/>
              <a:gd name="connsiteX6" fmla="*/ 435078 w 471949"/>
              <a:gd name="connsiteY6" fmla="*/ 435077 h 435077"/>
              <a:gd name="connsiteX7" fmla="*/ 199103 w 471949"/>
              <a:gd name="connsiteY7" fmla="*/ 353961 h 435077"/>
              <a:gd name="connsiteX8" fmla="*/ 73742 w 471949"/>
              <a:gd name="connsiteY8" fmla="*/ 235974 h 435077"/>
              <a:gd name="connsiteX9" fmla="*/ 22123 w 471949"/>
              <a:gd name="connsiteY9" fmla="*/ 132735 h 435077"/>
              <a:gd name="connsiteX0" fmla="*/ 0 w 471949"/>
              <a:gd name="connsiteY0" fmla="*/ 73742 h 450317"/>
              <a:gd name="connsiteX1" fmla="*/ 117987 w 471949"/>
              <a:gd name="connsiteY1" fmla="*/ 0 h 450317"/>
              <a:gd name="connsiteX2" fmla="*/ 235974 w 471949"/>
              <a:gd name="connsiteY2" fmla="*/ 95864 h 450317"/>
              <a:gd name="connsiteX3" fmla="*/ 361336 w 471949"/>
              <a:gd name="connsiteY3" fmla="*/ 213851 h 450317"/>
              <a:gd name="connsiteX4" fmla="*/ 442452 w 471949"/>
              <a:gd name="connsiteY4" fmla="*/ 243348 h 450317"/>
              <a:gd name="connsiteX5" fmla="*/ 471949 w 471949"/>
              <a:gd name="connsiteY5" fmla="*/ 258096 h 450317"/>
              <a:gd name="connsiteX6" fmla="*/ 416028 w 471949"/>
              <a:gd name="connsiteY6" fmla="*/ 450317 h 450317"/>
              <a:gd name="connsiteX7" fmla="*/ 199103 w 471949"/>
              <a:gd name="connsiteY7" fmla="*/ 353961 h 450317"/>
              <a:gd name="connsiteX8" fmla="*/ 73742 w 471949"/>
              <a:gd name="connsiteY8" fmla="*/ 235974 h 450317"/>
              <a:gd name="connsiteX9" fmla="*/ 22123 w 471949"/>
              <a:gd name="connsiteY9" fmla="*/ 132735 h 450317"/>
              <a:gd name="connsiteX0" fmla="*/ 0 w 471949"/>
              <a:gd name="connsiteY0" fmla="*/ 73742 h 452055"/>
              <a:gd name="connsiteX1" fmla="*/ 117987 w 471949"/>
              <a:gd name="connsiteY1" fmla="*/ 0 h 452055"/>
              <a:gd name="connsiteX2" fmla="*/ 235974 w 471949"/>
              <a:gd name="connsiteY2" fmla="*/ 95864 h 452055"/>
              <a:gd name="connsiteX3" fmla="*/ 361336 w 471949"/>
              <a:gd name="connsiteY3" fmla="*/ 213851 h 452055"/>
              <a:gd name="connsiteX4" fmla="*/ 442452 w 471949"/>
              <a:gd name="connsiteY4" fmla="*/ 243348 h 452055"/>
              <a:gd name="connsiteX5" fmla="*/ 471949 w 471949"/>
              <a:gd name="connsiteY5" fmla="*/ 258096 h 452055"/>
              <a:gd name="connsiteX6" fmla="*/ 416028 w 471949"/>
              <a:gd name="connsiteY6" fmla="*/ 450317 h 452055"/>
              <a:gd name="connsiteX7" fmla="*/ 199103 w 471949"/>
              <a:gd name="connsiteY7" fmla="*/ 353961 h 452055"/>
              <a:gd name="connsiteX8" fmla="*/ 73742 w 471949"/>
              <a:gd name="connsiteY8" fmla="*/ 235974 h 452055"/>
              <a:gd name="connsiteX9" fmla="*/ 22123 w 471949"/>
              <a:gd name="connsiteY9" fmla="*/ 132735 h 452055"/>
              <a:gd name="connsiteX0" fmla="*/ 0 w 471949"/>
              <a:gd name="connsiteY0" fmla="*/ 77552 h 455865"/>
              <a:gd name="connsiteX1" fmla="*/ 137037 w 471949"/>
              <a:gd name="connsiteY1" fmla="*/ 0 h 455865"/>
              <a:gd name="connsiteX2" fmla="*/ 235974 w 471949"/>
              <a:gd name="connsiteY2" fmla="*/ 9967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31022 w 471949"/>
              <a:gd name="connsiteY4" fmla="*/ 27001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83379"/>
              <a:gd name="connsiteY0" fmla="*/ 77552 h 455673"/>
              <a:gd name="connsiteX1" fmla="*/ 137037 w 483379"/>
              <a:gd name="connsiteY1" fmla="*/ 0 h 455673"/>
              <a:gd name="connsiteX2" fmla="*/ 216924 w 483379"/>
              <a:gd name="connsiteY2" fmla="*/ 118724 h 455673"/>
              <a:gd name="connsiteX3" fmla="*/ 349906 w 483379"/>
              <a:gd name="connsiteY3" fmla="*/ 229091 h 455673"/>
              <a:gd name="connsiteX4" fmla="*/ 431022 w 483379"/>
              <a:gd name="connsiteY4" fmla="*/ 270018 h 455673"/>
              <a:gd name="connsiteX5" fmla="*/ 483379 w 483379"/>
              <a:gd name="connsiteY5" fmla="*/ 277146 h 455673"/>
              <a:gd name="connsiteX6" fmla="*/ 416028 w 483379"/>
              <a:gd name="connsiteY6" fmla="*/ 454127 h 455673"/>
              <a:gd name="connsiteX7" fmla="*/ 199103 w 483379"/>
              <a:gd name="connsiteY7" fmla="*/ 357771 h 455673"/>
              <a:gd name="connsiteX8" fmla="*/ 73742 w 483379"/>
              <a:gd name="connsiteY8" fmla="*/ 239784 h 455673"/>
              <a:gd name="connsiteX9" fmla="*/ 22123 w 483379"/>
              <a:gd name="connsiteY9" fmla="*/ 136545 h 45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379" h="455673">
                <a:moveTo>
                  <a:pt x="0" y="77552"/>
                </a:moveTo>
                <a:lnTo>
                  <a:pt x="137037" y="0"/>
                </a:lnTo>
                <a:lnTo>
                  <a:pt x="216924" y="118724"/>
                </a:lnTo>
                <a:lnTo>
                  <a:pt x="349906" y="229091"/>
                </a:lnTo>
                <a:lnTo>
                  <a:pt x="431022" y="270018"/>
                </a:lnTo>
                <a:lnTo>
                  <a:pt x="483379" y="277146"/>
                </a:lnTo>
                <a:cubicBezTo>
                  <a:pt x="464739" y="341220"/>
                  <a:pt x="463407" y="440690"/>
                  <a:pt x="416028" y="454127"/>
                </a:cubicBezTo>
                <a:cubicBezTo>
                  <a:pt x="368649" y="467564"/>
                  <a:pt x="271411" y="389890"/>
                  <a:pt x="199103" y="357771"/>
                </a:cubicBezTo>
                <a:lnTo>
                  <a:pt x="73742" y="239784"/>
                </a:lnTo>
                <a:lnTo>
                  <a:pt x="22123" y="136545"/>
                </a:lnTo>
              </a:path>
            </a:pathLst>
          </a:cu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6" name="Freeform 25"/>
          <p:cNvSpPr/>
          <p:nvPr/>
        </p:nvSpPr>
        <p:spPr>
          <a:xfrm>
            <a:off x="1096963" y="1908175"/>
            <a:ext cx="487362" cy="317500"/>
          </a:xfrm>
          <a:custGeom>
            <a:avLst/>
            <a:gdLst>
              <a:gd name="connsiteX0" fmla="*/ 30480 w 487680"/>
              <a:gd name="connsiteY0" fmla="*/ 137160 h 316230"/>
              <a:gd name="connsiteX1" fmla="*/ 0 w 487680"/>
              <a:gd name="connsiteY1" fmla="*/ 316230 h 316230"/>
              <a:gd name="connsiteX2" fmla="*/ 140970 w 487680"/>
              <a:gd name="connsiteY2" fmla="*/ 316230 h 316230"/>
              <a:gd name="connsiteX3" fmla="*/ 259080 w 487680"/>
              <a:gd name="connsiteY3" fmla="*/ 281940 h 316230"/>
              <a:gd name="connsiteX4" fmla="*/ 377190 w 487680"/>
              <a:gd name="connsiteY4" fmla="*/ 224790 h 316230"/>
              <a:gd name="connsiteX5" fmla="*/ 445770 w 487680"/>
              <a:gd name="connsiteY5" fmla="*/ 163830 h 316230"/>
              <a:gd name="connsiteX6" fmla="*/ 487680 w 487680"/>
              <a:gd name="connsiteY6" fmla="*/ 102870 h 316230"/>
              <a:gd name="connsiteX7" fmla="*/ 403860 w 487680"/>
              <a:gd name="connsiteY7" fmla="*/ 0 h 316230"/>
              <a:gd name="connsiteX8" fmla="*/ 266700 w 487680"/>
              <a:gd name="connsiteY8" fmla="*/ 91440 h 316230"/>
              <a:gd name="connsiteX9" fmla="*/ 171450 w 487680"/>
              <a:gd name="connsiteY9" fmla="*/ 133350 h 316230"/>
              <a:gd name="connsiteX10" fmla="*/ 99060 w 487680"/>
              <a:gd name="connsiteY10" fmla="*/ 148590 h 316230"/>
              <a:gd name="connsiteX11" fmla="*/ 30480 w 487680"/>
              <a:gd name="connsiteY11" fmla="*/ 137160 h 31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680" h="316230">
                <a:moveTo>
                  <a:pt x="30480" y="137160"/>
                </a:moveTo>
                <a:lnTo>
                  <a:pt x="0" y="316230"/>
                </a:lnTo>
                <a:lnTo>
                  <a:pt x="140970" y="316230"/>
                </a:lnTo>
                <a:lnTo>
                  <a:pt x="259080" y="281940"/>
                </a:lnTo>
                <a:lnTo>
                  <a:pt x="377190" y="224790"/>
                </a:lnTo>
                <a:lnTo>
                  <a:pt x="445770" y="163830"/>
                </a:lnTo>
                <a:lnTo>
                  <a:pt x="487680" y="102870"/>
                </a:lnTo>
                <a:lnTo>
                  <a:pt x="403860" y="0"/>
                </a:lnTo>
                <a:lnTo>
                  <a:pt x="266700" y="91440"/>
                </a:lnTo>
                <a:lnTo>
                  <a:pt x="171450" y="133350"/>
                </a:lnTo>
                <a:lnTo>
                  <a:pt x="99060" y="148590"/>
                </a:lnTo>
                <a:lnTo>
                  <a:pt x="30480" y="137160"/>
                </a:lnTo>
                <a:close/>
              </a:path>
            </a:pathLst>
          </a:cu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7" name="Freeform 26"/>
          <p:cNvSpPr/>
          <p:nvPr/>
        </p:nvSpPr>
        <p:spPr>
          <a:xfrm rot="20380025">
            <a:off x="2613025" y="1827213"/>
            <a:ext cx="487363" cy="317500"/>
          </a:xfrm>
          <a:custGeom>
            <a:avLst/>
            <a:gdLst>
              <a:gd name="connsiteX0" fmla="*/ 30480 w 487680"/>
              <a:gd name="connsiteY0" fmla="*/ 137160 h 316230"/>
              <a:gd name="connsiteX1" fmla="*/ 0 w 487680"/>
              <a:gd name="connsiteY1" fmla="*/ 316230 h 316230"/>
              <a:gd name="connsiteX2" fmla="*/ 140970 w 487680"/>
              <a:gd name="connsiteY2" fmla="*/ 316230 h 316230"/>
              <a:gd name="connsiteX3" fmla="*/ 259080 w 487680"/>
              <a:gd name="connsiteY3" fmla="*/ 281940 h 316230"/>
              <a:gd name="connsiteX4" fmla="*/ 377190 w 487680"/>
              <a:gd name="connsiteY4" fmla="*/ 224790 h 316230"/>
              <a:gd name="connsiteX5" fmla="*/ 445770 w 487680"/>
              <a:gd name="connsiteY5" fmla="*/ 163830 h 316230"/>
              <a:gd name="connsiteX6" fmla="*/ 487680 w 487680"/>
              <a:gd name="connsiteY6" fmla="*/ 102870 h 316230"/>
              <a:gd name="connsiteX7" fmla="*/ 403860 w 487680"/>
              <a:gd name="connsiteY7" fmla="*/ 0 h 316230"/>
              <a:gd name="connsiteX8" fmla="*/ 266700 w 487680"/>
              <a:gd name="connsiteY8" fmla="*/ 91440 h 316230"/>
              <a:gd name="connsiteX9" fmla="*/ 171450 w 487680"/>
              <a:gd name="connsiteY9" fmla="*/ 133350 h 316230"/>
              <a:gd name="connsiteX10" fmla="*/ 99060 w 487680"/>
              <a:gd name="connsiteY10" fmla="*/ 148590 h 316230"/>
              <a:gd name="connsiteX11" fmla="*/ 30480 w 487680"/>
              <a:gd name="connsiteY11" fmla="*/ 137160 h 31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680" h="316230">
                <a:moveTo>
                  <a:pt x="30480" y="137160"/>
                </a:moveTo>
                <a:lnTo>
                  <a:pt x="0" y="316230"/>
                </a:lnTo>
                <a:lnTo>
                  <a:pt x="140970" y="316230"/>
                </a:lnTo>
                <a:lnTo>
                  <a:pt x="259080" y="281940"/>
                </a:lnTo>
                <a:lnTo>
                  <a:pt x="377190" y="224790"/>
                </a:lnTo>
                <a:lnTo>
                  <a:pt x="445770" y="163830"/>
                </a:lnTo>
                <a:lnTo>
                  <a:pt x="487680" y="102870"/>
                </a:lnTo>
                <a:lnTo>
                  <a:pt x="403860" y="0"/>
                </a:lnTo>
                <a:lnTo>
                  <a:pt x="266700" y="91440"/>
                </a:lnTo>
                <a:lnTo>
                  <a:pt x="171450" y="133350"/>
                </a:lnTo>
                <a:lnTo>
                  <a:pt x="99060" y="148590"/>
                </a:lnTo>
                <a:lnTo>
                  <a:pt x="30480" y="137160"/>
                </a:lnTo>
                <a:close/>
              </a:path>
            </a:pathLst>
          </a:cu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8" name="Rectangle 27"/>
          <p:cNvSpPr/>
          <p:nvPr/>
        </p:nvSpPr>
        <p:spPr>
          <a:xfrm rot="2379192">
            <a:off x="1974850" y="2589213"/>
            <a:ext cx="401638"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9" name="Rectangle 28"/>
          <p:cNvSpPr/>
          <p:nvPr/>
        </p:nvSpPr>
        <p:spPr>
          <a:xfrm>
            <a:off x="941388" y="2733675"/>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0" name="Rectangle 29"/>
          <p:cNvSpPr/>
          <p:nvPr/>
        </p:nvSpPr>
        <p:spPr>
          <a:xfrm>
            <a:off x="422275" y="4135438"/>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1" name="Rectangle 30"/>
          <p:cNvSpPr/>
          <p:nvPr/>
        </p:nvSpPr>
        <p:spPr>
          <a:xfrm>
            <a:off x="866775" y="4129088"/>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2" name="Rectangle 31"/>
          <p:cNvSpPr/>
          <p:nvPr/>
        </p:nvSpPr>
        <p:spPr>
          <a:xfrm>
            <a:off x="1047750" y="5891213"/>
            <a:ext cx="747713" cy="277812"/>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3" name="Rectangle 32"/>
          <p:cNvSpPr/>
          <p:nvPr/>
        </p:nvSpPr>
        <p:spPr>
          <a:xfrm>
            <a:off x="2373313" y="2730500"/>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4" name="Rectangle 33"/>
          <p:cNvSpPr/>
          <p:nvPr/>
        </p:nvSpPr>
        <p:spPr>
          <a:xfrm rot="19700303">
            <a:off x="1363663" y="2597150"/>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5" name="Rectangle 34"/>
          <p:cNvSpPr/>
          <p:nvPr/>
        </p:nvSpPr>
        <p:spPr>
          <a:xfrm>
            <a:off x="2457450" y="4135438"/>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6" name="Rectangle 35"/>
          <p:cNvSpPr/>
          <p:nvPr/>
        </p:nvSpPr>
        <p:spPr>
          <a:xfrm>
            <a:off x="2916238" y="4129088"/>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7" name="Rectangle 36"/>
          <p:cNvSpPr/>
          <p:nvPr/>
        </p:nvSpPr>
        <p:spPr>
          <a:xfrm>
            <a:off x="1838325" y="5891213"/>
            <a:ext cx="747713" cy="277812"/>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40986" name="Text Box 14"/>
          <p:cNvSpPr txBox="1">
            <a:spLocks noChangeArrowheads="1"/>
          </p:cNvSpPr>
          <p:nvPr/>
        </p:nvSpPr>
        <p:spPr bwMode="auto">
          <a:xfrm>
            <a:off x="3248025" y="1116013"/>
            <a:ext cx="2019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000000"/>
                </a:solidFill>
                <a:latin typeface="Segoe UI" pitchFamily="34" charset="0"/>
                <a:ea typeface="Segoe UI" pitchFamily="34" charset="0"/>
                <a:cs typeface="Segoe UI" pitchFamily="34" charset="0"/>
              </a:rPr>
              <a:t>3 ‘channels’</a:t>
            </a:r>
          </a:p>
          <a:p>
            <a:pPr eaLnBrk="1" hangingPunct="1"/>
            <a:r>
              <a:rPr lang="en-US" sz="2000">
                <a:solidFill>
                  <a:srgbClr val="000000"/>
                </a:solidFill>
                <a:latin typeface="Segoe UI" pitchFamily="34" charset="0"/>
                <a:ea typeface="Segoe UI" pitchFamily="34" charset="0"/>
                <a:cs typeface="Segoe UI" pitchFamily="34" charset="0"/>
              </a:rPr>
              <a:t>leave the Retina</a:t>
            </a:r>
          </a:p>
        </p:txBody>
      </p:sp>
      <p:sp>
        <p:nvSpPr>
          <p:cNvPr id="39" name="Rectangle 38"/>
          <p:cNvSpPr/>
          <p:nvPr/>
        </p:nvSpPr>
        <p:spPr>
          <a:xfrm>
            <a:off x="5156200" y="1816100"/>
            <a:ext cx="2667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40" name="Rectangle 39"/>
          <p:cNvSpPr/>
          <p:nvPr/>
        </p:nvSpPr>
        <p:spPr>
          <a:xfrm>
            <a:off x="5118100" y="6477000"/>
            <a:ext cx="2667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41" name="Rectangle 40"/>
          <p:cNvSpPr/>
          <p:nvPr/>
        </p:nvSpPr>
        <p:spPr>
          <a:xfrm>
            <a:off x="5168900" y="4051300"/>
            <a:ext cx="2667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40990" name="Text Box 14"/>
          <p:cNvSpPr txBox="1">
            <a:spLocks noChangeArrowheads="1"/>
          </p:cNvSpPr>
          <p:nvPr/>
        </p:nvSpPr>
        <p:spPr bwMode="auto">
          <a:xfrm>
            <a:off x="3629025" y="3541713"/>
            <a:ext cx="208597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000000"/>
                </a:solidFill>
                <a:latin typeface="Segoe UI" pitchFamily="34" charset="0"/>
                <a:ea typeface="Segoe UI" pitchFamily="34" charset="0"/>
                <a:cs typeface="Segoe UI" pitchFamily="34" charset="0"/>
              </a:rPr>
              <a:t>Each channel is destined for its own cortical processing area</a:t>
            </a:r>
          </a:p>
        </p:txBody>
      </p:sp>
      <p:sp>
        <p:nvSpPr>
          <p:cNvPr id="42" name="TextBox 41"/>
          <p:cNvSpPr txBox="1">
            <a:spLocks noChangeArrowheads="1"/>
          </p:cNvSpPr>
          <p:nvPr/>
        </p:nvSpPr>
        <p:spPr bwMode="auto">
          <a:xfrm>
            <a:off x="3517900" y="6134100"/>
            <a:ext cx="19655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i="1" dirty="0">
                <a:solidFill>
                  <a:srgbClr val="FF0000"/>
                </a:solidFill>
                <a:latin typeface="Segoe UI" pitchFamily="34" charset="0"/>
                <a:ea typeface="Segoe UI" pitchFamily="34" charset="0"/>
                <a:cs typeface="Segoe UI" pitchFamily="34" charset="0"/>
              </a:rPr>
              <a:t>Face Processing</a:t>
            </a:r>
          </a:p>
        </p:txBody>
      </p:sp>
      <p:cxnSp>
        <p:nvCxnSpPr>
          <p:cNvPr id="44" name="Straight Arrow Connector 43"/>
          <p:cNvCxnSpPr>
            <a:stCxn id="42" idx="3"/>
          </p:cNvCxnSpPr>
          <p:nvPr/>
        </p:nvCxnSpPr>
        <p:spPr>
          <a:xfrm flipV="1">
            <a:off x="5483438" y="6019801"/>
            <a:ext cx="917362" cy="314354"/>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7290217" y="3883113"/>
            <a:ext cx="2046287" cy="923330"/>
          </a:xfrm>
          <a:prstGeom prst="rect">
            <a:avLst/>
          </a:prstGeom>
          <a:solidFill>
            <a:schemeClr val="bg1"/>
          </a:solid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a:solidFill>
                  <a:srgbClr val="000000"/>
                </a:solidFill>
                <a:latin typeface="Calibri" pitchFamily="34" charset="0"/>
                <a:cs typeface="Calibri" pitchFamily="34" charset="0"/>
              </a:rPr>
              <a:t>It all begins </a:t>
            </a:r>
            <a:r>
              <a:rPr lang="en-US" b="1" dirty="0" smtClean="0">
                <a:solidFill>
                  <a:srgbClr val="000000"/>
                </a:solidFill>
                <a:latin typeface="Calibri" pitchFamily="34" charset="0"/>
                <a:cs typeface="Calibri" pitchFamily="34" charset="0"/>
              </a:rPr>
              <a:t>here with little dots of contrast…</a:t>
            </a:r>
            <a:endParaRPr lang="en-US" b="1" dirty="0">
              <a:solidFill>
                <a:srgbClr val="000000"/>
              </a:solidFill>
              <a:latin typeface="Calibri" pitchFamily="34" charset="0"/>
              <a:cs typeface="Calibri" pitchFamily="34" charset="0"/>
            </a:endParaRPr>
          </a:p>
        </p:txBody>
      </p:sp>
      <p:cxnSp>
        <p:nvCxnSpPr>
          <p:cNvPr id="43" name="Straight Arrow Connector 42"/>
          <p:cNvCxnSpPr/>
          <p:nvPr/>
        </p:nvCxnSpPr>
        <p:spPr>
          <a:xfrm flipH="1">
            <a:off x="7772400" y="4814888"/>
            <a:ext cx="276225" cy="7254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5" name="Picture 2" descr="C:\Documents and Settings\Frank Johnson\My Documents\SNP Spring 2007\Resource CD\Figures\Chapter 07\lowres\Wolfe-Fig-07-15-0-.jpg"/>
          <p:cNvPicPr>
            <a:picLocks noChangeAspect="1" noChangeArrowheads="1"/>
          </p:cNvPicPr>
          <p:nvPr/>
        </p:nvPicPr>
        <p:blipFill rotWithShape="1">
          <a:blip r:embed="rId5">
            <a:extLst>
              <a:ext uri="{28A0092B-C50C-407E-A947-70E740481C1C}">
                <a14:useLocalDpi xmlns:a14="http://schemas.microsoft.com/office/drawing/2010/main" val="0"/>
              </a:ext>
            </a:extLst>
          </a:blip>
          <a:srcRect l="3121" t="10299" r="54709" b="14947"/>
          <a:stretch/>
        </p:blipFill>
        <p:spPr bwMode="auto">
          <a:xfrm>
            <a:off x="3833445" y="5081558"/>
            <a:ext cx="1217979" cy="1619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342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Frank Johnson\My Documents\SNP Spring 2007\Resource CD\Figures\Chapter 07\lowres\Wolfe-Fig-07-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2"/>
          <p:cNvSpPr txBox="1">
            <a:spLocks noChangeArrowheads="1"/>
          </p:cNvSpPr>
          <p:nvPr/>
        </p:nvSpPr>
        <p:spPr bwMode="auto">
          <a:xfrm>
            <a:off x="2344738" y="0"/>
            <a:ext cx="4499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dirty="0">
                <a:latin typeface="Segoe UI" pitchFamily="34" charset="0"/>
                <a:ea typeface="Segoe UI" pitchFamily="34" charset="0"/>
                <a:cs typeface="Segoe UI" pitchFamily="34" charset="0"/>
              </a:rPr>
              <a:t>Why ‘saccadic’ eye movements?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4" descr="vision1"/>
          <p:cNvPicPr>
            <a:picLocks noChangeAspect="1" noChangeArrowheads="1"/>
          </p:cNvPicPr>
          <p:nvPr/>
        </p:nvPicPr>
        <p:blipFill>
          <a:blip r:embed="rId3">
            <a:extLst>
              <a:ext uri="{28A0092B-C50C-407E-A947-70E740481C1C}">
                <a14:useLocalDpi xmlns:a14="http://schemas.microsoft.com/office/drawing/2010/main" val="0"/>
              </a:ext>
            </a:extLst>
          </a:blip>
          <a:srcRect t="50256"/>
          <a:stretch>
            <a:fillRect/>
          </a:stretch>
        </p:blipFill>
        <p:spPr bwMode="auto">
          <a:xfrm>
            <a:off x="427038" y="2895600"/>
            <a:ext cx="8289925"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5"/>
          <p:cNvSpPr>
            <a:spLocks noChangeArrowheads="1"/>
          </p:cNvSpPr>
          <p:nvPr/>
        </p:nvSpPr>
        <p:spPr bwMode="auto">
          <a:xfrm>
            <a:off x="0" y="97155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dirty="0" smtClean="0">
                <a:solidFill>
                  <a:schemeClr val="tx2"/>
                </a:solidFill>
                <a:latin typeface="Arial" charset="0"/>
              </a:rPr>
              <a:t>Many:1 patterns of </a:t>
            </a:r>
            <a:r>
              <a:rPr lang="en-US" sz="3200" dirty="0">
                <a:solidFill>
                  <a:schemeClr val="tx2"/>
                </a:solidFill>
                <a:latin typeface="Arial" charset="0"/>
              </a:rPr>
              <a:t>connections can be used to make a ‘moving bar’ detecting cell</a:t>
            </a:r>
          </a:p>
        </p:txBody>
      </p:sp>
      <p:sp>
        <p:nvSpPr>
          <p:cNvPr id="31748" name="Text Box 7"/>
          <p:cNvSpPr txBox="1">
            <a:spLocks noChangeArrowheads="1"/>
          </p:cNvSpPr>
          <p:nvPr/>
        </p:nvSpPr>
        <p:spPr bwMode="auto">
          <a:xfrm>
            <a:off x="3594100" y="2425700"/>
            <a:ext cx="1858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000" b="1">
                <a:latin typeface="Arial" charset="0"/>
              </a:rPr>
              <a:t>Delay lines. . .</a:t>
            </a:r>
          </a:p>
        </p:txBody>
      </p:sp>
      <p:grpSp>
        <p:nvGrpSpPr>
          <p:cNvPr id="2" name="Group 11"/>
          <p:cNvGrpSpPr>
            <a:grpSpLocks/>
          </p:cNvGrpSpPr>
          <p:nvPr/>
        </p:nvGrpSpPr>
        <p:grpSpPr bwMode="auto">
          <a:xfrm>
            <a:off x="1346200" y="3276600"/>
            <a:ext cx="2057400" cy="1181100"/>
            <a:chOff x="848" y="2064"/>
            <a:chExt cx="1296" cy="744"/>
          </a:xfrm>
        </p:grpSpPr>
        <p:sp>
          <p:nvSpPr>
            <p:cNvPr id="31769" name="Line 9"/>
            <p:cNvSpPr>
              <a:spLocks noChangeShapeType="1"/>
            </p:cNvSpPr>
            <p:nvPr/>
          </p:nvSpPr>
          <p:spPr bwMode="auto">
            <a:xfrm flipV="1">
              <a:off x="848" y="2064"/>
              <a:ext cx="496" cy="7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0" name="Line 10"/>
            <p:cNvSpPr>
              <a:spLocks noChangeShapeType="1"/>
            </p:cNvSpPr>
            <p:nvPr/>
          </p:nvSpPr>
          <p:spPr bwMode="auto">
            <a:xfrm flipH="1">
              <a:off x="1336" y="2080"/>
              <a:ext cx="80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8"/>
          <p:cNvGrpSpPr>
            <a:grpSpLocks/>
          </p:cNvGrpSpPr>
          <p:nvPr/>
        </p:nvGrpSpPr>
        <p:grpSpPr bwMode="auto">
          <a:xfrm>
            <a:off x="2044700" y="3302000"/>
            <a:ext cx="3441700" cy="1206500"/>
            <a:chOff x="1288" y="2080"/>
            <a:chExt cx="2168" cy="760"/>
          </a:xfrm>
        </p:grpSpPr>
        <p:grpSp>
          <p:nvGrpSpPr>
            <p:cNvPr id="31765" name="Group 15"/>
            <p:cNvGrpSpPr>
              <a:grpSpLocks/>
            </p:cNvGrpSpPr>
            <p:nvPr/>
          </p:nvGrpSpPr>
          <p:grpSpPr bwMode="auto">
            <a:xfrm>
              <a:off x="1288" y="2224"/>
              <a:ext cx="1704" cy="616"/>
              <a:chOff x="1288" y="2224"/>
              <a:chExt cx="1704" cy="616"/>
            </a:xfrm>
          </p:grpSpPr>
          <p:sp>
            <p:nvSpPr>
              <p:cNvPr id="31767" name="Line 13"/>
              <p:cNvSpPr>
                <a:spLocks noChangeShapeType="1"/>
              </p:cNvSpPr>
              <p:nvPr/>
            </p:nvSpPr>
            <p:spPr bwMode="auto">
              <a:xfrm flipV="1">
                <a:off x="1288" y="2224"/>
                <a:ext cx="416" cy="616"/>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8" name="Line 14"/>
              <p:cNvSpPr>
                <a:spLocks noChangeShapeType="1"/>
              </p:cNvSpPr>
              <p:nvPr/>
            </p:nvSpPr>
            <p:spPr bwMode="auto">
              <a:xfrm flipH="1">
                <a:off x="1704" y="2224"/>
                <a:ext cx="128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766" name="Line 17"/>
            <p:cNvSpPr>
              <a:spLocks noChangeShapeType="1"/>
            </p:cNvSpPr>
            <p:nvPr/>
          </p:nvSpPr>
          <p:spPr bwMode="auto">
            <a:xfrm flipH="1">
              <a:off x="2128" y="2080"/>
              <a:ext cx="132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51208" name="Picture 8" descr="vision1"/>
          <p:cNvPicPr>
            <a:picLocks noChangeAspect="1" noChangeArrowheads="1"/>
          </p:cNvPicPr>
          <p:nvPr/>
        </p:nvPicPr>
        <p:blipFill>
          <a:blip r:embed="rId3">
            <a:extLst>
              <a:ext uri="{28A0092B-C50C-407E-A947-70E740481C1C}">
                <a14:useLocalDpi xmlns:a14="http://schemas.microsoft.com/office/drawing/2010/main" val="0"/>
              </a:ext>
            </a:extLst>
          </a:blip>
          <a:srcRect l="5539" t="68588" r="88943" b="10541"/>
          <a:stretch>
            <a:fillRect/>
          </a:stretch>
        </p:blipFill>
        <p:spPr bwMode="auto">
          <a:xfrm>
            <a:off x="-944563" y="4144963"/>
            <a:ext cx="469900" cy="14636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5" name="Group 26"/>
          <p:cNvGrpSpPr>
            <a:grpSpLocks/>
          </p:cNvGrpSpPr>
          <p:nvPr/>
        </p:nvGrpSpPr>
        <p:grpSpPr bwMode="auto">
          <a:xfrm>
            <a:off x="3429000" y="3302000"/>
            <a:ext cx="3848100" cy="1104900"/>
            <a:chOff x="2160" y="2080"/>
            <a:chExt cx="2424" cy="696"/>
          </a:xfrm>
        </p:grpSpPr>
        <p:sp>
          <p:nvSpPr>
            <p:cNvPr id="31758" name="Line 19"/>
            <p:cNvSpPr>
              <a:spLocks noChangeShapeType="1"/>
            </p:cNvSpPr>
            <p:nvPr/>
          </p:nvSpPr>
          <p:spPr bwMode="auto">
            <a:xfrm flipV="1">
              <a:off x="2160" y="2360"/>
              <a:ext cx="294" cy="416"/>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Line 20"/>
            <p:cNvSpPr>
              <a:spLocks noChangeShapeType="1"/>
            </p:cNvSpPr>
            <p:nvPr/>
          </p:nvSpPr>
          <p:spPr bwMode="auto">
            <a:xfrm flipH="1">
              <a:off x="2456" y="2368"/>
              <a:ext cx="64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Line 21"/>
            <p:cNvSpPr>
              <a:spLocks noChangeShapeType="1"/>
            </p:cNvSpPr>
            <p:nvPr/>
          </p:nvSpPr>
          <p:spPr bwMode="auto">
            <a:xfrm flipV="1">
              <a:off x="3088" y="2368"/>
              <a:ext cx="0" cy="36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1" name="Line 22"/>
            <p:cNvSpPr>
              <a:spLocks noChangeShapeType="1"/>
            </p:cNvSpPr>
            <p:nvPr/>
          </p:nvSpPr>
          <p:spPr bwMode="auto">
            <a:xfrm flipV="1">
              <a:off x="4048" y="2216"/>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Line 23"/>
            <p:cNvSpPr>
              <a:spLocks noChangeShapeType="1"/>
            </p:cNvSpPr>
            <p:nvPr/>
          </p:nvSpPr>
          <p:spPr bwMode="auto">
            <a:xfrm flipH="1">
              <a:off x="2968" y="2224"/>
              <a:ext cx="108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Line 24"/>
            <p:cNvSpPr>
              <a:spLocks noChangeShapeType="1"/>
            </p:cNvSpPr>
            <p:nvPr/>
          </p:nvSpPr>
          <p:spPr bwMode="auto">
            <a:xfrm flipV="1">
              <a:off x="4584" y="2088"/>
              <a:ext cx="0" cy="5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Line 25"/>
            <p:cNvSpPr>
              <a:spLocks noChangeShapeType="1"/>
            </p:cNvSpPr>
            <p:nvPr/>
          </p:nvSpPr>
          <p:spPr bwMode="auto">
            <a:xfrm flipH="1">
              <a:off x="3440" y="2080"/>
              <a:ext cx="114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31"/>
          <p:cNvGrpSpPr>
            <a:grpSpLocks/>
          </p:cNvGrpSpPr>
          <p:nvPr/>
        </p:nvGrpSpPr>
        <p:grpSpPr bwMode="auto">
          <a:xfrm>
            <a:off x="5473700" y="4762500"/>
            <a:ext cx="1016000" cy="469900"/>
            <a:chOff x="3448" y="3000"/>
            <a:chExt cx="640" cy="296"/>
          </a:xfrm>
        </p:grpSpPr>
        <p:sp>
          <p:nvSpPr>
            <p:cNvPr id="31755" name="AutoShape 27"/>
            <p:cNvSpPr>
              <a:spLocks noChangeArrowheads="1"/>
            </p:cNvSpPr>
            <p:nvPr/>
          </p:nvSpPr>
          <p:spPr bwMode="auto">
            <a:xfrm>
              <a:off x="3448" y="3128"/>
              <a:ext cx="160" cy="168"/>
            </a:xfrm>
            <a:prstGeom prst="lightningBolt">
              <a:avLst/>
            </a:prstGeom>
            <a:solidFill>
              <a:srgbClr val="FFFF00"/>
            </a:solidFill>
            <a:ln w="9525">
              <a:solidFill>
                <a:schemeClr val="tx1"/>
              </a:solidFill>
              <a:miter lim="800000"/>
              <a:headEnd/>
              <a:tailEnd/>
            </a:ln>
          </p:spPr>
          <p:txBody>
            <a:bodyPr wrap="none" anchor="ctr"/>
            <a:lstStyle/>
            <a:p>
              <a:endParaRPr lang="en-US"/>
            </a:p>
          </p:txBody>
        </p:sp>
        <p:sp>
          <p:nvSpPr>
            <p:cNvPr id="31756" name="AutoShape 29"/>
            <p:cNvSpPr>
              <a:spLocks noChangeArrowheads="1"/>
            </p:cNvSpPr>
            <p:nvPr/>
          </p:nvSpPr>
          <p:spPr bwMode="auto">
            <a:xfrm flipH="1">
              <a:off x="3928" y="3096"/>
              <a:ext cx="160" cy="168"/>
            </a:xfrm>
            <a:prstGeom prst="lightningBolt">
              <a:avLst/>
            </a:prstGeom>
            <a:solidFill>
              <a:srgbClr val="FFFF00"/>
            </a:solidFill>
            <a:ln w="9525">
              <a:solidFill>
                <a:schemeClr val="tx1"/>
              </a:solidFill>
              <a:miter lim="800000"/>
              <a:headEnd/>
              <a:tailEnd/>
            </a:ln>
          </p:spPr>
          <p:txBody>
            <a:bodyPr wrap="none" anchor="ctr"/>
            <a:lstStyle/>
            <a:p>
              <a:endParaRPr lang="en-US"/>
            </a:p>
          </p:txBody>
        </p:sp>
        <p:sp>
          <p:nvSpPr>
            <p:cNvPr id="31757" name="AutoShape 30"/>
            <p:cNvSpPr>
              <a:spLocks noChangeArrowheads="1"/>
            </p:cNvSpPr>
            <p:nvPr/>
          </p:nvSpPr>
          <p:spPr bwMode="auto">
            <a:xfrm flipH="1">
              <a:off x="3760" y="3000"/>
              <a:ext cx="160" cy="168"/>
            </a:xfrm>
            <a:prstGeom prst="lightningBolt">
              <a:avLst/>
            </a:prstGeom>
            <a:solidFill>
              <a:srgbClr val="FFFF00"/>
            </a:solidFill>
            <a:ln w="9525">
              <a:solidFill>
                <a:schemeClr val="tx1"/>
              </a:solidFill>
              <a:miter lim="800000"/>
              <a:headEnd/>
              <a:tailEnd/>
            </a:ln>
          </p:spPr>
          <p:txBody>
            <a:bodyPr wrap="none" anchor="ctr"/>
            <a:lstStyle/>
            <a:p>
              <a:endParaRPr lang="en-US"/>
            </a:p>
          </p:txBody>
        </p:sp>
      </p:grpSp>
      <p:sp>
        <p:nvSpPr>
          <p:cNvPr id="51232" name="AutoShape 32"/>
          <p:cNvSpPr>
            <a:spLocks noChangeArrowheads="1"/>
          </p:cNvSpPr>
          <p:nvPr/>
        </p:nvSpPr>
        <p:spPr bwMode="auto">
          <a:xfrm>
            <a:off x="6210300" y="5422900"/>
            <a:ext cx="2933700" cy="1231900"/>
          </a:xfrm>
          <a:prstGeom prst="cloudCallout">
            <a:avLst>
              <a:gd name="adj1" fmla="val -56602"/>
              <a:gd name="adj2" fmla="val -63662"/>
            </a:avLst>
          </a:prstGeom>
          <a:solidFill>
            <a:schemeClr val="bg1"/>
          </a:solidFill>
          <a:ln w="9525">
            <a:solidFill>
              <a:schemeClr val="accent2"/>
            </a:solidFill>
            <a:round/>
            <a:headEnd/>
            <a:tailEnd/>
          </a:ln>
        </p:spPr>
        <p:txBody>
          <a:bodyPr/>
          <a:lstStyle/>
          <a:p>
            <a:pPr algn="ctr"/>
            <a:r>
              <a:rPr lang="en-US" sz="1400" b="1">
                <a:latin typeface="Verdana" pitchFamily="34" charset="0"/>
              </a:rPr>
              <a:t>I see a vertical bar of contrast moving left to right!</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24827 -0.00185 L 0.20173 -0.00185 " pathEditMode="relative" rAng="0" ptsTypes="AA">
                                      <p:cBhvr>
                                        <p:cTn id="6" dur="2000" fill="hold"/>
                                        <p:tgtEl>
                                          <p:spTgt spid="51208"/>
                                        </p:tgtEl>
                                        <p:attrNameLst>
                                          <p:attrName>ppt_x</p:attrName>
                                          <p:attrName>ppt_y</p:attrName>
                                        </p:attrNameLst>
                                      </p:cBhvr>
                                      <p:rCtr x="22500"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3" presetClass="path" presetSubtype="0" accel="50000" decel="50000" fill="hold" nodeType="clickEffect">
                                  <p:stCondLst>
                                    <p:cond delay="0"/>
                                  </p:stCondLst>
                                  <p:childTnLst>
                                    <p:animMotion origin="layout" path="M 0.20174 -0.00185 L 0.28507 -0.00185 " pathEditMode="relative" rAng="0" ptsTypes="AA">
                                      <p:cBhvr>
                                        <p:cTn id="15" dur="2000" fill="hold"/>
                                        <p:tgtEl>
                                          <p:spTgt spid="51208"/>
                                        </p:tgtEl>
                                        <p:attrNameLst>
                                          <p:attrName>ppt_x</p:attrName>
                                          <p:attrName>ppt_y</p:attrName>
                                        </p:attrNameLst>
                                      </p:cBhvr>
                                      <p:rCtr x="4200" y="0"/>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3" presetClass="path" presetSubtype="0" accel="50000" decel="50000" fill="hold" nodeType="clickEffect">
                                  <p:stCondLst>
                                    <p:cond delay="0"/>
                                  </p:stCondLst>
                                  <p:childTnLst>
                                    <p:animMotion origin="layout" path="M 0.28507 -0.00185 L 0.42257 -0.00324 " pathEditMode="relative" rAng="0" ptsTypes="AA">
                                      <p:cBhvr>
                                        <p:cTn id="24" dur="2000" fill="hold"/>
                                        <p:tgtEl>
                                          <p:spTgt spid="51208"/>
                                        </p:tgtEl>
                                        <p:attrNameLst>
                                          <p:attrName>ppt_x</p:attrName>
                                          <p:attrName>ppt_y</p:attrName>
                                        </p:attrNameLst>
                                      </p:cBhvr>
                                      <p:rCtr x="6900" y="-100"/>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par>
                                <p:cTn id="34" presetID="35" presetClass="emph" presetSubtype="0" repeatCount="indefinite" fill="hold" nodeType="withEffect">
                                  <p:stCondLst>
                                    <p:cond delay="0"/>
                                  </p:stCondLst>
                                  <p:childTnLst>
                                    <p:anim calcmode="discrete" valueType="str">
                                      <p:cBhvr>
                                        <p:cTn id="35"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51232"/>
                                        </p:tgtEl>
                                        <p:attrNameLst>
                                          <p:attrName>style.visibility</p:attrName>
                                        </p:attrNameLst>
                                      </p:cBhvr>
                                      <p:to>
                                        <p:strVal val="visible"/>
                                      </p:to>
                                    </p:set>
                                    <p:animEffect transition="in" filter="dissolve">
                                      <p:cBhvr>
                                        <p:cTn id="40" dur="500"/>
                                        <p:tgtEl>
                                          <p:spTgt spid="51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b="1" cap="all" dirty="0">
                <a:latin typeface="Calibri" pitchFamily="34" charset="0"/>
                <a:cs typeface="Calibri" pitchFamily="34" charset="0"/>
              </a:rPr>
              <a:t>Visual Pathways from Retina to CNS</a:t>
            </a:r>
            <a:r>
              <a:rPr lang="en-US" sz="2800" dirty="0">
                <a:latin typeface="Calibri" pitchFamily="34" charset="0"/>
                <a:cs typeface="Calibri" pitchFamily="34" charset="0"/>
              </a:rPr>
              <a:t/>
            </a:r>
            <a:br>
              <a:rPr lang="en-US" sz="2800" dirty="0">
                <a:latin typeface="Calibri" pitchFamily="34" charset="0"/>
                <a:cs typeface="Calibri" pitchFamily="34" charset="0"/>
              </a:rPr>
            </a:br>
            <a:endParaRPr lang="en-US" sz="2800" dirty="0">
              <a:latin typeface="Calibri" pitchFamily="34" charset="0"/>
              <a:cs typeface="Calibri" pitchFamily="34" charset="0"/>
            </a:endParaRPr>
          </a:p>
        </p:txBody>
      </p:sp>
      <p:sp>
        <p:nvSpPr>
          <p:cNvPr id="4099" name="Content Placeholder 2"/>
          <p:cNvSpPr>
            <a:spLocks noGrp="1"/>
          </p:cNvSpPr>
          <p:nvPr>
            <p:ph idx="1"/>
          </p:nvPr>
        </p:nvSpPr>
        <p:spPr>
          <a:xfrm>
            <a:off x="733425" y="1789113"/>
            <a:ext cx="7772400" cy="4114800"/>
          </a:xfrm>
        </p:spPr>
        <p:txBody>
          <a:bodyPr/>
          <a:lstStyle/>
          <a:p>
            <a:r>
              <a:rPr lang="en-US" sz="2000" smtClean="0">
                <a:latin typeface="Calibri" pitchFamily="34" charset="0"/>
                <a:ea typeface="Calibri" pitchFamily="34" charset="0"/>
                <a:cs typeface="Calibri" pitchFamily="34" charset="0"/>
              </a:rPr>
              <a:t>Know the basic organization of visual system pathways, from retina to primary visual cortex and then continuing to other visual/cortical areas for processing of color, movement, and complex shapes (e.g., human faces).</a:t>
            </a:r>
          </a:p>
          <a:p>
            <a:r>
              <a:rPr lang="en-US" sz="2000" smtClean="0">
                <a:latin typeface="Calibri" pitchFamily="34" charset="0"/>
                <a:ea typeface="Calibri" pitchFamily="34" charset="0"/>
                <a:cs typeface="Calibri" pitchFamily="34" charset="0"/>
              </a:rPr>
              <a:t>Know the function of midbrain and hypothalamic pathways.</a:t>
            </a:r>
          </a:p>
          <a:p>
            <a:r>
              <a:rPr lang="en-US" sz="2000" smtClean="0">
                <a:latin typeface="Calibri" pitchFamily="34" charset="0"/>
                <a:ea typeface="Calibri" pitchFamily="34" charset="0"/>
                <a:cs typeface="Calibri" pitchFamily="34" charset="0"/>
              </a:rPr>
              <a:t>Know the differences in visual system organization between animals with eyes on the sides of the head (monocular depth perception) vs. front of the face (binocular depth perception).</a:t>
            </a:r>
          </a:p>
          <a:p>
            <a:r>
              <a:rPr lang="en-US" sz="2000" smtClean="0">
                <a:latin typeface="Calibri" pitchFamily="34" charset="0"/>
                <a:ea typeface="Calibri" pitchFamily="34" charset="0"/>
                <a:cs typeface="Calibri" pitchFamily="34" charset="0"/>
              </a:rPr>
              <a:t>Why do only the nasal retinas cross in humans? In other words, what would we see if these pathways did NOT cross? How does this relate to retinal disparity and depth/space perception?</a:t>
            </a:r>
          </a:p>
          <a:p>
            <a:endParaRPr lang="en-US" sz="2000" smtClean="0">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descr="vision1"/>
          <p:cNvPicPr>
            <a:picLocks noChangeAspect="1" noChangeArrowheads="1"/>
          </p:cNvPicPr>
          <p:nvPr/>
        </p:nvPicPr>
        <p:blipFill>
          <a:blip r:embed="rId3">
            <a:extLst>
              <a:ext uri="{28A0092B-C50C-407E-A947-70E740481C1C}">
                <a14:useLocalDpi xmlns:a14="http://schemas.microsoft.com/office/drawing/2010/main" val="0"/>
              </a:ext>
            </a:extLst>
          </a:blip>
          <a:srcRect t="50256"/>
          <a:stretch>
            <a:fillRect/>
          </a:stretch>
        </p:blipFill>
        <p:spPr bwMode="auto">
          <a:xfrm>
            <a:off x="427038" y="2895600"/>
            <a:ext cx="8289925"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
          <p:cNvSpPr txBox="1">
            <a:spLocks noChangeArrowheads="1"/>
          </p:cNvSpPr>
          <p:nvPr/>
        </p:nvSpPr>
        <p:spPr bwMode="auto">
          <a:xfrm>
            <a:off x="3594100" y="2425700"/>
            <a:ext cx="1858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000" b="1">
                <a:latin typeface="Arial" charset="0"/>
              </a:rPr>
              <a:t>Delay lines. . .</a:t>
            </a:r>
          </a:p>
        </p:txBody>
      </p:sp>
      <p:grpSp>
        <p:nvGrpSpPr>
          <p:cNvPr id="2" name="Group 5"/>
          <p:cNvGrpSpPr>
            <a:grpSpLocks/>
          </p:cNvGrpSpPr>
          <p:nvPr/>
        </p:nvGrpSpPr>
        <p:grpSpPr bwMode="auto">
          <a:xfrm>
            <a:off x="1346200" y="3276600"/>
            <a:ext cx="2057400" cy="1181100"/>
            <a:chOff x="848" y="2064"/>
            <a:chExt cx="1296" cy="744"/>
          </a:xfrm>
        </p:grpSpPr>
        <p:sp>
          <p:nvSpPr>
            <p:cNvPr id="32793" name="Line 6"/>
            <p:cNvSpPr>
              <a:spLocks noChangeShapeType="1"/>
            </p:cNvSpPr>
            <p:nvPr/>
          </p:nvSpPr>
          <p:spPr bwMode="auto">
            <a:xfrm flipV="1">
              <a:off x="848" y="2064"/>
              <a:ext cx="496" cy="7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4" name="Line 7"/>
            <p:cNvSpPr>
              <a:spLocks noChangeShapeType="1"/>
            </p:cNvSpPr>
            <p:nvPr/>
          </p:nvSpPr>
          <p:spPr bwMode="auto">
            <a:xfrm flipH="1">
              <a:off x="1336" y="2080"/>
              <a:ext cx="80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8"/>
          <p:cNvGrpSpPr>
            <a:grpSpLocks/>
          </p:cNvGrpSpPr>
          <p:nvPr/>
        </p:nvGrpSpPr>
        <p:grpSpPr bwMode="auto">
          <a:xfrm>
            <a:off x="2044700" y="3302000"/>
            <a:ext cx="3441700" cy="1206500"/>
            <a:chOff x="1288" y="2080"/>
            <a:chExt cx="2168" cy="760"/>
          </a:xfrm>
        </p:grpSpPr>
        <p:grpSp>
          <p:nvGrpSpPr>
            <p:cNvPr id="32789" name="Group 9"/>
            <p:cNvGrpSpPr>
              <a:grpSpLocks/>
            </p:cNvGrpSpPr>
            <p:nvPr/>
          </p:nvGrpSpPr>
          <p:grpSpPr bwMode="auto">
            <a:xfrm>
              <a:off x="1288" y="2224"/>
              <a:ext cx="1704" cy="616"/>
              <a:chOff x="1288" y="2224"/>
              <a:chExt cx="1704" cy="616"/>
            </a:xfrm>
          </p:grpSpPr>
          <p:sp>
            <p:nvSpPr>
              <p:cNvPr id="32791" name="Line 10"/>
              <p:cNvSpPr>
                <a:spLocks noChangeShapeType="1"/>
              </p:cNvSpPr>
              <p:nvPr/>
            </p:nvSpPr>
            <p:spPr bwMode="auto">
              <a:xfrm flipV="1">
                <a:off x="1288" y="2224"/>
                <a:ext cx="416" cy="616"/>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2" name="Line 11"/>
              <p:cNvSpPr>
                <a:spLocks noChangeShapeType="1"/>
              </p:cNvSpPr>
              <p:nvPr/>
            </p:nvSpPr>
            <p:spPr bwMode="auto">
              <a:xfrm flipH="1">
                <a:off x="1704" y="2224"/>
                <a:ext cx="128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790" name="Line 12"/>
            <p:cNvSpPr>
              <a:spLocks noChangeShapeType="1"/>
            </p:cNvSpPr>
            <p:nvPr/>
          </p:nvSpPr>
          <p:spPr bwMode="auto">
            <a:xfrm flipH="1">
              <a:off x="2128" y="2080"/>
              <a:ext cx="132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80909" name="Picture 13" descr="vision1"/>
          <p:cNvPicPr>
            <a:picLocks noChangeAspect="1" noChangeArrowheads="1"/>
          </p:cNvPicPr>
          <p:nvPr/>
        </p:nvPicPr>
        <p:blipFill>
          <a:blip r:embed="rId3">
            <a:extLst>
              <a:ext uri="{28A0092B-C50C-407E-A947-70E740481C1C}">
                <a14:useLocalDpi xmlns:a14="http://schemas.microsoft.com/office/drawing/2010/main" val="0"/>
              </a:ext>
            </a:extLst>
          </a:blip>
          <a:srcRect l="5539" t="68588" r="88943" b="10541"/>
          <a:stretch>
            <a:fillRect/>
          </a:stretch>
        </p:blipFill>
        <p:spPr bwMode="auto">
          <a:xfrm>
            <a:off x="-944563" y="4144963"/>
            <a:ext cx="469900" cy="14636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5" name="Group 14"/>
          <p:cNvGrpSpPr>
            <a:grpSpLocks/>
          </p:cNvGrpSpPr>
          <p:nvPr/>
        </p:nvGrpSpPr>
        <p:grpSpPr bwMode="auto">
          <a:xfrm>
            <a:off x="3429000" y="3302000"/>
            <a:ext cx="3848100" cy="1104900"/>
            <a:chOff x="2160" y="2080"/>
            <a:chExt cx="2424" cy="696"/>
          </a:xfrm>
        </p:grpSpPr>
        <p:sp>
          <p:nvSpPr>
            <p:cNvPr id="32782" name="Line 15"/>
            <p:cNvSpPr>
              <a:spLocks noChangeShapeType="1"/>
            </p:cNvSpPr>
            <p:nvPr/>
          </p:nvSpPr>
          <p:spPr bwMode="auto">
            <a:xfrm flipV="1">
              <a:off x="2160" y="2360"/>
              <a:ext cx="294" cy="416"/>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3" name="Line 16"/>
            <p:cNvSpPr>
              <a:spLocks noChangeShapeType="1"/>
            </p:cNvSpPr>
            <p:nvPr/>
          </p:nvSpPr>
          <p:spPr bwMode="auto">
            <a:xfrm flipH="1">
              <a:off x="2456" y="2368"/>
              <a:ext cx="64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4" name="Line 17"/>
            <p:cNvSpPr>
              <a:spLocks noChangeShapeType="1"/>
            </p:cNvSpPr>
            <p:nvPr/>
          </p:nvSpPr>
          <p:spPr bwMode="auto">
            <a:xfrm flipV="1">
              <a:off x="3088" y="2368"/>
              <a:ext cx="0" cy="36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5" name="Line 18"/>
            <p:cNvSpPr>
              <a:spLocks noChangeShapeType="1"/>
            </p:cNvSpPr>
            <p:nvPr/>
          </p:nvSpPr>
          <p:spPr bwMode="auto">
            <a:xfrm flipV="1">
              <a:off x="4048" y="2216"/>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6" name="Line 19"/>
            <p:cNvSpPr>
              <a:spLocks noChangeShapeType="1"/>
            </p:cNvSpPr>
            <p:nvPr/>
          </p:nvSpPr>
          <p:spPr bwMode="auto">
            <a:xfrm flipH="1">
              <a:off x="2968" y="2224"/>
              <a:ext cx="108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7" name="Line 20"/>
            <p:cNvSpPr>
              <a:spLocks noChangeShapeType="1"/>
            </p:cNvSpPr>
            <p:nvPr/>
          </p:nvSpPr>
          <p:spPr bwMode="auto">
            <a:xfrm flipV="1">
              <a:off x="4584" y="2088"/>
              <a:ext cx="0" cy="5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8" name="Line 21"/>
            <p:cNvSpPr>
              <a:spLocks noChangeShapeType="1"/>
            </p:cNvSpPr>
            <p:nvPr/>
          </p:nvSpPr>
          <p:spPr bwMode="auto">
            <a:xfrm flipH="1">
              <a:off x="3440" y="2080"/>
              <a:ext cx="114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22"/>
          <p:cNvGrpSpPr>
            <a:grpSpLocks/>
          </p:cNvGrpSpPr>
          <p:nvPr/>
        </p:nvGrpSpPr>
        <p:grpSpPr bwMode="auto">
          <a:xfrm>
            <a:off x="5473700" y="4762500"/>
            <a:ext cx="1016000" cy="469900"/>
            <a:chOff x="3448" y="3000"/>
            <a:chExt cx="640" cy="296"/>
          </a:xfrm>
        </p:grpSpPr>
        <p:sp>
          <p:nvSpPr>
            <p:cNvPr id="32779" name="AutoShape 23"/>
            <p:cNvSpPr>
              <a:spLocks noChangeArrowheads="1"/>
            </p:cNvSpPr>
            <p:nvPr/>
          </p:nvSpPr>
          <p:spPr bwMode="auto">
            <a:xfrm>
              <a:off x="3448" y="3128"/>
              <a:ext cx="160" cy="168"/>
            </a:xfrm>
            <a:prstGeom prst="lightningBolt">
              <a:avLst/>
            </a:prstGeom>
            <a:solidFill>
              <a:srgbClr val="FFFF00"/>
            </a:solidFill>
            <a:ln w="9525">
              <a:solidFill>
                <a:schemeClr val="tx1"/>
              </a:solidFill>
              <a:miter lim="800000"/>
              <a:headEnd/>
              <a:tailEnd/>
            </a:ln>
          </p:spPr>
          <p:txBody>
            <a:bodyPr wrap="none" anchor="ctr"/>
            <a:lstStyle/>
            <a:p>
              <a:endParaRPr lang="en-US"/>
            </a:p>
          </p:txBody>
        </p:sp>
        <p:sp>
          <p:nvSpPr>
            <p:cNvPr id="32780" name="AutoShape 24"/>
            <p:cNvSpPr>
              <a:spLocks noChangeArrowheads="1"/>
            </p:cNvSpPr>
            <p:nvPr/>
          </p:nvSpPr>
          <p:spPr bwMode="auto">
            <a:xfrm flipH="1">
              <a:off x="3928" y="3096"/>
              <a:ext cx="160" cy="168"/>
            </a:xfrm>
            <a:prstGeom prst="lightningBolt">
              <a:avLst/>
            </a:prstGeom>
            <a:solidFill>
              <a:srgbClr val="FFFF00"/>
            </a:solidFill>
            <a:ln w="9525">
              <a:solidFill>
                <a:schemeClr val="tx1"/>
              </a:solidFill>
              <a:miter lim="800000"/>
              <a:headEnd/>
              <a:tailEnd/>
            </a:ln>
          </p:spPr>
          <p:txBody>
            <a:bodyPr wrap="none" anchor="ctr"/>
            <a:lstStyle/>
            <a:p>
              <a:endParaRPr lang="en-US"/>
            </a:p>
          </p:txBody>
        </p:sp>
        <p:sp>
          <p:nvSpPr>
            <p:cNvPr id="32781" name="AutoShape 25"/>
            <p:cNvSpPr>
              <a:spLocks noChangeArrowheads="1"/>
            </p:cNvSpPr>
            <p:nvPr/>
          </p:nvSpPr>
          <p:spPr bwMode="auto">
            <a:xfrm flipH="1">
              <a:off x="3760" y="3000"/>
              <a:ext cx="160" cy="168"/>
            </a:xfrm>
            <a:prstGeom prst="lightningBolt">
              <a:avLst/>
            </a:prstGeom>
            <a:solidFill>
              <a:srgbClr val="FFFF00"/>
            </a:solidFill>
            <a:ln w="9525">
              <a:solidFill>
                <a:schemeClr val="tx1"/>
              </a:solidFill>
              <a:miter lim="800000"/>
              <a:headEnd/>
              <a:tailEnd/>
            </a:ln>
          </p:spPr>
          <p:txBody>
            <a:bodyPr wrap="none" anchor="ctr"/>
            <a:lstStyle/>
            <a:p>
              <a:endParaRPr lang="en-US"/>
            </a:p>
          </p:txBody>
        </p:sp>
      </p:grpSp>
      <p:sp>
        <p:nvSpPr>
          <p:cNvPr id="80922" name="AutoShape 26"/>
          <p:cNvSpPr>
            <a:spLocks noChangeArrowheads="1"/>
          </p:cNvSpPr>
          <p:nvPr/>
        </p:nvSpPr>
        <p:spPr bwMode="auto">
          <a:xfrm>
            <a:off x="6210300" y="5422900"/>
            <a:ext cx="2933700" cy="1231900"/>
          </a:xfrm>
          <a:prstGeom prst="cloudCallout">
            <a:avLst>
              <a:gd name="adj1" fmla="val -56602"/>
              <a:gd name="adj2" fmla="val -63662"/>
            </a:avLst>
          </a:prstGeom>
          <a:solidFill>
            <a:schemeClr val="bg1"/>
          </a:solidFill>
          <a:ln w="9525">
            <a:solidFill>
              <a:schemeClr val="accent2"/>
            </a:solidFill>
            <a:round/>
            <a:headEnd/>
            <a:tailEnd/>
          </a:ln>
        </p:spPr>
        <p:txBody>
          <a:bodyPr/>
          <a:lstStyle/>
          <a:p>
            <a:pPr algn="ctr"/>
            <a:r>
              <a:rPr lang="en-US" sz="1400" b="1">
                <a:latin typeface="Verdana" pitchFamily="34" charset="0"/>
              </a:rPr>
              <a:t>I see a vertical bar of contrast moving left to right!</a:t>
            </a:r>
          </a:p>
        </p:txBody>
      </p:sp>
      <p:sp>
        <p:nvSpPr>
          <p:cNvPr id="28" name="Rectangle 5"/>
          <p:cNvSpPr>
            <a:spLocks noChangeArrowheads="1"/>
          </p:cNvSpPr>
          <p:nvPr/>
        </p:nvSpPr>
        <p:spPr bwMode="auto">
          <a:xfrm>
            <a:off x="0" y="97155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dirty="0" smtClean="0">
                <a:solidFill>
                  <a:schemeClr val="tx2"/>
                </a:solidFill>
                <a:latin typeface="Arial" charset="0"/>
              </a:rPr>
              <a:t>Many:1 patterns of </a:t>
            </a:r>
            <a:r>
              <a:rPr lang="en-US" sz="3200" dirty="0">
                <a:solidFill>
                  <a:schemeClr val="tx2"/>
                </a:solidFill>
                <a:latin typeface="Arial" charset="0"/>
              </a:rPr>
              <a:t>connections can be used to make a ‘moving bar’ detecting cell</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24827 -0.00185 L 0.20173 -0.00185 " pathEditMode="relative" rAng="0" ptsTypes="AA">
                                      <p:cBhvr>
                                        <p:cTn id="6" dur="2000" fill="hold"/>
                                        <p:tgtEl>
                                          <p:spTgt spid="80909"/>
                                        </p:tgtEl>
                                        <p:attrNameLst>
                                          <p:attrName>ppt_x</p:attrName>
                                          <p:attrName>ppt_y</p:attrName>
                                        </p:attrNameLst>
                                      </p:cBhvr>
                                      <p:rCtr x="22500" y="0"/>
                                    </p:animMotion>
                                  </p:childTnLst>
                                </p:cTn>
                              </p:par>
                            </p:childTnLst>
                          </p:cTn>
                        </p:par>
                        <p:par>
                          <p:cTn id="7" fill="hold" nodeType="afterGroup">
                            <p:stCondLst>
                              <p:cond delay="2000"/>
                            </p:stCondLst>
                            <p:childTnLst>
                              <p:par>
                                <p:cTn id="8" presetID="22" presetClass="entr" presetSubtype="8"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63" presetClass="path" presetSubtype="0" accel="50000" decel="50000" fill="hold" nodeType="withEffect">
                                  <p:stCondLst>
                                    <p:cond delay="0"/>
                                  </p:stCondLst>
                                  <p:childTnLst>
                                    <p:animMotion origin="layout" path="M 0.20174 -0.00185 L 0.28507 -0.00185 " pathEditMode="relative" rAng="0" ptsTypes="AA">
                                      <p:cBhvr>
                                        <p:cTn id="12" dur="2000" fill="hold"/>
                                        <p:tgtEl>
                                          <p:spTgt spid="80909"/>
                                        </p:tgtEl>
                                        <p:attrNameLst>
                                          <p:attrName>ppt_x</p:attrName>
                                          <p:attrName>ppt_y</p:attrName>
                                        </p:attrNameLst>
                                      </p:cBhvr>
                                      <p:rCtr x="4200" y="0"/>
                                    </p:animMotion>
                                  </p:childTnLst>
                                </p:cTn>
                              </p:par>
                            </p:childTnLst>
                          </p:cTn>
                        </p:par>
                        <p:par>
                          <p:cTn id="13" fill="hold" nodeType="afterGroup">
                            <p:stCondLst>
                              <p:cond delay="40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63" presetClass="path" presetSubtype="0" accel="50000" decel="50000" fill="hold" nodeType="withEffect">
                                  <p:stCondLst>
                                    <p:cond delay="0"/>
                                  </p:stCondLst>
                                  <p:childTnLst>
                                    <p:animMotion origin="layout" path="M 0.28507 -0.00185 L 0.42257 -0.00324 " pathEditMode="relative" rAng="0" ptsTypes="AA">
                                      <p:cBhvr>
                                        <p:cTn id="18" dur="2000" fill="hold"/>
                                        <p:tgtEl>
                                          <p:spTgt spid="80909"/>
                                        </p:tgtEl>
                                        <p:attrNameLst>
                                          <p:attrName>ppt_x</p:attrName>
                                          <p:attrName>ppt_y</p:attrName>
                                        </p:attrNameLst>
                                      </p:cBhvr>
                                      <p:rCtr x="6900" y="-100"/>
                                    </p:animMotion>
                                  </p:childTnLst>
                                </p:cTn>
                              </p:par>
                            </p:childTnLst>
                          </p:cTn>
                        </p:par>
                        <p:par>
                          <p:cTn id="19" fill="hold" nodeType="afterGroup">
                            <p:stCondLst>
                              <p:cond delay="600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nodeType="afterGroup">
                            <p:stCondLst>
                              <p:cond delay="6500"/>
                            </p:stCondLst>
                            <p:childTnLst>
                              <p:par>
                                <p:cTn id="24" presetID="1"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35" presetClass="emph" presetSubtype="0" repeatCount="indefinite" fill="hold" nodeType="withEffect">
                                  <p:stCondLst>
                                    <p:cond delay="0"/>
                                  </p:stCondLst>
                                  <p:childTnLst>
                                    <p:anim calcmode="discrete" valueType="str">
                                      <p:cBhvr>
                                        <p:cTn id="27" dur="1000" fill="hold"/>
                                        <p:tgtEl>
                                          <p:spTgt spid="6"/>
                                        </p:tgtEl>
                                        <p:attrNameLst>
                                          <p:attrName>style.visibility</p:attrName>
                                        </p:attrNameLst>
                                      </p:cBhvr>
                                      <p:tavLst>
                                        <p:tav tm="0">
                                          <p:val>
                                            <p:strVal val="hidden"/>
                                          </p:val>
                                        </p:tav>
                                        <p:tav tm="50000">
                                          <p:val>
                                            <p:strVal val="visible"/>
                                          </p:val>
                                        </p:tav>
                                      </p:tavLst>
                                    </p:anim>
                                  </p:childTnLst>
                                </p:cTn>
                              </p:par>
                            </p:childTnLst>
                          </p:cTn>
                        </p:par>
                        <p:par>
                          <p:cTn id="28" fill="hold" nodeType="afterGroup">
                            <p:stCondLst>
                              <p:cond delay="7500"/>
                            </p:stCondLst>
                            <p:childTnLst>
                              <p:par>
                                <p:cTn id="29" presetID="9" presetClass="entr" presetSubtype="0" fill="hold" grpId="0" nodeType="afterEffect">
                                  <p:stCondLst>
                                    <p:cond delay="0"/>
                                  </p:stCondLst>
                                  <p:childTnLst>
                                    <p:set>
                                      <p:cBhvr>
                                        <p:cTn id="30" dur="1" fill="hold">
                                          <p:stCondLst>
                                            <p:cond delay="0"/>
                                          </p:stCondLst>
                                        </p:cTn>
                                        <p:tgtEl>
                                          <p:spTgt spid="80922"/>
                                        </p:tgtEl>
                                        <p:attrNameLst>
                                          <p:attrName>style.visibility</p:attrName>
                                        </p:attrNameLst>
                                      </p:cBhvr>
                                      <p:to>
                                        <p:strVal val="visible"/>
                                      </p:to>
                                    </p:set>
                                    <p:animEffect transition="in" filter="dissolve">
                                      <p:cBhvr>
                                        <p:cTn id="31" dur="500"/>
                                        <p:tgtEl>
                                          <p:spTgt spid="80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2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2" descr="vision1"/>
          <p:cNvPicPr>
            <a:picLocks noChangeAspect="1" noChangeArrowheads="1"/>
          </p:cNvPicPr>
          <p:nvPr/>
        </p:nvPicPr>
        <p:blipFill>
          <a:blip r:embed="rId3">
            <a:extLst>
              <a:ext uri="{28A0092B-C50C-407E-A947-70E740481C1C}">
                <a14:useLocalDpi xmlns:a14="http://schemas.microsoft.com/office/drawing/2010/main" val="0"/>
              </a:ext>
            </a:extLst>
          </a:blip>
          <a:srcRect t="50256"/>
          <a:stretch>
            <a:fillRect/>
          </a:stretch>
        </p:blipFill>
        <p:spPr bwMode="auto">
          <a:xfrm>
            <a:off x="427038" y="2895600"/>
            <a:ext cx="8289925"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ChangeArrowheads="1"/>
          </p:cNvSpPr>
          <p:nvPr/>
        </p:nvSpPr>
        <p:spPr bwMode="auto">
          <a:xfrm>
            <a:off x="0" y="97155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a:solidFill>
                  <a:schemeClr val="tx2"/>
                </a:solidFill>
                <a:latin typeface="Arial" charset="0"/>
              </a:rPr>
              <a:t>What happens if the bar is moving too fast?</a:t>
            </a:r>
          </a:p>
        </p:txBody>
      </p:sp>
      <p:sp>
        <p:nvSpPr>
          <p:cNvPr id="33796" name="Text Box 4"/>
          <p:cNvSpPr txBox="1">
            <a:spLocks noChangeArrowheads="1"/>
          </p:cNvSpPr>
          <p:nvPr/>
        </p:nvSpPr>
        <p:spPr bwMode="auto">
          <a:xfrm>
            <a:off x="3594100" y="2425700"/>
            <a:ext cx="1858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000" b="1">
                <a:latin typeface="Arial" charset="0"/>
              </a:rPr>
              <a:t>Delay lines. . .</a:t>
            </a:r>
          </a:p>
        </p:txBody>
      </p:sp>
      <p:pic>
        <p:nvPicPr>
          <p:cNvPr id="137229" name="Picture 13" descr="vision1"/>
          <p:cNvPicPr>
            <a:picLocks noChangeAspect="1" noChangeArrowheads="1"/>
          </p:cNvPicPr>
          <p:nvPr/>
        </p:nvPicPr>
        <p:blipFill>
          <a:blip r:embed="rId3">
            <a:extLst>
              <a:ext uri="{28A0092B-C50C-407E-A947-70E740481C1C}">
                <a14:useLocalDpi xmlns:a14="http://schemas.microsoft.com/office/drawing/2010/main" val="0"/>
              </a:ext>
            </a:extLst>
          </a:blip>
          <a:srcRect l="5539" t="68588" r="88943" b="10541"/>
          <a:stretch>
            <a:fillRect/>
          </a:stretch>
        </p:blipFill>
        <p:spPr bwMode="auto">
          <a:xfrm>
            <a:off x="-944563" y="4144963"/>
            <a:ext cx="469900" cy="14636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29"/>
          <p:cNvGrpSpPr>
            <a:grpSpLocks/>
          </p:cNvGrpSpPr>
          <p:nvPr/>
        </p:nvGrpSpPr>
        <p:grpSpPr bwMode="auto">
          <a:xfrm>
            <a:off x="3429000" y="3746500"/>
            <a:ext cx="1485900" cy="660400"/>
            <a:chOff x="2160" y="2360"/>
            <a:chExt cx="936" cy="416"/>
          </a:xfrm>
        </p:grpSpPr>
        <p:sp>
          <p:nvSpPr>
            <p:cNvPr id="33811" name="Line 15"/>
            <p:cNvSpPr>
              <a:spLocks noChangeShapeType="1"/>
            </p:cNvSpPr>
            <p:nvPr/>
          </p:nvSpPr>
          <p:spPr bwMode="auto">
            <a:xfrm flipV="1">
              <a:off x="2160" y="2360"/>
              <a:ext cx="294" cy="416"/>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2" name="Line 16"/>
            <p:cNvSpPr>
              <a:spLocks noChangeShapeType="1"/>
            </p:cNvSpPr>
            <p:nvPr/>
          </p:nvSpPr>
          <p:spPr bwMode="auto">
            <a:xfrm flipH="1">
              <a:off x="2456" y="2368"/>
              <a:ext cx="64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3" name="Line 17"/>
            <p:cNvSpPr>
              <a:spLocks noChangeShapeType="1"/>
            </p:cNvSpPr>
            <p:nvPr/>
          </p:nvSpPr>
          <p:spPr bwMode="auto">
            <a:xfrm flipV="1">
              <a:off x="3088" y="2368"/>
              <a:ext cx="0" cy="36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28"/>
          <p:cNvGrpSpPr>
            <a:grpSpLocks/>
          </p:cNvGrpSpPr>
          <p:nvPr/>
        </p:nvGrpSpPr>
        <p:grpSpPr bwMode="auto">
          <a:xfrm>
            <a:off x="2044700" y="3517900"/>
            <a:ext cx="4381500" cy="990600"/>
            <a:chOff x="1288" y="2216"/>
            <a:chExt cx="2760" cy="624"/>
          </a:xfrm>
        </p:grpSpPr>
        <p:sp>
          <p:nvSpPr>
            <p:cNvPr id="33807" name="Line 10"/>
            <p:cNvSpPr>
              <a:spLocks noChangeShapeType="1"/>
            </p:cNvSpPr>
            <p:nvPr/>
          </p:nvSpPr>
          <p:spPr bwMode="auto">
            <a:xfrm flipV="1">
              <a:off x="1288" y="2224"/>
              <a:ext cx="416" cy="616"/>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8" name="Line 11"/>
            <p:cNvSpPr>
              <a:spLocks noChangeShapeType="1"/>
            </p:cNvSpPr>
            <p:nvPr/>
          </p:nvSpPr>
          <p:spPr bwMode="auto">
            <a:xfrm flipH="1">
              <a:off x="1704" y="2224"/>
              <a:ext cx="128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9" name="Line 18"/>
            <p:cNvSpPr>
              <a:spLocks noChangeShapeType="1"/>
            </p:cNvSpPr>
            <p:nvPr/>
          </p:nvSpPr>
          <p:spPr bwMode="auto">
            <a:xfrm flipV="1">
              <a:off x="4048" y="2216"/>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0" name="Line 19"/>
            <p:cNvSpPr>
              <a:spLocks noChangeShapeType="1"/>
            </p:cNvSpPr>
            <p:nvPr/>
          </p:nvSpPr>
          <p:spPr bwMode="auto">
            <a:xfrm flipH="1">
              <a:off x="2968" y="2224"/>
              <a:ext cx="108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27"/>
          <p:cNvGrpSpPr>
            <a:grpSpLocks/>
          </p:cNvGrpSpPr>
          <p:nvPr/>
        </p:nvGrpSpPr>
        <p:grpSpPr bwMode="auto">
          <a:xfrm>
            <a:off x="1346200" y="3276600"/>
            <a:ext cx="5930900" cy="1181100"/>
            <a:chOff x="848" y="2064"/>
            <a:chExt cx="3736" cy="744"/>
          </a:xfrm>
        </p:grpSpPr>
        <p:sp>
          <p:nvSpPr>
            <p:cNvPr id="33802" name="Line 6"/>
            <p:cNvSpPr>
              <a:spLocks noChangeShapeType="1"/>
            </p:cNvSpPr>
            <p:nvPr/>
          </p:nvSpPr>
          <p:spPr bwMode="auto">
            <a:xfrm flipV="1">
              <a:off x="848" y="2064"/>
              <a:ext cx="496" cy="7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3" name="Line 7"/>
            <p:cNvSpPr>
              <a:spLocks noChangeShapeType="1"/>
            </p:cNvSpPr>
            <p:nvPr/>
          </p:nvSpPr>
          <p:spPr bwMode="auto">
            <a:xfrm flipH="1">
              <a:off x="1336" y="2080"/>
              <a:ext cx="80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4" name="Line 12"/>
            <p:cNvSpPr>
              <a:spLocks noChangeShapeType="1"/>
            </p:cNvSpPr>
            <p:nvPr/>
          </p:nvSpPr>
          <p:spPr bwMode="auto">
            <a:xfrm flipH="1">
              <a:off x="2128" y="2080"/>
              <a:ext cx="132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5" name="Line 20"/>
            <p:cNvSpPr>
              <a:spLocks noChangeShapeType="1"/>
            </p:cNvSpPr>
            <p:nvPr/>
          </p:nvSpPr>
          <p:spPr bwMode="auto">
            <a:xfrm flipV="1">
              <a:off x="4584" y="2088"/>
              <a:ext cx="0" cy="5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6" name="Line 21"/>
            <p:cNvSpPr>
              <a:spLocks noChangeShapeType="1"/>
            </p:cNvSpPr>
            <p:nvPr/>
          </p:nvSpPr>
          <p:spPr bwMode="auto">
            <a:xfrm flipH="1">
              <a:off x="3440" y="2080"/>
              <a:ext cx="114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7242" name="AutoShape 26"/>
          <p:cNvSpPr>
            <a:spLocks noChangeArrowheads="1"/>
          </p:cNvSpPr>
          <p:nvPr/>
        </p:nvSpPr>
        <p:spPr bwMode="auto">
          <a:xfrm>
            <a:off x="6210300" y="5422900"/>
            <a:ext cx="2933700" cy="1231900"/>
          </a:xfrm>
          <a:prstGeom prst="cloudCallout">
            <a:avLst>
              <a:gd name="adj1" fmla="val -56602"/>
              <a:gd name="adj2" fmla="val -63662"/>
            </a:avLst>
          </a:prstGeom>
          <a:solidFill>
            <a:schemeClr val="bg1"/>
          </a:solidFill>
          <a:ln w="9525">
            <a:solidFill>
              <a:schemeClr val="accent2"/>
            </a:solidFill>
            <a:round/>
            <a:headEnd/>
            <a:tailEnd/>
          </a:ln>
        </p:spPr>
        <p:txBody>
          <a:bodyPr/>
          <a:lstStyle/>
          <a:p>
            <a:pPr algn="ctr"/>
            <a:endParaRPr lang="en-US" sz="1800" b="1">
              <a:latin typeface="Verdana" pitchFamily="34" charset="0"/>
            </a:endParaRPr>
          </a:p>
          <a:p>
            <a:pPr algn="ctr"/>
            <a:r>
              <a:rPr lang="en-US" sz="1800" b="1">
                <a:latin typeface="Verdana" pitchFamily="34" charset="0"/>
              </a:rPr>
              <a:t>Wha!!??</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0776 -0.00555 L 0.5276 -0.00555 " pathEditMode="relative" rAng="0" ptsTypes="AA">
                                      <p:cBhvr>
                                        <p:cTn id="6" dur="500" fill="hold"/>
                                        <p:tgtEl>
                                          <p:spTgt spid="137229"/>
                                        </p:tgtEl>
                                        <p:attrNameLst>
                                          <p:attrName>ppt_x</p:attrName>
                                          <p:attrName>ppt_y</p:attrName>
                                        </p:attrNameLst>
                                      </p:cBhvr>
                                      <p:rCtr x="22500" y="0"/>
                                    </p:animMotion>
                                  </p:childTnLst>
                                  <p:subTnLst>
                                    <p:set>
                                      <p:cBhvr override="childStyle">
                                        <p:cTn dur="1" fill="hold" display="0" masterRel="sameClick" afterEffect="1">
                                          <p:stCondLst>
                                            <p:cond evt="end" delay="0">
                                              <p:tn val="5"/>
                                            </p:cond>
                                          </p:stCondLst>
                                        </p:cTn>
                                        <p:tgtEl>
                                          <p:spTgt spid="137229"/>
                                        </p:tgtEl>
                                        <p:attrNameLst>
                                          <p:attrName>style.visibility</p:attrName>
                                        </p:attrNameLst>
                                      </p:cBhvr>
                                      <p:to>
                                        <p:strVal val="hidden"/>
                                      </p:to>
                                    </p:set>
                                  </p:subTnLst>
                                </p:cTn>
                              </p:par>
                            </p:childTnLst>
                          </p:cTn>
                        </p:par>
                        <p:par>
                          <p:cTn id="7" fill="hold" nodeType="afterGroup">
                            <p:stCondLst>
                              <p:cond delay="500"/>
                            </p:stCondLst>
                            <p:childTnLst>
                              <p:par>
                                <p:cTn id="8" presetID="22" presetClass="entr" presetSubtype="8"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3000"/>
                                        <p:tgtEl>
                                          <p:spTgt spid="4"/>
                                        </p:tgtEl>
                                      </p:cBhvr>
                                    </p:animEffect>
                                  </p:childTnLst>
                                  <p:subTnLst>
                                    <p:set>
                                      <p:cBhvr override="childStyle">
                                        <p:cTn dur="1" fill="hold" display="0" masterRel="sameClick" afterEffect="1">
                                          <p:stCondLst>
                                            <p:cond evt="end" delay="0">
                                              <p:tn val="8"/>
                                            </p:cond>
                                          </p:stCondLst>
                                        </p:cTn>
                                        <p:tgtEl>
                                          <p:spTgt spid="4"/>
                                        </p:tgtEl>
                                        <p:attrNameLst>
                                          <p:attrName>style.visibility</p:attrName>
                                        </p:attrNameLst>
                                      </p:cBhvr>
                                      <p:to>
                                        <p:strVal val="hidden"/>
                                      </p:to>
                                    </p:set>
                                  </p:subTnLst>
                                </p:cTn>
                              </p:par>
                              <p:par>
                                <p:cTn id="11" presetID="22" presetClass="entr" presetSubtype="8"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2000"/>
                                        <p:tgtEl>
                                          <p:spTgt spid="3"/>
                                        </p:tgtEl>
                                      </p:cBhvr>
                                    </p:animEffect>
                                  </p:childTnLst>
                                  <p:subTnLst>
                                    <p:set>
                                      <p:cBhvr override="childStyle">
                                        <p:cTn dur="1" fill="hold" display="0" masterRel="sameClick" afterEffect="1">
                                          <p:stCondLst>
                                            <p:cond evt="end" delay="0">
                                              <p:tn val="11"/>
                                            </p:cond>
                                          </p:stCondLst>
                                        </p:cTn>
                                        <p:tgtEl>
                                          <p:spTgt spid="3"/>
                                        </p:tgtEl>
                                        <p:attrNameLst>
                                          <p:attrName>style.visibility</p:attrName>
                                        </p:attrNameLst>
                                      </p:cBhvr>
                                      <p:to>
                                        <p:strVal val="hidden"/>
                                      </p:to>
                                    </p:set>
                                  </p:subTnLst>
                                </p:cTn>
                              </p:par>
                              <p:par>
                                <p:cTn id="14" presetID="22"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1000"/>
                                        <p:tgtEl>
                                          <p:spTgt spid="2"/>
                                        </p:tgtEl>
                                      </p:cBhvr>
                                    </p:animEffect>
                                  </p:childTnLst>
                                  <p:subTnLst>
                                    <p:set>
                                      <p:cBhvr override="childStyle">
                                        <p:cTn dur="1" fill="hold" display="0" masterRel="sameClick" afterEffect="1">
                                          <p:stCondLst>
                                            <p:cond evt="end" delay="0">
                                              <p:tn val="14"/>
                                            </p:cond>
                                          </p:stCondLst>
                                        </p:cTn>
                                        <p:tgtEl>
                                          <p:spTgt spid="2"/>
                                        </p:tgtEl>
                                        <p:attrNameLst>
                                          <p:attrName>style.visibility</p:attrName>
                                        </p:attrNameLst>
                                      </p:cBhvr>
                                      <p:to>
                                        <p:strVal val="hidden"/>
                                      </p:to>
                                    </p:set>
                                  </p:subTnLst>
                                </p:cTn>
                              </p:par>
                            </p:childTnLst>
                          </p:cTn>
                        </p:par>
                        <p:par>
                          <p:cTn id="17" fill="hold" nodeType="afterGroup">
                            <p:stCondLst>
                              <p:cond delay="3500"/>
                            </p:stCondLst>
                            <p:childTnLst>
                              <p:par>
                                <p:cTn id="18" presetID="9" presetClass="entr" presetSubtype="0" fill="hold" grpId="0" nodeType="afterEffect">
                                  <p:stCondLst>
                                    <p:cond delay="0"/>
                                  </p:stCondLst>
                                  <p:childTnLst>
                                    <p:set>
                                      <p:cBhvr>
                                        <p:cTn id="19" dur="1" fill="hold">
                                          <p:stCondLst>
                                            <p:cond delay="0"/>
                                          </p:stCondLst>
                                        </p:cTn>
                                        <p:tgtEl>
                                          <p:spTgt spid="137242"/>
                                        </p:tgtEl>
                                        <p:attrNameLst>
                                          <p:attrName>style.visibility</p:attrName>
                                        </p:attrNameLst>
                                      </p:cBhvr>
                                      <p:to>
                                        <p:strVal val="visible"/>
                                      </p:to>
                                    </p:set>
                                    <p:animEffect transition="in" filter="dissolve">
                                      <p:cBhvr>
                                        <p:cTn id="20" dur="500"/>
                                        <p:tgtEl>
                                          <p:spTgt spid="137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4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9"/>
          <p:cNvSpPr>
            <a:spLocks noChangeArrowheads="1"/>
          </p:cNvSpPr>
          <p:nvPr/>
        </p:nvSpPr>
        <p:spPr bwMode="auto">
          <a:xfrm>
            <a:off x="0" y="0"/>
            <a:ext cx="609600" cy="6858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4819" name="Oval 10"/>
          <p:cNvSpPr>
            <a:spLocks noChangeArrowheads="1"/>
          </p:cNvSpPr>
          <p:nvPr/>
        </p:nvSpPr>
        <p:spPr bwMode="auto">
          <a:xfrm>
            <a:off x="1182688" y="449263"/>
            <a:ext cx="4702175" cy="1974850"/>
          </a:xfrm>
          <a:prstGeom prst="ellipse">
            <a:avLst/>
          </a:prstGeom>
          <a:solidFill>
            <a:schemeClr val="bg1"/>
          </a:solidFill>
          <a:ln w="9525">
            <a:solidFill>
              <a:schemeClr val="tx1"/>
            </a:solidFill>
            <a:round/>
            <a:headEnd/>
            <a:tailEnd/>
          </a:ln>
        </p:spPr>
        <p:txBody>
          <a:bodyPr wrap="none" anchor="ctr"/>
          <a:lstStyle/>
          <a:p>
            <a:endParaRPr lang="en-US"/>
          </a:p>
        </p:txBody>
      </p:sp>
      <p:sp>
        <p:nvSpPr>
          <p:cNvPr id="34820" name="Oval 6"/>
          <p:cNvSpPr>
            <a:spLocks noChangeArrowheads="1"/>
          </p:cNvSpPr>
          <p:nvPr/>
        </p:nvSpPr>
        <p:spPr bwMode="auto">
          <a:xfrm>
            <a:off x="2630488" y="488950"/>
            <a:ext cx="1914525" cy="191452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23908" name="AutoShape 4"/>
          <p:cNvSpPr>
            <a:spLocks noChangeArrowheads="1"/>
          </p:cNvSpPr>
          <p:nvPr/>
        </p:nvSpPr>
        <p:spPr bwMode="auto">
          <a:xfrm>
            <a:off x="6527800" y="1473200"/>
            <a:ext cx="1219200" cy="1263650"/>
          </a:xfrm>
          <a:prstGeom prst="star5">
            <a:avLst/>
          </a:prstGeom>
          <a:solidFill>
            <a:srgbClr val="FFFF99"/>
          </a:solidFill>
          <a:ln w="9525">
            <a:solidFill>
              <a:schemeClr val="tx1"/>
            </a:solidFill>
            <a:miter lim="800000"/>
            <a:headEnd/>
            <a:tailEnd/>
          </a:ln>
          <a:effectLst/>
        </p:spPr>
        <p:txBody>
          <a:bodyPr wrap="none" anchor="ctr"/>
          <a:lstStyle/>
          <a:p>
            <a:pPr>
              <a:defRPr/>
            </a:pPr>
            <a:endParaRPr lang="en-US">
              <a:cs typeface="+mn-cs"/>
            </a:endParaRPr>
          </a:p>
        </p:txBody>
      </p:sp>
      <p:sp>
        <p:nvSpPr>
          <p:cNvPr id="123909" name="AutoShape 5"/>
          <p:cNvSpPr>
            <a:spLocks noChangeArrowheads="1"/>
          </p:cNvSpPr>
          <p:nvPr/>
        </p:nvSpPr>
        <p:spPr bwMode="auto">
          <a:xfrm flipV="1">
            <a:off x="3405188" y="1277938"/>
            <a:ext cx="365125" cy="377825"/>
          </a:xfrm>
          <a:prstGeom prst="star5">
            <a:avLst/>
          </a:prstGeom>
          <a:solidFill>
            <a:srgbClr val="FFFF99"/>
          </a:solidFill>
          <a:ln w="9525">
            <a:solidFill>
              <a:schemeClr val="tx1"/>
            </a:solidFill>
            <a:miter lim="800000"/>
            <a:headEnd/>
            <a:tailEnd/>
          </a:ln>
          <a:effectLst/>
        </p:spPr>
        <p:txBody>
          <a:bodyPr wrap="none" anchor="ctr"/>
          <a:lstStyle/>
          <a:p>
            <a:pPr>
              <a:defRPr/>
            </a:pPr>
            <a:endParaRPr lang="en-US">
              <a:cs typeface="+mn-cs"/>
            </a:endParaRPr>
          </a:p>
        </p:txBody>
      </p:sp>
      <p:grpSp>
        <p:nvGrpSpPr>
          <p:cNvPr id="2" name="Group 14"/>
          <p:cNvGrpSpPr>
            <a:grpSpLocks/>
          </p:cNvGrpSpPr>
          <p:nvPr/>
        </p:nvGrpSpPr>
        <p:grpSpPr bwMode="auto">
          <a:xfrm>
            <a:off x="1220788" y="3687763"/>
            <a:ext cx="4702175" cy="1974850"/>
            <a:chOff x="472" y="2323"/>
            <a:chExt cx="2962" cy="1244"/>
          </a:xfrm>
        </p:grpSpPr>
        <p:sp>
          <p:nvSpPr>
            <p:cNvPr id="34830" name="Oval 11"/>
            <p:cNvSpPr>
              <a:spLocks noChangeArrowheads="1"/>
            </p:cNvSpPr>
            <p:nvPr/>
          </p:nvSpPr>
          <p:spPr bwMode="auto">
            <a:xfrm>
              <a:off x="472" y="2323"/>
              <a:ext cx="2962" cy="1244"/>
            </a:xfrm>
            <a:prstGeom prst="ellipse">
              <a:avLst/>
            </a:prstGeom>
            <a:solidFill>
              <a:schemeClr val="bg1"/>
            </a:solidFill>
            <a:ln w="9525">
              <a:solidFill>
                <a:schemeClr val="tx1"/>
              </a:solidFill>
              <a:round/>
              <a:headEnd/>
              <a:tailEnd/>
            </a:ln>
          </p:spPr>
          <p:txBody>
            <a:bodyPr wrap="none" anchor="ctr"/>
            <a:lstStyle/>
            <a:p>
              <a:endParaRPr lang="en-US"/>
            </a:p>
          </p:txBody>
        </p:sp>
        <p:sp>
          <p:nvSpPr>
            <p:cNvPr id="34831" name="Oval 7"/>
            <p:cNvSpPr>
              <a:spLocks noChangeArrowheads="1"/>
            </p:cNvSpPr>
            <p:nvPr/>
          </p:nvSpPr>
          <p:spPr bwMode="auto">
            <a:xfrm>
              <a:off x="1357" y="2348"/>
              <a:ext cx="1206" cy="1206"/>
            </a:xfrm>
            <a:prstGeom prst="ellipse">
              <a:avLst/>
            </a:prstGeom>
            <a:solidFill>
              <a:schemeClr val="folHlink"/>
            </a:solidFill>
            <a:ln w="9525">
              <a:solidFill>
                <a:schemeClr val="tx1"/>
              </a:solidFill>
              <a:round/>
              <a:headEnd/>
              <a:tailEnd/>
            </a:ln>
          </p:spPr>
          <p:txBody>
            <a:bodyPr wrap="none" anchor="ctr"/>
            <a:lstStyle/>
            <a:p>
              <a:endParaRPr lang="en-US"/>
            </a:p>
          </p:txBody>
        </p:sp>
      </p:grpSp>
      <p:sp>
        <p:nvSpPr>
          <p:cNvPr id="123912" name="AutoShape 8"/>
          <p:cNvSpPr>
            <a:spLocks noChangeArrowheads="1"/>
          </p:cNvSpPr>
          <p:nvPr/>
        </p:nvSpPr>
        <p:spPr bwMode="auto">
          <a:xfrm>
            <a:off x="6537325" y="4711700"/>
            <a:ext cx="1219200" cy="1263650"/>
          </a:xfrm>
          <a:prstGeom prst="star5">
            <a:avLst/>
          </a:prstGeom>
          <a:solidFill>
            <a:srgbClr val="FFFF99"/>
          </a:solidFill>
          <a:ln w="9525">
            <a:solidFill>
              <a:schemeClr val="tx1"/>
            </a:solidFill>
            <a:miter lim="800000"/>
            <a:headEnd/>
            <a:tailEnd/>
          </a:ln>
          <a:effectLst/>
        </p:spPr>
        <p:txBody>
          <a:bodyPr wrap="none" anchor="ctr"/>
          <a:lstStyle/>
          <a:p>
            <a:pPr>
              <a:defRPr/>
            </a:pPr>
            <a:endParaRPr lang="en-US">
              <a:cs typeface="+mn-cs"/>
            </a:endParaRPr>
          </a:p>
        </p:txBody>
      </p:sp>
      <p:sp>
        <p:nvSpPr>
          <p:cNvPr id="123913" name="AutoShape 9"/>
          <p:cNvSpPr>
            <a:spLocks noChangeArrowheads="1"/>
          </p:cNvSpPr>
          <p:nvPr/>
        </p:nvSpPr>
        <p:spPr bwMode="auto">
          <a:xfrm flipV="1">
            <a:off x="3414713" y="4530725"/>
            <a:ext cx="365125" cy="377825"/>
          </a:xfrm>
          <a:prstGeom prst="star5">
            <a:avLst/>
          </a:prstGeom>
          <a:solidFill>
            <a:srgbClr val="FFFF99"/>
          </a:solidFill>
          <a:ln w="9525">
            <a:solidFill>
              <a:schemeClr val="tx1"/>
            </a:solidFill>
            <a:miter lim="800000"/>
            <a:headEnd/>
            <a:tailEnd/>
          </a:ln>
          <a:effectLst/>
        </p:spPr>
        <p:txBody>
          <a:bodyPr wrap="none" anchor="ctr"/>
          <a:lstStyle/>
          <a:p>
            <a:pPr>
              <a:defRPr/>
            </a:pPr>
            <a:endParaRPr lang="en-US">
              <a:cs typeface="+mn-cs"/>
            </a:endParaRPr>
          </a:p>
        </p:txBody>
      </p:sp>
      <p:sp>
        <p:nvSpPr>
          <p:cNvPr id="34826" name="Text Box 16"/>
          <p:cNvSpPr txBox="1">
            <a:spLocks noChangeArrowheads="1"/>
          </p:cNvSpPr>
          <p:nvPr/>
        </p:nvSpPr>
        <p:spPr bwMode="auto">
          <a:xfrm rot="-5400000">
            <a:off x="-2174875" y="3186113"/>
            <a:ext cx="49926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800">
                <a:solidFill>
                  <a:schemeClr val="bg1"/>
                </a:solidFill>
                <a:latin typeface="Arial" charset="0"/>
              </a:rPr>
              <a:t>Why Motion Can’t Be ‘Sensed’</a:t>
            </a:r>
          </a:p>
        </p:txBody>
      </p:sp>
      <p:sp>
        <p:nvSpPr>
          <p:cNvPr id="34827" name="Text Box 17"/>
          <p:cNvSpPr txBox="1">
            <a:spLocks noChangeArrowheads="1"/>
          </p:cNvSpPr>
          <p:nvPr/>
        </p:nvSpPr>
        <p:spPr bwMode="auto">
          <a:xfrm>
            <a:off x="6183313" y="677863"/>
            <a:ext cx="2522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atin typeface="Arial" charset="0"/>
              </a:rPr>
              <a:t>Star Moves Right</a:t>
            </a:r>
          </a:p>
        </p:txBody>
      </p:sp>
      <p:sp>
        <p:nvSpPr>
          <p:cNvPr id="34828" name="Text Box 18"/>
          <p:cNvSpPr txBox="1">
            <a:spLocks noChangeArrowheads="1"/>
          </p:cNvSpPr>
          <p:nvPr/>
        </p:nvSpPr>
        <p:spPr bwMode="auto">
          <a:xfrm>
            <a:off x="6200775" y="3937000"/>
            <a:ext cx="248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atin typeface="Arial" charset="0"/>
              </a:rPr>
              <a:t>Eye Moves Right</a:t>
            </a:r>
          </a:p>
        </p:txBody>
      </p:sp>
      <p:sp>
        <p:nvSpPr>
          <p:cNvPr id="123924" name="Text Box 20"/>
          <p:cNvSpPr txBox="1">
            <a:spLocks noChangeArrowheads="1"/>
          </p:cNvSpPr>
          <p:nvPr/>
        </p:nvSpPr>
        <p:spPr bwMode="auto">
          <a:xfrm>
            <a:off x="1397000" y="6448425"/>
            <a:ext cx="6878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000" i="1">
                <a:latin typeface="Arial" charset="0"/>
              </a:rPr>
              <a:t>The Pattern of Image Movement on the Retina is the Same!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repeatCount="indefinite" accel="50000" decel="50000" autoRev="1" fill="remove" nodeType="clickEffect">
                                  <p:stCondLst>
                                    <p:cond delay="0"/>
                                  </p:stCondLst>
                                  <p:endCondLst>
                                    <p:cond evt="onNext" delay="0">
                                      <p:tgtEl>
                                        <p:sldTgt/>
                                      </p:tgtEl>
                                    </p:cond>
                                  </p:endCondLst>
                                  <p:childTnLst>
                                    <p:animMotion origin="layout" path="M -3.05556E-6 4.04624E-7 L 0.08802 4.04624E-7 " pathEditMode="relative" rAng="0" ptsTypes="AA">
                                      <p:cBhvr>
                                        <p:cTn id="6" dur="2000" fill="hold"/>
                                        <p:tgtEl>
                                          <p:spTgt spid="123908"/>
                                        </p:tgtEl>
                                        <p:attrNameLst>
                                          <p:attrName>ppt_x</p:attrName>
                                          <p:attrName>ppt_y</p:attrName>
                                        </p:attrNameLst>
                                      </p:cBhvr>
                                      <p:rCtr x="4400" y="0"/>
                                    </p:animMotion>
                                  </p:childTnLst>
                                </p:cTn>
                              </p:par>
                              <p:par>
                                <p:cTn id="7" presetID="35" presetClass="path" presetSubtype="0" repeatCount="indefinite" accel="50000" decel="50000" autoRev="1" fill="hold" nodeType="withEffect">
                                  <p:stCondLst>
                                    <p:cond delay="0"/>
                                  </p:stCondLst>
                                  <p:endCondLst>
                                    <p:cond evt="onNext" delay="0">
                                      <p:tgtEl>
                                        <p:sldTgt/>
                                      </p:tgtEl>
                                    </p:cond>
                                  </p:endCondLst>
                                  <p:childTnLst>
                                    <p:animMotion origin="layout" path="M 1.38889E-6 -1.6185E-6 L -0.08177 -1.6185E-6 " pathEditMode="relative" rAng="0" ptsTypes="AA">
                                      <p:cBhvr>
                                        <p:cTn id="8" dur="2000" fill="hold"/>
                                        <p:tgtEl>
                                          <p:spTgt spid="123909"/>
                                        </p:tgtEl>
                                        <p:attrNameLst>
                                          <p:attrName>ppt_x</p:attrName>
                                          <p:attrName>ppt_y</p:attrName>
                                        </p:attrNameLst>
                                      </p:cBhvr>
                                      <p:rCtr x="-4100" y="0"/>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63" presetClass="path" presetSubtype="0" repeatCount="indefinite" accel="50000" decel="50000" autoRev="1" fill="hold" nodeType="clickEffect">
                                  <p:stCondLst>
                                    <p:cond delay="0"/>
                                  </p:stCondLst>
                                  <p:childTnLst>
                                    <p:animMotion origin="layout" path="M -2.5E-6 -4.85549E-6 L 0.08021 -4.85549E-6 " pathEditMode="relative" rAng="0" ptsTypes="AA">
                                      <p:cBhvr>
                                        <p:cTn id="12" dur="2000" fill="hold"/>
                                        <p:tgtEl>
                                          <p:spTgt spid="2"/>
                                        </p:tgtEl>
                                        <p:attrNameLst>
                                          <p:attrName>ppt_x</p:attrName>
                                          <p:attrName>ppt_y</p:attrName>
                                        </p:attrNameLst>
                                      </p:cBhvr>
                                      <p:rCtr x="4000" y="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23924"/>
                                        </p:tgtEl>
                                        <p:attrNameLst>
                                          <p:attrName>style.visibility</p:attrName>
                                        </p:attrNameLst>
                                      </p:cBhvr>
                                      <p:to>
                                        <p:strVal val="visible"/>
                                      </p:to>
                                    </p:set>
                                    <p:anim calcmode="lin" valueType="num">
                                      <p:cBhvr>
                                        <p:cTn id="17" dur="500" fill="hold"/>
                                        <p:tgtEl>
                                          <p:spTgt spid="123924"/>
                                        </p:tgtEl>
                                        <p:attrNameLst>
                                          <p:attrName>ppt_w</p:attrName>
                                        </p:attrNameLst>
                                      </p:cBhvr>
                                      <p:tavLst>
                                        <p:tav tm="0">
                                          <p:val>
                                            <p:fltVal val="0"/>
                                          </p:val>
                                        </p:tav>
                                        <p:tav tm="100000">
                                          <p:val>
                                            <p:strVal val="#ppt_w"/>
                                          </p:val>
                                        </p:tav>
                                      </p:tavLst>
                                    </p:anim>
                                    <p:anim calcmode="lin" valueType="num">
                                      <p:cBhvr>
                                        <p:cTn id="18" dur="500" fill="hold"/>
                                        <p:tgtEl>
                                          <p:spTgt spid="123924"/>
                                        </p:tgtEl>
                                        <p:attrNameLst>
                                          <p:attrName>ppt_h</p:attrName>
                                        </p:attrNameLst>
                                      </p:cBhvr>
                                      <p:tavLst>
                                        <p:tav tm="0">
                                          <p:val>
                                            <p:fltVal val="0"/>
                                          </p:val>
                                        </p:tav>
                                        <p:tav tm="100000">
                                          <p:val>
                                            <p:strVal val="#ppt_h"/>
                                          </p:val>
                                        </p:tav>
                                      </p:tavLst>
                                    </p:anim>
                                    <p:animEffect transition="in" filter="fade">
                                      <p:cBhvr>
                                        <p:cTn id="19" dur="500"/>
                                        <p:tgtEl>
                                          <p:spTgt spid="123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6" descr="Wolfe-Fig-07-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 y="77788"/>
            <a:ext cx="8937625" cy="670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750"/>
            <a:ext cx="7772400" cy="1143000"/>
          </a:xfrm>
        </p:spPr>
        <p:txBody>
          <a:bodyPr/>
          <a:lstStyle/>
          <a:p>
            <a:pPr>
              <a:defRPr/>
            </a:pPr>
            <a:r>
              <a:rPr lang="en-US" sz="2800" b="1" cap="all" dirty="0" smtClean="0">
                <a:latin typeface="Calibri" pitchFamily="34" charset="0"/>
                <a:cs typeface="Calibri" pitchFamily="34" charset="0"/>
              </a:rPr>
              <a:t>For More On The Visual Thalamus and visual cortex see </a:t>
            </a:r>
            <a:r>
              <a:rPr lang="en-US" sz="2800" b="1" cap="all" dirty="0" err="1" smtClean="0">
                <a:latin typeface="Calibri" pitchFamily="34" charset="0"/>
                <a:cs typeface="Calibri" pitchFamily="34" charset="0"/>
              </a:rPr>
              <a:t>ch.</a:t>
            </a:r>
            <a:r>
              <a:rPr lang="en-US" sz="2800" b="1" cap="all" dirty="0" smtClean="0">
                <a:latin typeface="Calibri" pitchFamily="34" charset="0"/>
                <a:cs typeface="Calibri" pitchFamily="34" charset="0"/>
              </a:rPr>
              <a:t> 3 of your book…</a:t>
            </a:r>
            <a:endParaRPr lang="en-US" sz="2800" dirty="0">
              <a:latin typeface="Calibri" pitchFamily="34" charset="0"/>
              <a:cs typeface="Calibri" pitchFamily="34" charset="0"/>
            </a:endParaRPr>
          </a:p>
        </p:txBody>
      </p:sp>
      <p:sp>
        <p:nvSpPr>
          <p:cNvPr id="36867" name="Content Placeholder 2"/>
          <p:cNvSpPr>
            <a:spLocks noGrp="1"/>
          </p:cNvSpPr>
          <p:nvPr>
            <p:ph idx="1"/>
          </p:nvPr>
        </p:nvSpPr>
        <p:spPr>
          <a:xfrm>
            <a:off x="793750" y="1166813"/>
            <a:ext cx="7772400" cy="5643562"/>
          </a:xfrm>
        </p:spPr>
        <p:txBody>
          <a:bodyPr/>
          <a:lstStyle/>
          <a:p>
            <a:r>
              <a:rPr lang="en-US" sz="2400" dirty="0" smtClean="0">
                <a:latin typeface="Calibri" pitchFamily="34" charset="0"/>
                <a:ea typeface="Calibri" pitchFamily="34" charset="0"/>
                <a:cs typeface="Calibri" pitchFamily="34" charset="0"/>
              </a:rPr>
              <a:t>PAGE 62: The Lateral Geniculate Nucleus</a:t>
            </a:r>
            <a:endParaRPr lang="en-US" sz="3600" dirty="0" smtClean="0">
              <a:latin typeface="Calibri" pitchFamily="34" charset="0"/>
              <a:ea typeface="Calibri" pitchFamily="34" charset="0"/>
              <a:cs typeface="Calibri" pitchFamily="34" charset="0"/>
            </a:endParaRPr>
          </a:p>
          <a:p>
            <a:pPr lvl="1"/>
            <a:r>
              <a:rPr lang="en-US" sz="2000" dirty="0" smtClean="0">
                <a:latin typeface="Calibri" pitchFamily="34" charset="0"/>
                <a:ea typeface="Calibri" pitchFamily="34" charset="0"/>
                <a:cs typeface="Calibri" pitchFamily="34" charset="0"/>
              </a:rPr>
              <a:t>6 Layers (3 from each eye – shape, color, movement!)</a:t>
            </a:r>
            <a:endParaRPr lang="en-US" sz="3200" dirty="0" smtClean="0">
              <a:latin typeface="Calibri" pitchFamily="34" charset="0"/>
              <a:ea typeface="Calibri" pitchFamily="34" charset="0"/>
              <a:cs typeface="Calibri" pitchFamily="34" charset="0"/>
            </a:endParaRPr>
          </a:p>
          <a:p>
            <a:pPr lvl="1"/>
            <a:r>
              <a:rPr lang="en-US" sz="2000" dirty="0" smtClean="0">
                <a:latin typeface="Calibri" pitchFamily="34" charset="0"/>
                <a:ea typeface="Calibri" pitchFamily="34" charset="0"/>
                <a:cs typeface="Calibri" pitchFamily="34" charset="0"/>
              </a:rPr>
              <a:t>Top 4 layers (</a:t>
            </a:r>
            <a:r>
              <a:rPr lang="en-US" sz="2000" dirty="0" err="1" smtClean="0">
                <a:latin typeface="Calibri" pitchFamily="34" charset="0"/>
                <a:ea typeface="Calibri" pitchFamily="34" charset="0"/>
                <a:cs typeface="Calibri" pitchFamily="34" charset="0"/>
              </a:rPr>
              <a:t>parvocellular</a:t>
            </a:r>
            <a:r>
              <a:rPr lang="en-US" sz="2000" dirty="0" smtClean="0">
                <a:latin typeface="Calibri" pitchFamily="34" charset="0"/>
                <a:ea typeface="Calibri" pitchFamily="34" charset="0"/>
                <a:cs typeface="Calibri" pitchFamily="34" charset="0"/>
              </a:rPr>
              <a:t> layers) are shape and color</a:t>
            </a:r>
            <a:endParaRPr lang="en-US" sz="3200" dirty="0" smtClean="0">
              <a:latin typeface="Calibri" pitchFamily="34" charset="0"/>
              <a:ea typeface="Calibri" pitchFamily="34" charset="0"/>
              <a:cs typeface="Calibri" pitchFamily="34" charset="0"/>
            </a:endParaRPr>
          </a:p>
          <a:p>
            <a:pPr lvl="1"/>
            <a:r>
              <a:rPr lang="en-US" sz="2000" dirty="0" smtClean="0">
                <a:latin typeface="Calibri" pitchFamily="34" charset="0"/>
                <a:ea typeface="Calibri" pitchFamily="34" charset="0"/>
                <a:cs typeface="Calibri" pitchFamily="34" charset="0"/>
              </a:rPr>
              <a:t>Bottom 2 layers (</a:t>
            </a:r>
            <a:r>
              <a:rPr lang="en-US" sz="2000" dirty="0" err="1" smtClean="0">
                <a:latin typeface="Calibri" pitchFamily="34" charset="0"/>
                <a:ea typeface="Calibri" pitchFamily="34" charset="0"/>
                <a:cs typeface="Calibri" pitchFamily="34" charset="0"/>
              </a:rPr>
              <a:t>magnocellular</a:t>
            </a:r>
            <a:r>
              <a:rPr lang="en-US" sz="2000" dirty="0" smtClean="0">
                <a:latin typeface="Calibri" pitchFamily="34" charset="0"/>
                <a:ea typeface="Calibri" pitchFamily="34" charset="0"/>
                <a:cs typeface="Calibri" pitchFamily="34" charset="0"/>
              </a:rPr>
              <a:t> layers) are movement</a:t>
            </a:r>
            <a:endParaRPr lang="en-US" sz="3200" dirty="0" smtClean="0">
              <a:latin typeface="Calibri" pitchFamily="34" charset="0"/>
              <a:ea typeface="Calibri" pitchFamily="34" charset="0"/>
              <a:cs typeface="Calibri" pitchFamily="34" charset="0"/>
            </a:endParaRPr>
          </a:p>
          <a:p>
            <a:r>
              <a:rPr lang="en-US" sz="2400" dirty="0" smtClean="0">
                <a:latin typeface="Calibri" pitchFamily="34" charset="0"/>
                <a:ea typeface="Calibri" pitchFamily="34" charset="0"/>
                <a:cs typeface="Calibri" pitchFamily="34" charset="0"/>
              </a:rPr>
              <a:t>PAGE 64: Striate Cortex (aka ‘Primary Visual </a:t>
            </a:r>
            <a:r>
              <a:rPr lang="en-US" sz="2400" dirty="0" err="1" smtClean="0">
                <a:latin typeface="Calibri" pitchFamily="34" charset="0"/>
                <a:ea typeface="Calibri" pitchFamily="34" charset="0"/>
                <a:cs typeface="Calibri" pitchFamily="34" charset="0"/>
              </a:rPr>
              <a:t>Ccortex</a:t>
            </a:r>
            <a:r>
              <a:rPr lang="en-US" sz="2400" dirty="0" smtClean="0">
                <a:latin typeface="Calibri" pitchFamily="34" charset="0"/>
                <a:ea typeface="Calibri" pitchFamily="34" charset="0"/>
                <a:cs typeface="Calibri" pitchFamily="34" charset="0"/>
              </a:rPr>
              <a:t>’, aka ‘V1’)</a:t>
            </a:r>
            <a:endParaRPr lang="en-US" sz="3600" dirty="0" smtClean="0">
              <a:latin typeface="Calibri" pitchFamily="34" charset="0"/>
              <a:ea typeface="Calibri" pitchFamily="34" charset="0"/>
              <a:cs typeface="Calibri" pitchFamily="34" charset="0"/>
            </a:endParaRPr>
          </a:p>
          <a:p>
            <a:pPr lvl="1"/>
            <a:r>
              <a:rPr lang="en-US" sz="2000" dirty="0" smtClean="0">
                <a:latin typeface="Calibri" pitchFamily="34" charset="0"/>
                <a:ea typeface="Calibri" pitchFamily="34" charset="0"/>
                <a:cs typeface="Calibri" pitchFamily="34" charset="0"/>
              </a:rPr>
              <a:t>Cortical magnification (most of your visual cortex is being used to process information from your fovea – this is very similar to somatosensory cortex, where the hands and face occupy a disproportionate amount of cortex – remember the homunculus!)</a:t>
            </a:r>
            <a:endParaRPr lang="en-US" sz="3200" dirty="0" smtClean="0">
              <a:latin typeface="Calibri" pitchFamily="34" charset="0"/>
              <a:ea typeface="Calibri" pitchFamily="34" charset="0"/>
              <a:cs typeface="Calibri" pitchFamily="34" charset="0"/>
            </a:endParaRPr>
          </a:p>
          <a:p>
            <a:r>
              <a:rPr lang="en-US" sz="2400" dirty="0" smtClean="0">
                <a:latin typeface="Calibri" pitchFamily="34" charset="0"/>
                <a:ea typeface="Calibri" pitchFamily="34" charset="0"/>
                <a:cs typeface="Calibri" pitchFamily="34" charset="0"/>
              </a:rPr>
              <a:t>PAGE 68: Receptive fields in Striate Cortex</a:t>
            </a:r>
            <a:endParaRPr lang="en-US" sz="3600" dirty="0" smtClean="0">
              <a:latin typeface="Calibri" pitchFamily="34" charset="0"/>
              <a:ea typeface="Calibri" pitchFamily="34" charset="0"/>
              <a:cs typeface="Calibri" pitchFamily="34" charset="0"/>
            </a:endParaRPr>
          </a:p>
          <a:p>
            <a:pPr lvl="1"/>
            <a:r>
              <a:rPr lang="en-US" sz="2000" dirty="0" smtClean="0">
                <a:latin typeface="Calibri" pitchFamily="34" charset="0"/>
                <a:ea typeface="Calibri" pitchFamily="34" charset="0"/>
                <a:cs typeface="Calibri" pitchFamily="34" charset="0"/>
              </a:rPr>
              <a:t>Very similar to what I’ve talked about in class – cells respond to ‘bars’ of various orientations.</a:t>
            </a:r>
            <a:endParaRPr lang="en-US" sz="3200" dirty="0" smtClean="0">
              <a:latin typeface="Calibri" pitchFamily="34" charset="0"/>
              <a:ea typeface="Calibri" pitchFamily="34" charset="0"/>
              <a:cs typeface="Calibri" pitchFamily="34" charset="0"/>
            </a:endParaRPr>
          </a:p>
          <a:p>
            <a:r>
              <a:rPr lang="en-US" sz="2400" dirty="0" smtClean="0">
                <a:latin typeface="Calibri" pitchFamily="34" charset="0"/>
                <a:ea typeface="Calibri" pitchFamily="34" charset="0"/>
                <a:cs typeface="Calibri" pitchFamily="34" charset="0"/>
              </a:rPr>
              <a:t>PAGE 72: Columns and </a:t>
            </a:r>
            <a:r>
              <a:rPr lang="en-US" sz="2400" dirty="0" err="1" smtClean="0">
                <a:latin typeface="Calibri" pitchFamily="34" charset="0"/>
                <a:ea typeface="Calibri" pitchFamily="34" charset="0"/>
                <a:cs typeface="Calibri" pitchFamily="34" charset="0"/>
              </a:rPr>
              <a:t>Hypercolumns</a:t>
            </a:r>
            <a:endParaRPr lang="en-US" sz="3600" dirty="0" smtClean="0">
              <a:latin typeface="Calibri" pitchFamily="34" charset="0"/>
              <a:ea typeface="Calibri" pitchFamily="34" charset="0"/>
              <a:cs typeface="Calibri" pitchFamily="34" charset="0"/>
            </a:endParaRPr>
          </a:p>
          <a:p>
            <a:pPr lvl="1"/>
            <a:r>
              <a:rPr lang="en-US" sz="2000" dirty="0" smtClean="0">
                <a:latin typeface="Calibri" pitchFamily="34" charset="0"/>
                <a:ea typeface="Calibri" pitchFamily="34" charset="0"/>
                <a:cs typeface="Calibri" pitchFamily="34" charset="0"/>
              </a:rPr>
              <a:t>Should match up with the lecture material</a:t>
            </a:r>
            <a:endParaRPr lang="en-US" sz="3200" dirty="0" smtClean="0">
              <a:latin typeface="Calibri" pitchFamily="34" charset="0"/>
              <a:ea typeface="Calibri" pitchFamily="34" charset="0"/>
              <a:cs typeface="Calibri" pitchFamily="34" charset="0"/>
            </a:endParaRPr>
          </a:p>
          <a:p>
            <a:endParaRPr lang="en-US" sz="1800" dirty="0" smtClean="0">
              <a:latin typeface="Calibri" pitchFamily="34" charset="0"/>
              <a:ea typeface="Calibri" pitchFamily="34" charset="0"/>
              <a:cs typeface="Calibri" pitchFamily="34" charset="0"/>
            </a:endParaRPr>
          </a:p>
          <a:p>
            <a:endParaRPr lang="en-US" sz="1800" dirty="0" smtClean="0">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143000"/>
          </a:xfrm>
        </p:spPr>
        <p:txBody>
          <a:bodyPr/>
          <a:lstStyle/>
          <a:p>
            <a:pPr>
              <a:defRPr/>
            </a:pPr>
            <a:r>
              <a:rPr lang="en-US" sz="2800" b="1" cap="all" dirty="0" smtClean="0">
                <a:latin typeface="Calibri" pitchFamily="34" charset="0"/>
                <a:cs typeface="Calibri" pitchFamily="34" charset="0"/>
              </a:rPr>
              <a:t>What can visual cortex teach us about the nature/nurture debate?</a:t>
            </a:r>
            <a:endParaRPr lang="en-US" sz="2800" dirty="0">
              <a:latin typeface="Calibri" pitchFamily="34" charset="0"/>
              <a:cs typeface="Calibri" pitchFamily="34" charset="0"/>
            </a:endParaRPr>
          </a:p>
        </p:txBody>
      </p:sp>
      <p:sp>
        <p:nvSpPr>
          <p:cNvPr id="37891" name="Content Placeholder 2"/>
          <p:cNvSpPr>
            <a:spLocks noGrp="1"/>
          </p:cNvSpPr>
          <p:nvPr>
            <p:ph idx="1"/>
          </p:nvPr>
        </p:nvSpPr>
        <p:spPr>
          <a:xfrm>
            <a:off x="733425" y="2390775"/>
            <a:ext cx="7772400" cy="2541588"/>
          </a:xfrm>
        </p:spPr>
        <p:txBody>
          <a:bodyPr/>
          <a:lstStyle/>
          <a:p>
            <a:r>
              <a:rPr lang="en-US" sz="2000" smtClean="0">
                <a:latin typeface="Calibri" pitchFamily="34" charset="0"/>
                <a:ea typeface="Calibri" pitchFamily="34" charset="0"/>
                <a:cs typeface="Calibri" pitchFamily="34" charset="0"/>
              </a:rPr>
              <a:t>Review ‘Nativism and Empiricism’ (p. 7 and 8 in your book).</a:t>
            </a:r>
          </a:p>
          <a:p>
            <a:r>
              <a:rPr lang="en-US" sz="2000" smtClean="0">
                <a:latin typeface="Calibri" pitchFamily="34" charset="0"/>
                <a:ea typeface="Calibri" pitchFamily="34" charset="0"/>
                <a:cs typeface="Calibri" pitchFamily="34" charset="0"/>
              </a:rPr>
              <a:t>What role is played by experience in the development of ocular dominance, orientation columns, and the visual system in general? How does this information help us understand ‘critical periods’ during development? What are the implications of these data for thinking about the roles of nature vs. nurture in human development?</a:t>
            </a:r>
          </a:p>
          <a:p>
            <a:endParaRPr lang="en-US" sz="2000" smtClean="0">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55600"/>
            <a:ext cx="7772400" cy="1143000"/>
          </a:xfrm>
        </p:spPr>
        <p:txBody>
          <a:bodyPr/>
          <a:lstStyle/>
          <a:p>
            <a:pPr eaLnBrk="1" hangingPunct="1"/>
            <a:r>
              <a:rPr lang="en-US" smtClean="0"/>
              <a:t>Effects of Experience on Ocular Dominance Columns</a:t>
            </a:r>
          </a:p>
        </p:txBody>
      </p:sp>
      <p:sp>
        <p:nvSpPr>
          <p:cNvPr id="38915" name="Text Box 4"/>
          <p:cNvSpPr txBox="1">
            <a:spLocks noChangeArrowheads="1"/>
          </p:cNvSpPr>
          <p:nvPr/>
        </p:nvSpPr>
        <p:spPr bwMode="auto">
          <a:xfrm>
            <a:off x="3094038" y="6194425"/>
            <a:ext cx="3335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atin typeface="Arial" charset="0"/>
              </a:rPr>
              <a:t>Nativism vs. Empricism</a:t>
            </a:r>
          </a:p>
        </p:txBody>
      </p:sp>
      <p:pic>
        <p:nvPicPr>
          <p:cNvPr id="38916" name="Picture 5" descr="Wolfe-Fig-03-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15875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800" decel="100000"/>
                                        <p:tgtEl>
                                          <p:spTgt spid="22530"/>
                                        </p:tgtEl>
                                      </p:cBhvr>
                                    </p:animEffect>
                                    <p:anim calcmode="lin" valueType="num">
                                      <p:cBhvr>
                                        <p:cTn id="8" dur="800" decel="100000" fill="hold"/>
                                        <p:tgtEl>
                                          <p:spTgt spid="22530"/>
                                        </p:tgtEl>
                                        <p:attrNameLst>
                                          <p:attrName>style.rotation</p:attrName>
                                        </p:attrNameLst>
                                      </p:cBhvr>
                                      <p:tavLst>
                                        <p:tav tm="0">
                                          <p:val>
                                            <p:fltVal val="-90"/>
                                          </p:val>
                                        </p:tav>
                                        <p:tav tm="100000">
                                          <p:val>
                                            <p:fltVal val="0"/>
                                          </p:val>
                                        </p:tav>
                                      </p:tavLst>
                                    </p:anim>
                                    <p:anim calcmode="lin" valueType="num">
                                      <p:cBhvr>
                                        <p:cTn id="9" dur="800" decel="100000" fill="hold"/>
                                        <p:tgtEl>
                                          <p:spTgt spid="22530"/>
                                        </p:tgtEl>
                                        <p:attrNameLst>
                                          <p:attrName>ppt_x</p:attrName>
                                        </p:attrNameLst>
                                      </p:cBhvr>
                                      <p:tavLst>
                                        <p:tav tm="0">
                                          <p:val>
                                            <p:strVal val="#ppt_x+0.4"/>
                                          </p:val>
                                        </p:tav>
                                        <p:tav tm="100000">
                                          <p:val>
                                            <p:strVal val="#ppt_x-0.05"/>
                                          </p:val>
                                        </p:tav>
                                      </p:tavLst>
                                    </p:anim>
                                    <p:anim calcmode="lin" valueType="num">
                                      <p:cBhvr>
                                        <p:cTn id="10" dur="800" decel="100000" fill="hold"/>
                                        <p:tgtEl>
                                          <p:spTgt spid="2253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3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3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3857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descr="hyperc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750" y="4322763"/>
            <a:ext cx="5175250"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p:cNvSpPr txBox="1">
            <a:spLocks noChangeArrowheads="1"/>
          </p:cNvSpPr>
          <p:nvPr/>
        </p:nvSpPr>
        <p:spPr bwMode="auto">
          <a:xfrm>
            <a:off x="4010025" y="315913"/>
            <a:ext cx="4627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2000" b="1">
                <a:latin typeface="Arial" charset="0"/>
              </a:rPr>
              <a:t>‘Seeing’ Ocular Dominance Columns</a:t>
            </a:r>
          </a:p>
        </p:txBody>
      </p:sp>
      <p:grpSp>
        <p:nvGrpSpPr>
          <p:cNvPr id="2" name="Group 5"/>
          <p:cNvGrpSpPr>
            <a:grpSpLocks/>
          </p:cNvGrpSpPr>
          <p:nvPr/>
        </p:nvGrpSpPr>
        <p:grpSpPr bwMode="auto">
          <a:xfrm>
            <a:off x="2235200" y="1016000"/>
            <a:ext cx="4646613" cy="977900"/>
            <a:chOff x="1408" y="640"/>
            <a:chExt cx="2927" cy="616"/>
          </a:xfrm>
        </p:grpSpPr>
        <p:sp>
          <p:nvSpPr>
            <p:cNvPr id="39947" name="Text Box 6"/>
            <p:cNvSpPr txBox="1">
              <a:spLocks noChangeArrowheads="1"/>
            </p:cNvSpPr>
            <p:nvPr/>
          </p:nvSpPr>
          <p:spPr bwMode="auto">
            <a:xfrm>
              <a:off x="2558" y="959"/>
              <a:ext cx="177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2000" b="1">
                  <a:latin typeface="Arial" charset="0"/>
                </a:rPr>
                <a:t>Put Tracer in One Eye</a:t>
              </a:r>
            </a:p>
          </p:txBody>
        </p:sp>
        <p:sp>
          <p:nvSpPr>
            <p:cNvPr id="39948" name="AutoShape 7"/>
            <p:cNvSpPr>
              <a:spLocks noChangeArrowheads="1"/>
            </p:cNvSpPr>
            <p:nvPr/>
          </p:nvSpPr>
          <p:spPr bwMode="auto">
            <a:xfrm flipH="1">
              <a:off x="1408" y="640"/>
              <a:ext cx="1624" cy="6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6 w 21600"/>
                <a:gd name="T19" fmla="*/ 3156 h 21600"/>
                <a:gd name="T20" fmla="*/ 18434 w 21600"/>
                <a:gd name="T21" fmla="*/ 1844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en-US"/>
            </a:p>
          </p:txBody>
        </p:sp>
      </p:grpSp>
      <p:sp>
        <p:nvSpPr>
          <p:cNvPr id="117768" name="Freeform 8"/>
          <p:cNvSpPr>
            <a:spLocks/>
          </p:cNvSpPr>
          <p:nvPr/>
        </p:nvSpPr>
        <p:spPr bwMode="auto">
          <a:xfrm>
            <a:off x="692150" y="2222500"/>
            <a:ext cx="1568450" cy="3670300"/>
          </a:xfrm>
          <a:custGeom>
            <a:avLst/>
            <a:gdLst>
              <a:gd name="T0" fmla="*/ 2147483647 w 988"/>
              <a:gd name="T1" fmla="*/ 0 h 2312"/>
              <a:gd name="T2" fmla="*/ 2147483647 w 988"/>
              <a:gd name="T3" fmla="*/ 2147483647 h 2312"/>
              <a:gd name="T4" fmla="*/ 2147483647 w 988"/>
              <a:gd name="T5" fmla="*/ 2147483647 h 2312"/>
              <a:gd name="T6" fmla="*/ 2147483647 w 988"/>
              <a:gd name="T7" fmla="*/ 2147483647 h 2312"/>
              <a:gd name="T8" fmla="*/ 2147483647 w 988"/>
              <a:gd name="T9" fmla="*/ 2147483647 h 2312"/>
              <a:gd name="T10" fmla="*/ 2147483647 w 988"/>
              <a:gd name="T11" fmla="*/ 2147483647 h 2312"/>
              <a:gd name="T12" fmla="*/ 2147483647 w 988"/>
              <a:gd name="T13" fmla="*/ 2147483647 h 2312"/>
              <a:gd name="T14" fmla="*/ 2147483647 w 988"/>
              <a:gd name="T15" fmla="*/ 2147483647 h 2312"/>
              <a:gd name="T16" fmla="*/ 2147483647 w 988"/>
              <a:gd name="T17" fmla="*/ 2147483647 h 2312"/>
              <a:gd name="T18" fmla="*/ 2147483647 w 988"/>
              <a:gd name="T19" fmla="*/ 2147483647 h 2312"/>
              <a:gd name="T20" fmla="*/ 2147483647 w 988"/>
              <a:gd name="T21" fmla="*/ 2147483647 h 2312"/>
              <a:gd name="T22" fmla="*/ 2147483647 w 988"/>
              <a:gd name="T23" fmla="*/ 2147483647 h 2312"/>
              <a:gd name="T24" fmla="*/ 2147483647 w 988"/>
              <a:gd name="T25" fmla="*/ 2147483647 h 2312"/>
              <a:gd name="T26" fmla="*/ 2147483647 w 988"/>
              <a:gd name="T27" fmla="*/ 2147483647 h 2312"/>
              <a:gd name="T28" fmla="*/ 2147483647 w 988"/>
              <a:gd name="T29" fmla="*/ 2147483647 h 2312"/>
              <a:gd name="T30" fmla="*/ 2147483647 w 988"/>
              <a:gd name="T31" fmla="*/ 2147483647 h 2312"/>
              <a:gd name="T32" fmla="*/ 2147483647 w 988"/>
              <a:gd name="T33" fmla="*/ 2147483647 h 2312"/>
              <a:gd name="T34" fmla="*/ 2147483647 w 988"/>
              <a:gd name="T35" fmla="*/ 2147483647 h 2312"/>
              <a:gd name="T36" fmla="*/ 2147483647 w 988"/>
              <a:gd name="T37" fmla="*/ 2147483647 h 2312"/>
              <a:gd name="T38" fmla="*/ 2147483647 w 988"/>
              <a:gd name="T39" fmla="*/ 2147483647 h 2312"/>
              <a:gd name="T40" fmla="*/ 2147483647 w 988"/>
              <a:gd name="T41" fmla="*/ 2147483647 h 2312"/>
              <a:gd name="T42" fmla="*/ 2147483647 w 988"/>
              <a:gd name="T43" fmla="*/ 2147483647 h 2312"/>
              <a:gd name="T44" fmla="*/ 2147483647 w 988"/>
              <a:gd name="T45" fmla="*/ 2147483647 h 2312"/>
              <a:gd name="T46" fmla="*/ 2147483647 w 988"/>
              <a:gd name="T47" fmla="*/ 2147483647 h 23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8"/>
              <a:gd name="T73" fmla="*/ 0 h 2312"/>
              <a:gd name="T74" fmla="*/ 988 w 988"/>
              <a:gd name="T75" fmla="*/ 2312 h 23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8" h="2312">
                <a:moveTo>
                  <a:pt x="988" y="0"/>
                </a:moveTo>
                <a:cubicBezTo>
                  <a:pt x="979" y="51"/>
                  <a:pt x="960" y="83"/>
                  <a:pt x="940" y="128"/>
                </a:cubicBezTo>
                <a:cubicBezTo>
                  <a:pt x="922" y="170"/>
                  <a:pt x="897" y="237"/>
                  <a:pt x="868" y="272"/>
                </a:cubicBezTo>
                <a:cubicBezTo>
                  <a:pt x="861" y="281"/>
                  <a:pt x="851" y="287"/>
                  <a:pt x="844" y="296"/>
                </a:cubicBezTo>
                <a:cubicBezTo>
                  <a:pt x="809" y="345"/>
                  <a:pt x="804" y="411"/>
                  <a:pt x="740" y="432"/>
                </a:cubicBezTo>
                <a:cubicBezTo>
                  <a:pt x="711" y="475"/>
                  <a:pt x="678" y="498"/>
                  <a:pt x="644" y="536"/>
                </a:cubicBezTo>
                <a:cubicBezTo>
                  <a:pt x="608" y="577"/>
                  <a:pt x="579" y="632"/>
                  <a:pt x="532" y="656"/>
                </a:cubicBezTo>
                <a:cubicBezTo>
                  <a:pt x="499" y="700"/>
                  <a:pt x="459" y="737"/>
                  <a:pt x="420" y="776"/>
                </a:cubicBezTo>
                <a:cubicBezTo>
                  <a:pt x="409" y="787"/>
                  <a:pt x="407" y="805"/>
                  <a:pt x="396" y="816"/>
                </a:cubicBezTo>
                <a:cubicBezTo>
                  <a:pt x="390" y="822"/>
                  <a:pt x="335" y="844"/>
                  <a:pt x="324" y="848"/>
                </a:cubicBezTo>
                <a:cubicBezTo>
                  <a:pt x="311" y="867"/>
                  <a:pt x="295" y="884"/>
                  <a:pt x="284" y="904"/>
                </a:cubicBezTo>
                <a:cubicBezTo>
                  <a:pt x="280" y="911"/>
                  <a:pt x="281" y="922"/>
                  <a:pt x="276" y="928"/>
                </a:cubicBezTo>
                <a:cubicBezTo>
                  <a:pt x="251" y="958"/>
                  <a:pt x="213" y="977"/>
                  <a:pt x="196" y="1016"/>
                </a:cubicBezTo>
                <a:cubicBezTo>
                  <a:pt x="177" y="1059"/>
                  <a:pt x="181" y="1087"/>
                  <a:pt x="148" y="1120"/>
                </a:cubicBezTo>
                <a:cubicBezTo>
                  <a:pt x="133" y="1164"/>
                  <a:pt x="111" y="1206"/>
                  <a:pt x="92" y="1248"/>
                </a:cubicBezTo>
                <a:cubicBezTo>
                  <a:pt x="62" y="1316"/>
                  <a:pt x="50" y="1392"/>
                  <a:pt x="36" y="1464"/>
                </a:cubicBezTo>
                <a:cubicBezTo>
                  <a:pt x="39" y="1623"/>
                  <a:pt x="0" y="1901"/>
                  <a:pt x="108" y="2064"/>
                </a:cubicBezTo>
                <a:cubicBezTo>
                  <a:pt x="123" y="2125"/>
                  <a:pt x="134" y="2113"/>
                  <a:pt x="180" y="2144"/>
                </a:cubicBezTo>
                <a:cubicBezTo>
                  <a:pt x="185" y="2152"/>
                  <a:pt x="189" y="2161"/>
                  <a:pt x="196" y="2168"/>
                </a:cubicBezTo>
                <a:cubicBezTo>
                  <a:pt x="203" y="2175"/>
                  <a:pt x="214" y="2177"/>
                  <a:pt x="220" y="2184"/>
                </a:cubicBezTo>
                <a:cubicBezTo>
                  <a:pt x="228" y="2193"/>
                  <a:pt x="228" y="2208"/>
                  <a:pt x="236" y="2216"/>
                </a:cubicBezTo>
                <a:cubicBezTo>
                  <a:pt x="244" y="2224"/>
                  <a:pt x="259" y="2225"/>
                  <a:pt x="268" y="2232"/>
                </a:cubicBezTo>
                <a:cubicBezTo>
                  <a:pt x="286" y="2246"/>
                  <a:pt x="316" y="2280"/>
                  <a:pt x="316" y="2280"/>
                </a:cubicBezTo>
                <a:cubicBezTo>
                  <a:pt x="326" y="2310"/>
                  <a:pt x="316" y="2300"/>
                  <a:pt x="340" y="2312"/>
                </a:cubicBezTo>
              </a:path>
            </a:pathLst>
          </a:custGeom>
          <a:noFill/>
          <a:ln w="7620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7769" name="Freeform 9"/>
          <p:cNvSpPr>
            <a:spLocks/>
          </p:cNvSpPr>
          <p:nvPr/>
        </p:nvSpPr>
        <p:spPr bwMode="auto">
          <a:xfrm>
            <a:off x="2287588" y="2184400"/>
            <a:ext cx="650875" cy="3783013"/>
          </a:xfrm>
          <a:custGeom>
            <a:avLst/>
            <a:gdLst>
              <a:gd name="T0" fmla="*/ 2147483647 w 410"/>
              <a:gd name="T1" fmla="*/ 0 h 2383"/>
              <a:gd name="T2" fmla="*/ 2147483647 w 410"/>
              <a:gd name="T3" fmla="*/ 2147483647 h 2383"/>
              <a:gd name="T4" fmla="*/ 2147483647 w 410"/>
              <a:gd name="T5" fmla="*/ 2147483647 h 2383"/>
              <a:gd name="T6" fmla="*/ 2147483647 w 410"/>
              <a:gd name="T7" fmla="*/ 2147483647 h 2383"/>
              <a:gd name="T8" fmla="*/ 2147483647 w 410"/>
              <a:gd name="T9" fmla="*/ 2147483647 h 2383"/>
              <a:gd name="T10" fmla="*/ 2147483647 w 410"/>
              <a:gd name="T11" fmla="*/ 2147483647 h 2383"/>
              <a:gd name="T12" fmla="*/ 2147483647 w 410"/>
              <a:gd name="T13" fmla="*/ 2147483647 h 2383"/>
              <a:gd name="T14" fmla="*/ 2147483647 w 410"/>
              <a:gd name="T15" fmla="*/ 2147483647 h 2383"/>
              <a:gd name="T16" fmla="*/ 2147483647 w 410"/>
              <a:gd name="T17" fmla="*/ 2147483647 h 2383"/>
              <a:gd name="T18" fmla="*/ 2147483647 w 410"/>
              <a:gd name="T19" fmla="*/ 2147483647 h 2383"/>
              <a:gd name="T20" fmla="*/ 2147483647 w 410"/>
              <a:gd name="T21" fmla="*/ 2147483647 h 2383"/>
              <a:gd name="T22" fmla="*/ 2147483647 w 410"/>
              <a:gd name="T23" fmla="*/ 2147483647 h 2383"/>
              <a:gd name="T24" fmla="*/ 2147483647 w 410"/>
              <a:gd name="T25" fmla="*/ 2147483647 h 2383"/>
              <a:gd name="T26" fmla="*/ 2147483647 w 410"/>
              <a:gd name="T27" fmla="*/ 2147483647 h 2383"/>
              <a:gd name="T28" fmla="*/ 2147483647 w 410"/>
              <a:gd name="T29" fmla="*/ 2147483647 h 2383"/>
              <a:gd name="T30" fmla="*/ 2147483647 w 410"/>
              <a:gd name="T31" fmla="*/ 2147483647 h 2383"/>
              <a:gd name="T32" fmla="*/ 2147483647 w 410"/>
              <a:gd name="T33" fmla="*/ 2147483647 h 2383"/>
              <a:gd name="T34" fmla="*/ 2147483647 w 410"/>
              <a:gd name="T35" fmla="*/ 2147483647 h 2383"/>
              <a:gd name="T36" fmla="*/ 2147483647 w 410"/>
              <a:gd name="T37" fmla="*/ 2147483647 h 2383"/>
              <a:gd name="T38" fmla="*/ 2147483647 w 410"/>
              <a:gd name="T39" fmla="*/ 2147483647 h 2383"/>
              <a:gd name="T40" fmla="*/ 2147483647 w 410"/>
              <a:gd name="T41" fmla="*/ 2147483647 h 2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0"/>
              <a:gd name="T64" fmla="*/ 0 h 2383"/>
              <a:gd name="T65" fmla="*/ 410 w 410"/>
              <a:gd name="T66" fmla="*/ 2383 h 2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0" h="2383">
                <a:moveTo>
                  <a:pt x="247" y="0"/>
                </a:moveTo>
                <a:cubicBezTo>
                  <a:pt x="242" y="8"/>
                  <a:pt x="238" y="17"/>
                  <a:pt x="231" y="24"/>
                </a:cubicBezTo>
                <a:cubicBezTo>
                  <a:pt x="222" y="33"/>
                  <a:pt x="207" y="37"/>
                  <a:pt x="199" y="48"/>
                </a:cubicBezTo>
                <a:cubicBezTo>
                  <a:pt x="190" y="59"/>
                  <a:pt x="190" y="75"/>
                  <a:pt x="183" y="88"/>
                </a:cubicBezTo>
                <a:cubicBezTo>
                  <a:pt x="136" y="174"/>
                  <a:pt x="162" y="104"/>
                  <a:pt x="143" y="160"/>
                </a:cubicBezTo>
                <a:cubicBezTo>
                  <a:pt x="135" y="227"/>
                  <a:pt x="116" y="269"/>
                  <a:pt x="87" y="328"/>
                </a:cubicBezTo>
                <a:cubicBezTo>
                  <a:pt x="94" y="443"/>
                  <a:pt x="94" y="590"/>
                  <a:pt x="167" y="688"/>
                </a:cubicBezTo>
                <a:cubicBezTo>
                  <a:pt x="180" y="728"/>
                  <a:pt x="194" y="768"/>
                  <a:pt x="207" y="808"/>
                </a:cubicBezTo>
                <a:cubicBezTo>
                  <a:pt x="231" y="881"/>
                  <a:pt x="224" y="974"/>
                  <a:pt x="271" y="1040"/>
                </a:cubicBezTo>
                <a:cubicBezTo>
                  <a:pt x="280" y="1052"/>
                  <a:pt x="294" y="1060"/>
                  <a:pt x="303" y="1072"/>
                </a:cubicBezTo>
                <a:cubicBezTo>
                  <a:pt x="330" y="1109"/>
                  <a:pt x="343" y="1160"/>
                  <a:pt x="367" y="1200"/>
                </a:cubicBezTo>
                <a:cubicBezTo>
                  <a:pt x="377" y="1216"/>
                  <a:pt x="399" y="1248"/>
                  <a:pt x="399" y="1248"/>
                </a:cubicBezTo>
                <a:cubicBezTo>
                  <a:pt x="396" y="1361"/>
                  <a:pt x="410" y="1551"/>
                  <a:pt x="367" y="1680"/>
                </a:cubicBezTo>
                <a:cubicBezTo>
                  <a:pt x="359" y="1733"/>
                  <a:pt x="344" y="1766"/>
                  <a:pt x="327" y="1816"/>
                </a:cubicBezTo>
                <a:cubicBezTo>
                  <a:pt x="318" y="1878"/>
                  <a:pt x="316" y="1885"/>
                  <a:pt x="263" y="1912"/>
                </a:cubicBezTo>
                <a:cubicBezTo>
                  <a:pt x="244" y="1939"/>
                  <a:pt x="222" y="1963"/>
                  <a:pt x="207" y="1992"/>
                </a:cubicBezTo>
                <a:cubicBezTo>
                  <a:pt x="181" y="2042"/>
                  <a:pt x="171" y="2112"/>
                  <a:pt x="143" y="2168"/>
                </a:cubicBezTo>
                <a:cubicBezTo>
                  <a:pt x="134" y="2185"/>
                  <a:pt x="137" y="2207"/>
                  <a:pt x="127" y="2224"/>
                </a:cubicBezTo>
                <a:cubicBezTo>
                  <a:pt x="117" y="2242"/>
                  <a:pt x="99" y="2255"/>
                  <a:pt x="87" y="2272"/>
                </a:cubicBezTo>
                <a:cubicBezTo>
                  <a:pt x="82" y="2293"/>
                  <a:pt x="81" y="2313"/>
                  <a:pt x="63" y="2328"/>
                </a:cubicBezTo>
                <a:cubicBezTo>
                  <a:pt x="0" y="2383"/>
                  <a:pt x="27" y="2337"/>
                  <a:pt x="7" y="2376"/>
                </a:cubicBezTo>
              </a:path>
            </a:pathLst>
          </a:custGeom>
          <a:noFill/>
          <a:ln w="7620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7770" name="Freeform 10"/>
          <p:cNvSpPr>
            <a:spLocks/>
          </p:cNvSpPr>
          <p:nvPr/>
        </p:nvSpPr>
        <p:spPr bwMode="auto">
          <a:xfrm>
            <a:off x="7645400" y="5791200"/>
            <a:ext cx="123825" cy="234950"/>
          </a:xfrm>
          <a:custGeom>
            <a:avLst/>
            <a:gdLst>
              <a:gd name="T0" fmla="*/ 2147483647 w 78"/>
              <a:gd name="T1" fmla="*/ 2147483647 h 148"/>
              <a:gd name="T2" fmla="*/ 2147483647 w 78"/>
              <a:gd name="T3" fmla="*/ 2147483647 h 148"/>
              <a:gd name="T4" fmla="*/ 2147483647 w 78"/>
              <a:gd name="T5" fmla="*/ 2147483647 h 148"/>
              <a:gd name="T6" fmla="*/ 2147483647 w 78"/>
              <a:gd name="T7" fmla="*/ 2147483647 h 148"/>
              <a:gd name="T8" fmla="*/ 2147483647 w 78"/>
              <a:gd name="T9" fmla="*/ 2147483647 h 148"/>
              <a:gd name="T10" fmla="*/ 0 w 78"/>
              <a:gd name="T11" fmla="*/ 2147483647 h 148"/>
              <a:gd name="T12" fmla="*/ 2147483647 w 78"/>
              <a:gd name="T13" fmla="*/ 2147483647 h 148"/>
              <a:gd name="T14" fmla="*/ 0 60000 65536"/>
              <a:gd name="T15" fmla="*/ 0 60000 65536"/>
              <a:gd name="T16" fmla="*/ 0 60000 65536"/>
              <a:gd name="T17" fmla="*/ 0 60000 65536"/>
              <a:gd name="T18" fmla="*/ 0 60000 65536"/>
              <a:gd name="T19" fmla="*/ 0 60000 65536"/>
              <a:gd name="T20" fmla="*/ 0 60000 65536"/>
              <a:gd name="T21" fmla="*/ 0 w 78"/>
              <a:gd name="T22" fmla="*/ 0 h 148"/>
              <a:gd name="T23" fmla="*/ 78 w 78"/>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48">
                <a:moveTo>
                  <a:pt x="4" y="60"/>
                </a:moveTo>
                <a:cubicBezTo>
                  <a:pt x="18" y="39"/>
                  <a:pt x="9" y="51"/>
                  <a:pt x="36" y="24"/>
                </a:cubicBezTo>
                <a:cubicBezTo>
                  <a:pt x="42" y="18"/>
                  <a:pt x="60" y="16"/>
                  <a:pt x="60" y="16"/>
                </a:cubicBezTo>
                <a:cubicBezTo>
                  <a:pt x="61" y="12"/>
                  <a:pt x="63" y="0"/>
                  <a:pt x="64" y="4"/>
                </a:cubicBezTo>
                <a:cubicBezTo>
                  <a:pt x="73" y="32"/>
                  <a:pt x="78" y="89"/>
                  <a:pt x="44" y="100"/>
                </a:cubicBezTo>
                <a:cubicBezTo>
                  <a:pt x="32" y="137"/>
                  <a:pt x="27" y="121"/>
                  <a:pt x="0" y="148"/>
                </a:cubicBezTo>
                <a:cubicBezTo>
                  <a:pt x="4" y="65"/>
                  <a:pt x="4" y="95"/>
                  <a:pt x="4" y="60"/>
                </a:cubicBezTo>
                <a:close/>
              </a:path>
            </a:pathLst>
          </a:custGeom>
          <a:solidFill>
            <a:schemeClr val="accent1"/>
          </a:solidFill>
          <a:ln w="12700">
            <a:solidFill>
              <a:schemeClr val="accent1"/>
            </a:solidFill>
            <a:round/>
            <a:headEnd type="none" w="sm" len="sm"/>
            <a:tailEnd type="none" w="sm" len="sm"/>
          </a:ln>
        </p:spPr>
        <p:txBody>
          <a:bodyPr wrap="none" anchor="ctr"/>
          <a:lstStyle/>
          <a:p>
            <a:endParaRPr lang="en-US"/>
          </a:p>
        </p:txBody>
      </p:sp>
      <p:sp>
        <p:nvSpPr>
          <p:cNvPr id="117771" name="Freeform 11"/>
          <p:cNvSpPr>
            <a:spLocks/>
          </p:cNvSpPr>
          <p:nvPr/>
        </p:nvSpPr>
        <p:spPr bwMode="auto">
          <a:xfrm>
            <a:off x="7886700" y="5511800"/>
            <a:ext cx="123825" cy="234950"/>
          </a:xfrm>
          <a:custGeom>
            <a:avLst/>
            <a:gdLst>
              <a:gd name="T0" fmla="*/ 2147483647 w 78"/>
              <a:gd name="T1" fmla="*/ 2147483647 h 148"/>
              <a:gd name="T2" fmla="*/ 2147483647 w 78"/>
              <a:gd name="T3" fmla="*/ 2147483647 h 148"/>
              <a:gd name="T4" fmla="*/ 2147483647 w 78"/>
              <a:gd name="T5" fmla="*/ 2147483647 h 148"/>
              <a:gd name="T6" fmla="*/ 2147483647 w 78"/>
              <a:gd name="T7" fmla="*/ 2147483647 h 148"/>
              <a:gd name="T8" fmla="*/ 2147483647 w 78"/>
              <a:gd name="T9" fmla="*/ 2147483647 h 148"/>
              <a:gd name="T10" fmla="*/ 0 w 78"/>
              <a:gd name="T11" fmla="*/ 2147483647 h 148"/>
              <a:gd name="T12" fmla="*/ 2147483647 w 78"/>
              <a:gd name="T13" fmla="*/ 2147483647 h 148"/>
              <a:gd name="T14" fmla="*/ 0 60000 65536"/>
              <a:gd name="T15" fmla="*/ 0 60000 65536"/>
              <a:gd name="T16" fmla="*/ 0 60000 65536"/>
              <a:gd name="T17" fmla="*/ 0 60000 65536"/>
              <a:gd name="T18" fmla="*/ 0 60000 65536"/>
              <a:gd name="T19" fmla="*/ 0 60000 65536"/>
              <a:gd name="T20" fmla="*/ 0 60000 65536"/>
              <a:gd name="T21" fmla="*/ 0 w 78"/>
              <a:gd name="T22" fmla="*/ 0 h 148"/>
              <a:gd name="T23" fmla="*/ 78 w 78"/>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48">
                <a:moveTo>
                  <a:pt x="4" y="60"/>
                </a:moveTo>
                <a:cubicBezTo>
                  <a:pt x="18" y="39"/>
                  <a:pt x="9" y="51"/>
                  <a:pt x="36" y="24"/>
                </a:cubicBezTo>
                <a:cubicBezTo>
                  <a:pt x="42" y="18"/>
                  <a:pt x="60" y="16"/>
                  <a:pt x="60" y="16"/>
                </a:cubicBezTo>
                <a:cubicBezTo>
                  <a:pt x="61" y="12"/>
                  <a:pt x="63" y="0"/>
                  <a:pt x="64" y="4"/>
                </a:cubicBezTo>
                <a:cubicBezTo>
                  <a:pt x="73" y="32"/>
                  <a:pt x="78" y="89"/>
                  <a:pt x="44" y="100"/>
                </a:cubicBezTo>
                <a:cubicBezTo>
                  <a:pt x="32" y="137"/>
                  <a:pt x="27" y="121"/>
                  <a:pt x="0" y="148"/>
                </a:cubicBezTo>
                <a:cubicBezTo>
                  <a:pt x="4" y="65"/>
                  <a:pt x="4" y="95"/>
                  <a:pt x="4" y="60"/>
                </a:cubicBezTo>
                <a:close/>
              </a:path>
            </a:pathLst>
          </a:custGeom>
          <a:solidFill>
            <a:schemeClr val="accent1"/>
          </a:solidFill>
          <a:ln w="12700">
            <a:solidFill>
              <a:schemeClr val="accent1"/>
            </a:solidFill>
            <a:round/>
            <a:headEnd type="none" w="sm" len="sm"/>
            <a:tailEnd type="none" w="sm" len="sm"/>
          </a:ln>
        </p:spPr>
        <p:txBody>
          <a:bodyPr wrap="none" anchor="ctr"/>
          <a:lstStyle/>
          <a:p>
            <a:endParaRPr lang="en-US"/>
          </a:p>
        </p:txBody>
      </p:sp>
      <p:sp>
        <p:nvSpPr>
          <p:cNvPr id="117772" name="Freeform 12"/>
          <p:cNvSpPr>
            <a:spLocks/>
          </p:cNvSpPr>
          <p:nvPr/>
        </p:nvSpPr>
        <p:spPr bwMode="auto">
          <a:xfrm>
            <a:off x="8121650" y="5207000"/>
            <a:ext cx="123825" cy="234950"/>
          </a:xfrm>
          <a:custGeom>
            <a:avLst/>
            <a:gdLst>
              <a:gd name="T0" fmla="*/ 2147483647 w 78"/>
              <a:gd name="T1" fmla="*/ 2147483647 h 148"/>
              <a:gd name="T2" fmla="*/ 2147483647 w 78"/>
              <a:gd name="T3" fmla="*/ 2147483647 h 148"/>
              <a:gd name="T4" fmla="*/ 2147483647 w 78"/>
              <a:gd name="T5" fmla="*/ 2147483647 h 148"/>
              <a:gd name="T6" fmla="*/ 2147483647 w 78"/>
              <a:gd name="T7" fmla="*/ 2147483647 h 148"/>
              <a:gd name="T8" fmla="*/ 2147483647 w 78"/>
              <a:gd name="T9" fmla="*/ 2147483647 h 148"/>
              <a:gd name="T10" fmla="*/ 0 w 78"/>
              <a:gd name="T11" fmla="*/ 2147483647 h 148"/>
              <a:gd name="T12" fmla="*/ 2147483647 w 78"/>
              <a:gd name="T13" fmla="*/ 2147483647 h 148"/>
              <a:gd name="T14" fmla="*/ 0 60000 65536"/>
              <a:gd name="T15" fmla="*/ 0 60000 65536"/>
              <a:gd name="T16" fmla="*/ 0 60000 65536"/>
              <a:gd name="T17" fmla="*/ 0 60000 65536"/>
              <a:gd name="T18" fmla="*/ 0 60000 65536"/>
              <a:gd name="T19" fmla="*/ 0 60000 65536"/>
              <a:gd name="T20" fmla="*/ 0 60000 65536"/>
              <a:gd name="T21" fmla="*/ 0 w 78"/>
              <a:gd name="T22" fmla="*/ 0 h 148"/>
              <a:gd name="T23" fmla="*/ 78 w 78"/>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48">
                <a:moveTo>
                  <a:pt x="4" y="60"/>
                </a:moveTo>
                <a:cubicBezTo>
                  <a:pt x="18" y="39"/>
                  <a:pt x="9" y="51"/>
                  <a:pt x="36" y="24"/>
                </a:cubicBezTo>
                <a:cubicBezTo>
                  <a:pt x="42" y="18"/>
                  <a:pt x="60" y="16"/>
                  <a:pt x="60" y="16"/>
                </a:cubicBezTo>
                <a:cubicBezTo>
                  <a:pt x="61" y="12"/>
                  <a:pt x="63" y="0"/>
                  <a:pt x="64" y="4"/>
                </a:cubicBezTo>
                <a:cubicBezTo>
                  <a:pt x="73" y="32"/>
                  <a:pt x="78" y="89"/>
                  <a:pt x="44" y="100"/>
                </a:cubicBezTo>
                <a:cubicBezTo>
                  <a:pt x="32" y="137"/>
                  <a:pt x="27" y="121"/>
                  <a:pt x="0" y="148"/>
                </a:cubicBezTo>
                <a:cubicBezTo>
                  <a:pt x="4" y="65"/>
                  <a:pt x="4" y="95"/>
                  <a:pt x="4" y="60"/>
                </a:cubicBezTo>
                <a:close/>
              </a:path>
            </a:pathLst>
          </a:custGeom>
          <a:solidFill>
            <a:schemeClr val="accent1"/>
          </a:solidFill>
          <a:ln w="12700">
            <a:solidFill>
              <a:schemeClr val="accent1"/>
            </a:solidFill>
            <a:round/>
            <a:headEnd type="none" w="sm" len="sm"/>
            <a:tailEnd type="none" w="sm" len="sm"/>
          </a:ln>
        </p:spPr>
        <p:txBody>
          <a:bodyPr wrap="none" anchor="ctr"/>
          <a:lstStyle/>
          <a:p>
            <a:endParaRPr 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7768"/>
                                        </p:tgtEl>
                                        <p:attrNameLst>
                                          <p:attrName>style.visibility</p:attrName>
                                        </p:attrNameLst>
                                      </p:cBhvr>
                                      <p:to>
                                        <p:strVal val="visible"/>
                                      </p:to>
                                    </p:set>
                                    <p:animEffect transition="in" filter="wipe(up)">
                                      <p:cBhvr>
                                        <p:cTn id="12" dur="500"/>
                                        <p:tgtEl>
                                          <p:spTgt spid="1177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7769"/>
                                        </p:tgtEl>
                                        <p:attrNameLst>
                                          <p:attrName>style.visibility</p:attrName>
                                        </p:attrNameLst>
                                      </p:cBhvr>
                                      <p:to>
                                        <p:strVal val="visible"/>
                                      </p:to>
                                    </p:set>
                                    <p:animEffect transition="in" filter="wipe(up)">
                                      <p:cBhvr>
                                        <p:cTn id="17" dur="500"/>
                                        <p:tgtEl>
                                          <p:spTgt spid="1177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7770"/>
                                        </p:tgtEl>
                                        <p:attrNameLst>
                                          <p:attrName>style.visibility</p:attrName>
                                        </p:attrNameLst>
                                      </p:cBhvr>
                                      <p:to>
                                        <p:strVal val="visible"/>
                                      </p:to>
                                    </p:set>
                                    <p:animEffect transition="in" filter="dissolve">
                                      <p:cBhvr>
                                        <p:cTn id="22" dur="500"/>
                                        <p:tgtEl>
                                          <p:spTgt spid="1177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7771"/>
                                        </p:tgtEl>
                                        <p:attrNameLst>
                                          <p:attrName>style.visibility</p:attrName>
                                        </p:attrNameLst>
                                      </p:cBhvr>
                                      <p:to>
                                        <p:strVal val="visible"/>
                                      </p:to>
                                    </p:set>
                                    <p:animEffect transition="in" filter="dissolve">
                                      <p:cBhvr>
                                        <p:cTn id="27" dur="500"/>
                                        <p:tgtEl>
                                          <p:spTgt spid="1177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7772"/>
                                        </p:tgtEl>
                                        <p:attrNameLst>
                                          <p:attrName>style.visibility</p:attrName>
                                        </p:attrNameLst>
                                      </p:cBhvr>
                                      <p:to>
                                        <p:strVal val="visible"/>
                                      </p:to>
                                    </p:set>
                                    <p:animEffect transition="in" filter="dissolve">
                                      <p:cBhvr>
                                        <p:cTn id="32" dur="500"/>
                                        <p:tgtEl>
                                          <p:spTgt spid="117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8" grpId="0" animBg="1"/>
      <p:bldP spid="117769" grpId="0" animBg="1"/>
      <p:bldP spid="117770" grpId="0" animBg="1"/>
      <p:bldP spid="117771" grpId="0" animBg="1"/>
      <p:bldP spid="11777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85800" y="355600"/>
            <a:ext cx="7772400" cy="1143000"/>
          </a:xfrm>
        </p:spPr>
        <p:txBody>
          <a:bodyPr/>
          <a:lstStyle/>
          <a:p>
            <a:pPr eaLnBrk="1" hangingPunct="1"/>
            <a:r>
              <a:rPr lang="en-US" smtClean="0"/>
              <a:t>Effects of Experience on Ocular Dominance Columns</a:t>
            </a:r>
          </a:p>
        </p:txBody>
      </p:sp>
      <p:pic>
        <p:nvPicPr>
          <p:cNvPr id="134147" name="Picture 3"/>
          <p:cNvPicPr>
            <a:picLocks noChangeAspect="1" noChangeArrowheads="1"/>
          </p:cNvPicPr>
          <p:nvPr/>
        </p:nvPicPr>
        <p:blipFill>
          <a:blip r:embed="rId3" cstate="print">
            <a:lum bright="18000"/>
            <a:extLst>
              <a:ext uri="{28A0092B-C50C-407E-A947-70E740481C1C}">
                <a14:useLocalDpi xmlns:a14="http://schemas.microsoft.com/office/drawing/2010/main" val="0"/>
              </a:ext>
            </a:extLst>
          </a:blip>
          <a:srcRect r="2065" b="2240"/>
          <a:stretch>
            <a:fillRect/>
          </a:stretch>
        </p:blipFill>
        <p:spPr bwMode="auto">
          <a:xfrm>
            <a:off x="1946275" y="1457325"/>
            <a:ext cx="6327775"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p:cNvSpPr txBox="1">
            <a:spLocks noChangeArrowheads="1"/>
          </p:cNvSpPr>
          <p:nvPr/>
        </p:nvSpPr>
        <p:spPr bwMode="auto">
          <a:xfrm>
            <a:off x="3094038" y="6194425"/>
            <a:ext cx="3335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atin typeface="Arial" charset="0"/>
              </a:rPr>
              <a:t>Nativism vs. Empricism</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34146"/>
                                        </p:tgtEl>
                                        <p:attrNameLst>
                                          <p:attrName>style.visibility</p:attrName>
                                        </p:attrNameLst>
                                      </p:cBhvr>
                                      <p:to>
                                        <p:strVal val="visible"/>
                                      </p:to>
                                    </p:set>
                                    <p:animEffect transition="in" filter="fade">
                                      <p:cBhvr>
                                        <p:cTn id="7" dur="800" decel="100000"/>
                                        <p:tgtEl>
                                          <p:spTgt spid="134146"/>
                                        </p:tgtEl>
                                      </p:cBhvr>
                                    </p:animEffect>
                                    <p:anim calcmode="lin" valueType="num">
                                      <p:cBhvr>
                                        <p:cTn id="8" dur="800" decel="100000" fill="hold"/>
                                        <p:tgtEl>
                                          <p:spTgt spid="134146"/>
                                        </p:tgtEl>
                                        <p:attrNameLst>
                                          <p:attrName>style.rotation</p:attrName>
                                        </p:attrNameLst>
                                      </p:cBhvr>
                                      <p:tavLst>
                                        <p:tav tm="0">
                                          <p:val>
                                            <p:fltVal val="-90"/>
                                          </p:val>
                                        </p:tav>
                                        <p:tav tm="100000">
                                          <p:val>
                                            <p:fltVal val="0"/>
                                          </p:val>
                                        </p:tav>
                                      </p:tavLst>
                                    </p:anim>
                                    <p:anim calcmode="lin" valueType="num">
                                      <p:cBhvr>
                                        <p:cTn id="9" dur="800" decel="100000" fill="hold"/>
                                        <p:tgtEl>
                                          <p:spTgt spid="134146"/>
                                        </p:tgtEl>
                                        <p:attrNameLst>
                                          <p:attrName>ppt_x</p:attrName>
                                        </p:attrNameLst>
                                      </p:cBhvr>
                                      <p:tavLst>
                                        <p:tav tm="0">
                                          <p:val>
                                            <p:strVal val="#ppt_x+0.4"/>
                                          </p:val>
                                        </p:tav>
                                        <p:tav tm="100000">
                                          <p:val>
                                            <p:strVal val="#ppt_x-0.05"/>
                                          </p:val>
                                        </p:tav>
                                      </p:tavLst>
                                    </p:anim>
                                    <p:anim calcmode="lin" valueType="num">
                                      <p:cBhvr>
                                        <p:cTn id="10" dur="800" decel="100000" fill="hold"/>
                                        <p:tgtEl>
                                          <p:spTgt spid="13414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414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414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134147"/>
                                        </p:tgtEl>
                                        <p:attrNameLst>
                                          <p:attrName>style.visibility</p:attrName>
                                        </p:attrNameLst>
                                      </p:cBhvr>
                                      <p:to>
                                        <p:strVal val="visible"/>
                                      </p:to>
                                    </p:set>
                                    <p:anim calcmode="lin" valueType="num">
                                      <p:cBhvr>
                                        <p:cTn id="17" dur="500" fill="hold"/>
                                        <p:tgtEl>
                                          <p:spTgt spid="134147"/>
                                        </p:tgtEl>
                                        <p:attrNameLst>
                                          <p:attrName>ppt_w</p:attrName>
                                        </p:attrNameLst>
                                      </p:cBhvr>
                                      <p:tavLst>
                                        <p:tav tm="0">
                                          <p:val>
                                            <p:fltVal val="0"/>
                                          </p:val>
                                        </p:tav>
                                        <p:tav tm="100000">
                                          <p:val>
                                            <p:strVal val="#ppt_w"/>
                                          </p:val>
                                        </p:tav>
                                      </p:tavLst>
                                    </p:anim>
                                    <p:anim calcmode="lin" valueType="num">
                                      <p:cBhvr>
                                        <p:cTn id="18" dur="500" fill="hold"/>
                                        <p:tgtEl>
                                          <p:spTgt spid="1341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85813" y="52388"/>
            <a:ext cx="7772400" cy="1143000"/>
          </a:xfrm>
        </p:spPr>
        <p:txBody>
          <a:bodyPr/>
          <a:lstStyle/>
          <a:p>
            <a:pPr eaLnBrk="1" hangingPunct="1"/>
            <a:r>
              <a:rPr lang="en-US" smtClean="0"/>
              <a:t>Effects of Experience on Occular Dominance Columns</a:t>
            </a:r>
          </a:p>
        </p:txBody>
      </p:sp>
      <p:pic>
        <p:nvPicPr>
          <p:cNvPr id="41987" name="Picture 3" descr="occdom"/>
          <p:cNvPicPr>
            <a:picLocks noChangeAspect="1" noChangeArrowheads="1"/>
          </p:cNvPicPr>
          <p:nvPr/>
        </p:nvPicPr>
        <p:blipFill>
          <a:blip r:embed="rId3">
            <a:extLst>
              <a:ext uri="{28A0092B-C50C-407E-A947-70E740481C1C}">
                <a14:useLocalDpi xmlns:a14="http://schemas.microsoft.com/office/drawing/2010/main" val="0"/>
              </a:ext>
            </a:extLst>
          </a:blip>
          <a:srcRect t="505"/>
          <a:stretch>
            <a:fillRect/>
          </a:stretch>
        </p:blipFill>
        <p:spPr bwMode="auto">
          <a:xfrm>
            <a:off x="2122488" y="1328738"/>
            <a:ext cx="5049837" cy="552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800" decel="100000"/>
                                        <p:tgtEl>
                                          <p:spTgt spid="23554"/>
                                        </p:tgtEl>
                                      </p:cBhvr>
                                    </p:animEffect>
                                    <p:anim calcmode="lin" valueType="num">
                                      <p:cBhvr>
                                        <p:cTn id="8" dur="800" decel="100000" fill="hold"/>
                                        <p:tgtEl>
                                          <p:spTgt spid="23554"/>
                                        </p:tgtEl>
                                        <p:attrNameLst>
                                          <p:attrName>style.rotation</p:attrName>
                                        </p:attrNameLst>
                                      </p:cBhvr>
                                      <p:tavLst>
                                        <p:tav tm="0">
                                          <p:val>
                                            <p:fltVal val="-90"/>
                                          </p:val>
                                        </p:tav>
                                        <p:tav tm="100000">
                                          <p:val>
                                            <p:fltVal val="0"/>
                                          </p:val>
                                        </p:tav>
                                      </p:tavLst>
                                    </p:anim>
                                    <p:anim calcmode="lin" valueType="num">
                                      <p:cBhvr>
                                        <p:cTn id="9" dur="800" decel="100000" fill="hold"/>
                                        <p:tgtEl>
                                          <p:spTgt spid="23554"/>
                                        </p:tgtEl>
                                        <p:attrNameLst>
                                          <p:attrName>ppt_x</p:attrName>
                                        </p:attrNameLst>
                                      </p:cBhvr>
                                      <p:tavLst>
                                        <p:tav tm="0">
                                          <p:val>
                                            <p:strVal val="#ppt_x+0.4"/>
                                          </p:val>
                                        </p:tav>
                                        <p:tav tm="100000">
                                          <p:val>
                                            <p:strVal val="#ppt_x-0.05"/>
                                          </p:val>
                                        </p:tav>
                                      </p:tavLst>
                                    </p:anim>
                                    <p:anim calcmode="lin" valueType="num">
                                      <p:cBhvr>
                                        <p:cTn id="10" dur="800" decel="100000" fill="hold"/>
                                        <p:tgtEl>
                                          <p:spTgt spid="2355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55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55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546100" y="957263"/>
            <a:ext cx="4075113" cy="390525"/>
            <a:chOff x="357" y="594"/>
            <a:chExt cx="2567" cy="246"/>
          </a:xfrm>
        </p:grpSpPr>
        <p:sp>
          <p:nvSpPr>
            <p:cNvPr id="5453" name="Oval 3"/>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54" name="Oval 4"/>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55" name="Oval 5"/>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56" name="Oval 6"/>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57" name="Oval 7"/>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58" name="Oval 8"/>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59" name="Oval 9"/>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60" name="Oval 10"/>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61" name="Oval 11"/>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62" name="Oval 12"/>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63" name="Oval 13"/>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grpSp>
        <p:nvGrpSpPr>
          <p:cNvPr id="5123" name="Group 14"/>
          <p:cNvGrpSpPr>
            <a:grpSpLocks/>
          </p:cNvGrpSpPr>
          <p:nvPr/>
        </p:nvGrpSpPr>
        <p:grpSpPr bwMode="auto">
          <a:xfrm>
            <a:off x="546100" y="2955925"/>
            <a:ext cx="4075113" cy="390525"/>
            <a:chOff x="357" y="594"/>
            <a:chExt cx="2567" cy="246"/>
          </a:xfrm>
        </p:grpSpPr>
        <p:sp>
          <p:nvSpPr>
            <p:cNvPr id="5442" name="Oval 15"/>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43" name="Oval 16"/>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44" name="Oval 17"/>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45" name="Oval 18"/>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46" name="Oval 19"/>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47" name="Oval 20"/>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48" name="Oval 21"/>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49" name="Oval 22"/>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50" name="Oval 23"/>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51" name="Oval 24"/>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52" name="Oval 25"/>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sp>
        <p:nvSpPr>
          <p:cNvPr id="5124" name="Oval 26"/>
          <p:cNvSpPr>
            <a:spLocks noChangeArrowheads="1"/>
          </p:cNvSpPr>
          <p:nvPr/>
        </p:nvSpPr>
        <p:spPr bwMode="auto">
          <a:xfrm>
            <a:off x="546100"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25" name="Oval 27"/>
          <p:cNvSpPr>
            <a:spLocks noChangeArrowheads="1"/>
          </p:cNvSpPr>
          <p:nvPr/>
        </p:nvSpPr>
        <p:spPr bwMode="auto">
          <a:xfrm>
            <a:off x="9159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79900" name="Oval 28"/>
          <p:cNvSpPr>
            <a:spLocks noChangeArrowheads="1"/>
          </p:cNvSpPr>
          <p:nvPr/>
        </p:nvSpPr>
        <p:spPr bwMode="auto">
          <a:xfrm>
            <a:off x="16525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27" name="Oval 29"/>
          <p:cNvSpPr>
            <a:spLocks noChangeArrowheads="1"/>
          </p:cNvSpPr>
          <p:nvPr/>
        </p:nvSpPr>
        <p:spPr bwMode="auto">
          <a:xfrm>
            <a:off x="20208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28" name="Oval 30"/>
          <p:cNvSpPr>
            <a:spLocks noChangeArrowheads="1"/>
          </p:cNvSpPr>
          <p:nvPr/>
        </p:nvSpPr>
        <p:spPr bwMode="auto">
          <a:xfrm>
            <a:off x="23891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79903" name="Oval 31"/>
          <p:cNvSpPr>
            <a:spLocks noChangeArrowheads="1"/>
          </p:cNvSpPr>
          <p:nvPr/>
        </p:nvSpPr>
        <p:spPr bwMode="auto">
          <a:xfrm>
            <a:off x="31257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30" name="Oval 32"/>
          <p:cNvSpPr>
            <a:spLocks noChangeArrowheads="1"/>
          </p:cNvSpPr>
          <p:nvPr/>
        </p:nvSpPr>
        <p:spPr bwMode="auto">
          <a:xfrm>
            <a:off x="34940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31" name="Oval 33"/>
          <p:cNvSpPr>
            <a:spLocks noChangeArrowheads="1"/>
          </p:cNvSpPr>
          <p:nvPr/>
        </p:nvSpPr>
        <p:spPr bwMode="auto">
          <a:xfrm>
            <a:off x="38623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32" name="Oval 34"/>
          <p:cNvSpPr>
            <a:spLocks noChangeArrowheads="1"/>
          </p:cNvSpPr>
          <p:nvPr/>
        </p:nvSpPr>
        <p:spPr bwMode="auto">
          <a:xfrm>
            <a:off x="42306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grpSp>
        <p:nvGrpSpPr>
          <p:cNvPr id="5133" name="Group 35"/>
          <p:cNvGrpSpPr>
            <a:grpSpLocks/>
          </p:cNvGrpSpPr>
          <p:nvPr/>
        </p:nvGrpSpPr>
        <p:grpSpPr bwMode="auto">
          <a:xfrm>
            <a:off x="546100" y="1766888"/>
            <a:ext cx="4075113" cy="390525"/>
            <a:chOff x="357" y="594"/>
            <a:chExt cx="2567" cy="246"/>
          </a:xfrm>
        </p:grpSpPr>
        <p:sp>
          <p:nvSpPr>
            <p:cNvPr id="5431" name="Oval 36"/>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32" name="Oval 37"/>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33" name="Oval 38"/>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34" name="Oval 39"/>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35" name="Oval 40"/>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36" name="Oval 41"/>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37" name="Oval 42"/>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38" name="Oval 43"/>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39" name="Oval 44"/>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40" name="Oval 45"/>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41" name="Oval 46"/>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grpSp>
        <p:nvGrpSpPr>
          <p:cNvPr id="5134" name="Group 47"/>
          <p:cNvGrpSpPr>
            <a:grpSpLocks/>
          </p:cNvGrpSpPr>
          <p:nvPr/>
        </p:nvGrpSpPr>
        <p:grpSpPr bwMode="auto">
          <a:xfrm>
            <a:off x="546100" y="1362075"/>
            <a:ext cx="4075113" cy="390525"/>
            <a:chOff x="357" y="594"/>
            <a:chExt cx="2567" cy="246"/>
          </a:xfrm>
        </p:grpSpPr>
        <p:sp>
          <p:nvSpPr>
            <p:cNvPr id="5420" name="Oval 48"/>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21" name="Oval 49"/>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22" name="Oval 50"/>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23" name="Oval 51"/>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24" name="Oval 52"/>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25" name="Oval 53"/>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26" name="Oval 54"/>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27" name="Oval 55"/>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28" name="Oval 56"/>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29" name="Oval 57"/>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30" name="Oval 58"/>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grpSp>
        <p:nvGrpSpPr>
          <p:cNvPr id="5135" name="Group 59"/>
          <p:cNvGrpSpPr>
            <a:grpSpLocks/>
          </p:cNvGrpSpPr>
          <p:nvPr/>
        </p:nvGrpSpPr>
        <p:grpSpPr bwMode="auto">
          <a:xfrm>
            <a:off x="546100" y="2563813"/>
            <a:ext cx="4075113" cy="390525"/>
            <a:chOff x="357" y="594"/>
            <a:chExt cx="2567" cy="246"/>
          </a:xfrm>
        </p:grpSpPr>
        <p:sp>
          <p:nvSpPr>
            <p:cNvPr id="5409" name="Oval 60"/>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10" name="Oval 61"/>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11" name="Oval 62"/>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12" name="Oval 63"/>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13" name="Oval 64"/>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14" name="Oval 65"/>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15" name="Oval 66"/>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16" name="Oval 67"/>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17" name="Oval 68"/>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18" name="Oval 69"/>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19" name="Oval 70"/>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sp>
        <p:nvSpPr>
          <p:cNvPr id="79943" name="Oval 71"/>
          <p:cNvSpPr>
            <a:spLocks noChangeArrowheads="1"/>
          </p:cNvSpPr>
          <p:nvPr/>
        </p:nvSpPr>
        <p:spPr bwMode="auto">
          <a:xfrm>
            <a:off x="9382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37" name="Oval 72"/>
          <p:cNvSpPr>
            <a:spLocks noChangeArrowheads="1"/>
          </p:cNvSpPr>
          <p:nvPr/>
        </p:nvSpPr>
        <p:spPr bwMode="auto">
          <a:xfrm>
            <a:off x="13065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38" name="Oval 73"/>
          <p:cNvSpPr>
            <a:spLocks noChangeArrowheads="1"/>
          </p:cNvSpPr>
          <p:nvPr/>
        </p:nvSpPr>
        <p:spPr bwMode="auto">
          <a:xfrm>
            <a:off x="16748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39" name="Oval 74"/>
          <p:cNvSpPr>
            <a:spLocks noChangeArrowheads="1"/>
          </p:cNvSpPr>
          <p:nvPr/>
        </p:nvSpPr>
        <p:spPr bwMode="auto">
          <a:xfrm>
            <a:off x="20431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40" name="Oval 75"/>
          <p:cNvSpPr>
            <a:spLocks noChangeArrowheads="1"/>
          </p:cNvSpPr>
          <p:nvPr/>
        </p:nvSpPr>
        <p:spPr bwMode="auto">
          <a:xfrm>
            <a:off x="24114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41" name="Oval 76"/>
          <p:cNvSpPr>
            <a:spLocks noChangeArrowheads="1"/>
          </p:cNvSpPr>
          <p:nvPr/>
        </p:nvSpPr>
        <p:spPr bwMode="auto">
          <a:xfrm>
            <a:off x="27797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42" name="Oval 77"/>
          <p:cNvSpPr>
            <a:spLocks noChangeArrowheads="1"/>
          </p:cNvSpPr>
          <p:nvPr/>
        </p:nvSpPr>
        <p:spPr bwMode="auto">
          <a:xfrm>
            <a:off x="31480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43" name="Oval 78"/>
          <p:cNvSpPr>
            <a:spLocks noChangeArrowheads="1"/>
          </p:cNvSpPr>
          <p:nvPr/>
        </p:nvSpPr>
        <p:spPr bwMode="auto">
          <a:xfrm>
            <a:off x="35163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79951" name="Oval 79"/>
          <p:cNvSpPr>
            <a:spLocks noChangeArrowheads="1"/>
          </p:cNvSpPr>
          <p:nvPr/>
        </p:nvSpPr>
        <p:spPr bwMode="auto">
          <a:xfrm>
            <a:off x="38846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45" name="Oval 80"/>
          <p:cNvSpPr>
            <a:spLocks noChangeArrowheads="1"/>
          </p:cNvSpPr>
          <p:nvPr/>
        </p:nvSpPr>
        <p:spPr bwMode="auto">
          <a:xfrm>
            <a:off x="42529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grpSp>
        <p:nvGrpSpPr>
          <p:cNvPr id="5146" name="Group 81"/>
          <p:cNvGrpSpPr>
            <a:grpSpLocks/>
          </p:cNvGrpSpPr>
          <p:nvPr/>
        </p:nvGrpSpPr>
        <p:grpSpPr bwMode="auto">
          <a:xfrm>
            <a:off x="568325" y="5345113"/>
            <a:ext cx="4075113" cy="390525"/>
            <a:chOff x="357" y="594"/>
            <a:chExt cx="2567" cy="246"/>
          </a:xfrm>
        </p:grpSpPr>
        <p:sp>
          <p:nvSpPr>
            <p:cNvPr id="5398" name="Oval 82"/>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99" name="Oval 83"/>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00" name="Oval 84"/>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01" name="Oval 85"/>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02" name="Oval 86"/>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03" name="Oval 87"/>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04" name="Oval 88"/>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05" name="Oval 89"/>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06" name="Oval 90"/>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07" name="Oval 91"/>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08" name="Oval 92"/>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grpSp>
        <p:nvGrpSpPr>
          <p:cNvPr id="5147" name="Group 93"/>
          <p:cNvGrpSpPr>
            <a:grpSpLocks/>
          </p:cNvGrpSpPr>
          <p:nvPr/>
        </p:nvGrpSpPr>
        <p:grpSpPr bwMode="auto">
          <a:xfrm>
            <a:off x="568325" y="4562475"/>
            <a:ext cx="4075113" cy="390525"/>
            <a:chOff x="357" y="594"/>
            <a:chExt cx="2567" cy="246"/>
          </a:xfrm>
        </p:grpSpPr>
        <p:sp>
          <p:nvSpPr>
            <p:cNvPr id="5387" name="Oval 94"/>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88" name="Oval 95"/>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89" name="Oval 96"/>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90" name="Oval 97"/>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91" name="Oval 98"/>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92" name="Oval 99"/>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93" name="Oval 100"/>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94" name="Oval 101"/>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95" name="Oval 102"/>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96" name="Oval 103"/>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97" name="Oval 104"/>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grpSp>
        <p:nvGrpSpPr>
          <p:cNvPr id="5148" name="Group 105"/>
          <p:cNvGrpSpPr>
            <a:grpSpLocks/>
          </p:cNvGrpSpPr>
          <p:nvPr/>
        </p:nvGrpSpPr>
        <p:grpSpPr bwMode="auto">
          <a:xfrm>
            <a:off x="568325" y="4156075"/>
            <a:ext cx="4075113" cy="390525"/>
            <a:chOff x="357" y="594"/>
            <a:chExt cx="2567" cy="246"/>
          </a:xfrm>
        </p:grpSpPr>
        <p:sp>
          <p:nvSpPr>
            <p:cNvPr id="5376" name="Oval 106"/>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77" name="Oval 107"/>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78" name="Oval 108"/>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79" name="Oval 109"/>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80" name="Oval 110"/>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81" name="Oval 111"/>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82" name="Oval 112"/>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83" name="Oval 113"/>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84" name="Oval 114"/>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85" name="Oval 115"/>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86" name="Oval 116"/>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sp>
        <p:nvSpPr>
          <p:cNvPr id="5149" name="Oval 117"/>
          <p:cNvSpPr>
            <a:spLocks noChangeArrowheads="1"/>
          </p:cNvSpPr>
          <p:nvPr/>
        </p:nvSpPr>
        <p:spPr bwMode="auto">
          <a:xfrm>
            <a:off x="568325"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50" name="Oval 118"/>
          <p:cNvSpPr>
            <a:spLocks noChangeArrowheads="1"/>
          </p:cNvSpPr>
          <p:nvPr/>
        </p:nvSpPr>
        <p:spPr bwMode="auto">
          <a:xfrm>
            <a:off x="9382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79991" name="Oval 119"/>
          <p:cNvSpPr>
            <a:spLocks noChangeArrowheads="1"/>
          </p:cNvSpPr>
          <p:nvPr/>
        </p:nvSpPr>
        <p:spPr bwMode="auto">
          <a:xfrm>
            <a:off x="16748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79992" name="Oval 120"/>
          <p:cNvSpPr>
            <a:spLocks noChangeArrowheads="1"/>
          </p:cNvSpPr>
          <p:nvPr/>
        </p:nvSpPr>
        <p:spPr bwMode="auto">
          <a:xfrm>
            <a:off x="20431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79993" name="Oval 121"/>
          <p:cNvSpPr>
            <a:spLocks noChangeArrowheads="1"/>
          </p:cNvSpPr>
          <p:nvPr/>
        </p:nvSpPr>
        <p:spPr bwMode="auto">
          <a:xfrm>
            <a:off x="27797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79994" name="Oval 122"/>
          <p:cNvSpPr>
            <a:spLocks noChangeArrowheads="1"/>
          </p:cNvSpPr>
          <p:nvPr/>
        </p:nvSpPr>
        <p:spPr bwMode="auto">
          <a:xfrm>
            <a:off x="35163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55" name="Oval 123"/>
          <p:cNvSpPr>
            <a:spLocks noChangeArrowheads="1"/>
          </p:cNvSpPr>
          <p:nvPr/>
        </p:nvSpPr>
        <p:spPr bwMode="auto">
          <a:xfrm>
            <a:off x="38846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56" name="Oval 124"/>
          <p:cNvSpPr>
            <a:spLocks noChangeArrowheads="1"/>
          </p:cNvSpPr>
          <p:nvPr/>
        </p:nvSpPr>
        <p:spPr bwMode="auto">
          <a:xfrm>
            <a:off x="42529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grpSp>
        <p:nvGrpSpPr>
          <p:cNvPr id="5157" name="Group 125"/>
          <p:cNvGrpSpPr>
            <a:grpSpLocks/>
          </p:cNvGrpSpPr>
          <p:nvPr/>
        </p:nvGrpSpPr>
        <p:grpSpPr bwMode="auto">
          <a:xfrm>
            <a:off x="568325" y="4953000"/>
            <a:ext cx="4075113" cy="390525"/>
            <a:chOff x="357" y="594"/>
            <a:chExt cx="2567" cy="246"/>
          </a:xfrm>
        </p:grpSpPr>
        <p:sp>
          <p:nvSpPr>
            <p:cNvPr id="5365" name="Oval 126"/>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66" name="Oval 127"/>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67" name="Oval 128"/>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68" name="Oval 129"/>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69" name="Oval 130"/>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70" name="Oval 131"/>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71" name="Oval 132"/>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72" name="Oval 133"/>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73" name="Oval 134"/>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74" name="Oval 135"/>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75" name="Oval 136"/>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grpSp>
        <p:nvGrpSpPr>
          <p:cNvPr id="11" name="Group 137"/>
          <p:cNvGrpSpPr>
            <a:grpSpLocks/>
          </p:cNvGrpSpPr>
          <p:nvPr/>
        </p:nvGrpSpPr>
        <p:grpSpPr bwMode="auto">
          <a:xfrm>
            <a:off x="5878513" y="2314575"/>
            <a:ext cx="2162175" cy="2108200"/>
            <a:chOff x="3703" y="1386"/>
            <a:chExt cx="1362" cy="1328"/>
          </a:xfrm>
        </p:grpSpPr>
        <p:sp>
          <p:nvSpPr>
            <p:cNvPr id="5362" name="Oval 138"/>
            <p:cNvSpPr>
              <a:spLocks noChangeArrowheads="1"/>
            </p:cNvSpPr>
            <p:nvPr/>
          </p:nvSpPr>
          <p:spPr bwMode="auto">
            <a:xfrm>
              <a:off x="3895" y="1386"/>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5363" name="Oval 139"/>
            <p:cNvSpPr>
              <a:spLocks noChangeArrowheads="1"/>
            </p:cNvSpPr>
            <p:nvPr/>
          </p:nvSpPr>
          <p:spPr bwMode="auto">
            <a:xfrm>
              <a:off x="4759" y="1391"/>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5364" name="Freeform 140"/>
            <p:cNvSpPr>
              <a:spLocks/>
            </p:cNvSpPr>
            <p:nvPr/>
          </p:nvSpPr>
          <p:spPr bwMode="auto">
            <a:xfrm>
              <a:off x="3703" y="2263"/>
              <a:ext cx="1362" cy="451"/>
            </a:xfrm>
            <a:custGeom>
              <a:avLst/>
              <a:gdLst>
                <a:gd name="T0" fmla="*/ 0 w 1362"/>
                <a:gd name="T1" fmla="*/ 0 h 451"/>
                <a:gd name="T2" fmla="*/ 210 w 1362"/>
                <a:gd name="T3" fmla="*/ 311 h 451"/>
                <a:gd name="T4" fmla="*/ 731 w 1362"/>
                <a:gd name="T5" fmla="*/ 448 h 451"/>
                <a:gd name="T6" fmla="*/ 1188 w 1362"/>
                <a:gd name="T7" fmla="*/ 292 h 451"/>
                <a:gd name="T8" fmla="*/ 1362 w 1362"/>
                <a:gd name="T9" fmla="*/ 9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0014" name="Rectangle 142"/>
          <p:cNvSpPr>
            <a:spLocks noChangeArrowheads="1"/>
          </p:cNvSpPr>
          <p:nvPr/>
        </p:nvSpPr>
        <p:spPr bwMode="auto">
          <a:xfrm>
            <a:off x="846138" y="5892800"/>
            <a:ext cx="3492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eaLnBrk="0" hangingPunct="0"/>
            <a:r>
              <a:rPr lang="en-US" sz="1800" b="1">
                <a:solidFill>
                  <a:schemeClr val="tx2"/>
                </a:solidFill>
                <a:latin typeface="Arial" charset="0"/>
              </a:rPr>
              <a:t>The Retina</a:t>
            </a:r>
          </a:p>
          <a:p>
            <a:pPr algn="ctr" eaLnBrk="0" hangingPunct="0"/>
            <a:r>
              <a:rPr lang="en-US" sz="1800" b="1">
                <a:solidFill>
                  <a:schemeClr val="tx2"/>
                </a:solidFill>
                <a:latin typeface="Arial" charset="0"/>
              </a:rPr>
              <a:t>(ganglion cell receptive fields)</a:t>
            </a:r>
          </a:p>
        </p:txBody>
      </p:sp>
      <p:grpSp>
        <p:nvGrpSpPr>
          <p:cNvPr id="12" name="Group 143"/>
          <p:cNvGrpSpPr>
            <a:grpSpLocks/>
          </p:cNvGrpSpPr>
          <p:nvPr/>
        </p:nvGrpSpPr>
        <p:grpSpPr bwMode="auto">
          <a:xfrm>
            <a:off x="1306513" y="1449388"/>
            <a:ext cx="5249862" cy="2408237"/>
            <a:chOff x="567" y="897"/>
            <a:chExt cx="3307" cy="1517"/>
          </a:xfrm>
        </p:grpSpPr>
        <p:sp>
          <p:nvSpPr>
            <p:cNvPr id="5351" name="Line 144"/>
            <p:cNvSpPr>
              <a:spLocks noChangeShapeType="1"/>
            </p:cNvSpPr>
            <p:nvPr/>
          </p:nvSpPr>
          <p:spPr bwMode="auto">
            <a:xfrm flipV="1">
              <a:off x="1015" y="906"/>
              <a:ext cx="2824" cy="5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2" name="Line 145"/>
            <p:cNvSpPr>
              <a:spLocks noChangeShapeType="1"/>
            </p:cNvSpPr>
            <p:nvPr/>
          </p:nvSpPr>
          <p:spPr bwMode="auto">
            <a:xfrm flipV="1">
              <a:off x="1947" y="910"/>
              <a:ext cx="1891" cy="5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3" name="Line 146"/>
            <p:cNvSpPr>
              <a:spLocks noChangeShapeType="1"/>
            </p:cNvSpPr>
            <p:nvPr/>
          </p:nvSpPr>
          <p:spPr bwMode="auto">
            <a:xfrm flipV="1">
              <a:off x="567" y="910"/>
              <a:ext cx="3276" cy="1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4" name="Line 147"/>
            <p:cNvSpPr>
              <a:spLocks noChangeShapeType="1"/>
            </p:cNvSpPr>
            <p:nvPr/>
          </p:nvSpPr>
          <p:spPr bwMode="auto">
            <a:xfrm flipV="1">
              <a:off x="795" y="913"/>
              <a:ext cx="3039" cy="14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5" name="Line 148"/>
            <p:cNvSpPr>
              <a:spLocks noChangeShapeType="1"/>
            </p:cNvSpPr>
            <p:nvPr/>
          </p:nvSpPr>
          <p:spPr bwMode="auto">
            <a:xfrm flipV="1">
              <a:off x="1033" y="897"/>
              <a:ext cx="2841" cy="151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56" name="Line 149"/>
            <p:cNvSpPr>
              <a:spLocks noChangeShapeType="1"/>
            </p:cNvSpPr>
            <p:nvPr/>
          </p:nvSpPr>
          <p:spPr bwMode="auto">
            <a:xfrm flipV="1">
              <a:off x="1262" y="921"/>
              <a:ext cx="2579" cy="14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7" name="Line 150"/>
            <p:cNvSpPr>
              <a:spLocks noChangeShapeType="1"/>
            </p:cNvSpPr>
            <p:nvPr/>
          </p:nvSpPr>
          <p:spPr bwMode="auto">
            <a:xfrm flipV="1">
              <a:off x="1499" y="918"/>
              <a:ext cx="2326" cy="14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8" name="Line 151"/>
            <p:cNvSpPr>
              <a:spLocks noChangeShapeType="1"/>
            </p:cNvSpPr>
            <p:nvPr/>
          </p:nvSpPr>
          <p:spPr bwMode="auto">
            <a:xfrm flipV="1">
              <a:off x="1728" y="922"/>
              <a:ext cx="2104" cy="14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9" name="Line 152"/>
            <p:cNvSpPr>
              <a:spLocks noChangeShapeType="1"/>
            </p:cNvSpPr>
            <p:nvPr/>
          </p:nvSpPr>
          <p:spPr bwMode="auto">
            <a:xfrm flipV="1">
              <a:off x="1966" y="906"/>
              <a:ext cx="1866" cy="14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60" name="Line 153"/>
            <p:cNvSpPr>
              <a:spLocks noChangeShapeType="1"/>
            </p:cNvSpPr>
            <p:nvPr/>
          </p:nvSpPr>
          <p:spPr bwMode="auto">
            <a:xfrm flipV="1">
              <a:off x="2194" y="914"/>
              <a:ext cx="1646" cy="1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61" name="Line 154"/>
            <p:cNvSpPr>
              <a:spLocks noChangeShapeType="1"/>
            </p:cNvSpPr>
            <p:nvPr/>
          </p:nvSpPr>
          <p:spPr bwMode="auto">
            <a:xfrm flipV="1">
              <a:off x="2432" y="911"/>
              <a:ext cx="1400" cy="1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61" name="Oval 155"/>
          <p:cNvSpPr>
            <a:spLocks noChangeArrowheads="1"/>
          </p:cNvSpPr>
          <p:nvPr/>
        </p:nvSpPr>
        <p:spPr bwMode="auto">
          <a:xfrm>
            <a:off x="568325"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80028" name="Oval 156"/>
          <p:cNvSpPr>
            <a:spLocks noChangeArrowheads="1"/>
          </p:cNvSpPr>
          <p:nvPr/>
        </p:nvSpPr>
        <p:spPr bwMode="auto">
          <a:xfrm>
            <a:off x="24114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63" name="Oval 157"/>
          <p:cNvSpPr>
            <a:spLocks noChangeArrowheads="1"/>
          </p:cNvSpPr>
          <p:nvPr/>
        </p:nvSpPr>
        <p:spPr bwMode="auto">
          <a:xfrm>
            <a:off x="27574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64" name="Oval 158"/>
          <p:cNvSpPr>
            <a:spLocks noChangeArrowheads="1"/>
          </p:cNvSpPr>
          <p:nvPr/>
        </p:nvSpPr>
        <p:spPr bwMode="auto">
          <a:xfrm>
            <a:off x="12842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80031" name="Oval 159"/>
          <p:cNvSpPr>
            <a:spLocks noChangeArrowheads="1"/>
          </p:cNvSpPr>
          <p:nvPr/>
        </p:nvSpPr>
        <p:spPr bwMode="auto">
          <a:xfrm>
            <a:off x="31480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80032" name="Oval 160"/>
          <p:cNvSpPr>
            <a:spLocks noChangeArrowheads="1"/>
          </p:cNvSpPr>
          <p:nvPr/>
        </p:nvSpPr>
        <p:spPr bwMode="auto">
          <a:xfrm>
            <a:off x="13065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80033" name="Oval 161"/>
          <p:cNvSpPr>
            <a:spLocks noChangeArrowheads="1"/>
          </p:cNvSpPr>
          <p:nvPr/>
        </p:nvSpPr>
        <p:spPr bwMode="auto">
          <a:xfrm>
            <a:off x="6583363" y="119221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grpSp>
        <p:nvGrpSpPr>
          <p:cNvPr id="13" name="Group 162"/>
          <p:cNvGrpSpPr>
            <a:grpSpLocks/>
          </p:cNvGrpSpPr>
          <p:nvPr/>
        </p:nvGrpSpPr>
        <p:grpSpPr bwMode="auto">
          <a:xfrm>
            <a:off x="6856413" y="82550"/>
            <a:ext cx="1865312" cy="939800"/>
            <a:chOff x="4039" y="52"/>
            <a:chExt cx="1175" cy="592"/>
          </a:xfrm>
        </p:grpSpPr>
        <p:sp>
          <p:nvSpPr>
            <p:cNvPr id="5346" name="AutoShape 163"/>
            <p:cNvSpPr>
              <a:spLocks noChangeArrowheads="1"/>
            </p:cNvSpPr>
            <p:nvPr/>
          </p:nvSpPr>
          <p:spPr bwMode="auto">
            <a:xfrm>
              <a:off x="4039" y="52"/>
              <a:ext cx="1175" cy="592"/>
            </a:xfrm>
            <a:prstGeom prst="cloudCallout">
              <a:avLst>
                <a:gd name="adj1" fmla="val -41745"/>
                <a:gd name="adj2" fmla="val 6875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sz="1800">
                <a:latin typeface="Arial" charset="0"/>
              </a:endParaRPr>
            </a:p>
          </p:txBody>
        </p:sp>
        <p:grpSp>
          <p:nvGrpSpPr>
            <p:cNvPr id="5347" name="Group 164"/>
            <p:cNvGrpSpPr>
              <a:grpSpLocks/>
            </p:cNvGrpSpPr>
            <p:nvPr/>
          </p:nvGrpSpPr>
          <p:grpSpPr bwMode="auto">
            <a:xfrm>
              <a:off x="4406" y="156"/>
              <a:ext cx="412" cy="402"/>
              <a:chOff x="3703" y="1386"/>
              <a:chExt cx="1362" cy="1328"/>
            </a:xfrm>
          </p:grpSpPr>
          <p:sp>
            <p:nvSpPr>
              <p:cNvPr id="5348" name="Oval 165"/>
              <p:cNvSpPr>
                <a:spLocks noChangeArrowheads="1"/>
              </p:cNvSpPr>
              <p:nvPr/>
            </p:nvSpPr>
            <p:spPr bwMode="auto">
              <a:xfrm>
                <a:off x="3895" y="1386"/>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5349" name="Oval 166"/>
              <p:cNvSpPr>
                <a:spLocks noChangeArrowheads="1"/>
              </p:cNvSpPr>
              <p:nvPr/>
            </p:nvSpPr>
            <p:spPr bwMode="auto">
              <a:xfrm>
                <a:off x="4759" y="1391"/>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5350" name="Freeform 167"/>
              <p:cNvSpPr>
                <a:spLocks/>
              </p:cNvSpPr>
              <p:nvPr/>
            </p:nvSpPr>
            <p:spPr bwMode="auto">
              <a:xfrm>
                <a:off x="3703" y="2263"/>
                <a:ext cx="1362" cy="451"/>
              </a:xfrm>
              <a:custGeom>
                <a:avLst/>
                <a:gdLst>
                  <a:gd name="T0" fmla="*/ 0 w 1362"/>
                  <a:gd name="T1" fmla="*/ 0 h 451"/>
                  <a:gd name="T2" fmla="*/ 210 w 1362"/>
                  <a:gd name="T3" fmla="*/ 311 h 451"/>
                  <a:gd name="T4" fmla="*/ 731 w 1362"/>
                  <a:gd name="T5" fmla="*/ 448 h 451"/>
                  <a:gd name="T6" fmla="*/ 1188 w 1362"/>
                  <a:gd name="T7" fmla="*/ 292 h 451"/>
                  <a:gd name="T8" fmla="*/ 1362 w 1362"/>
                  <a:gd name="T9" fmla="*/ 9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15" name="Group 171"/>
          <p:cNvGrpSpPr>
            <a:grpSpLocks/>
          </p:cNvGrpSpPr>
          <p:nvPr/>
        </p:nvGrpSpPr>
        <p:grpSpPr bwMode="auto">
          <a:xfrm>
            <a:off x="4289425" y="293688"/>
            <a:ext cx="2300288" cy="874712"/>
            <a:chOff x="2702" y="185"/>
            <a:chExt cx="1449" cy="551"/>
          </a:xfrm>
        </p:grpSpPr>
        <p:sp>
          <p:nvSpPr>
            <p:cNvPr id="5344" name="Text Box 168"/>
            <p:cNvSpPr txBox="1">
              <a:spLocks noChangeArrowheads="1"/>
            </p:cNvSpPr>
            <p:nvPr/>
          </p:nvSpPr>
          <p:spPr bwMode="auto">
            <a:xfrm>
              <a:off x="2702" y="185"/>
              <a:ext cx="1449" cy="236"/>
            </a:xfrm>
            <a:prstGeom prst="rect">
              <a:avLst/>
            </a:prstGeom>
            <a:noFill/>
            <a:ln w="381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1600" b="1">
                  <a:solidFill>
                    <a:schemeClr val="tx2"/>
                  </a:solidFill>
                  <a:latin typeface="Arial" charset="0"/>
                </a:rPr>
                <a:t>Somewhere in Cortex</a:t>
              </a:r>
            </a:p>
          </p:txBody>
        </p:sp>
        <p:sp>
          <p:nvSpPr>
            <p:cNvPr id="5345" name="Line 170"/>
            <p:cNvSpPr>
              <a:spLocks noChangeShapeType="1"/>
            </p:cNvSpPr>
            <p:nvPr/>
          </p:nvSpPr>
          <p:spPr bwMode="auto">
            <a:xfrm>
              <a:off x="3528" y="424"/>
              <a:ext cx="592" cy="31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 name="Group 205"/>
          <p:cNvGrpSpPr>
            <a:grpSpLocks/>
          </p:cNvGrpSpPr>
          <p:nvPr/>
        </p:nvGrpSpPr>
        <p:grpSpPr bwMode="auto">
          <a:xfrm>
            <a:off x="5051425" y="4672013"/>
            <a:ext cx="3790950" cy="1795462"/>
            <a:chOff x="3182" y="2943"/>
            <a:chExt cx="2388" cy="1131"/>
          </a:xfrm>
        </p:grpSpPr>
        <p:grpSp>
          <p:nvGrpSpPr>
            <p:cNvPr id="5315" name="Group 203"/>
            <p:cNvGrpSpPr>
              <a:grpSpLocks/>
            </p:cNvGrpSpPr>
            <p:nvPr/>
          </p:nvGrpSpPr>
          <p:grpSpPr bwMode="auto">
            <a:xfrm>
              <a:off x="3296" y="3340"/>
              <a:ext cx="2151" cy="734"/>
              <a:chOff x="3296" y="3340"/>
              <a:chExt cx="2151" cy="734"/>
            </a:xfrm>
          </p:grpSpPr>
          <p:grpSp>
            <p:nvGrpSpPr>
              <p:cNvPr id="5317" name="Group 198"/>
              <p:cNvGrpSpPr>
                <a:grpSpLocks/>
              </p:cNvGrpSpPr>
              <p:nvPr/>
            </p:nvGrpSpPr>
            <p:grpSpPr bwMode="auto">
              <a:xfrm>
                <a:off x="4827" y="3644"/>
                <a:ext cx="365" cy="356"/>
                <a:chOff x="3703" y="2964"/>
                <a:chExt cx="365" cy="356"/>
              </a:xfrm>
            </p:grpSpPr>
            <p:sp>
              <p:nvSpPr>
                <p:cNvPr id="5341" name="Oval 193"/>
                <p:cNvSpPr>
                  <a:spLocks noChangeArrowheads="1"/>
                </p:cNvSpPr>
                <p:nvPr/>
              </p:nvSpPr>
              <p:spPr bwMode="auto">
                <a:xfrm>
                  <a:off x="3754" y="2964"/>
                  <a:ext cx="37" cy="83"/>
                </a:xfrm>
                <a:prstGeom prst="ellipse">
                  <a:avLst/>
                </a:prstGeom>
                <a:solidFill>
                  <a:srgbClr val="DDDDDD"/>
                </a:solidFill>
                <a:ln w="9525" algn="ctr">
                  <a:solidFill>
                    <a:srgbClr val="DDDDDD"/>
                  </a:solidFill>
                  <a:round/>
                  <a:headEnd/>
                  <a:tailEnd/>
                </a:ln>
              </p:spPr>
              <p:txBody>
                <a:bodyPr wrap="none" anchor="ctr"/>
                <a:lstStyle/>
                <a:p>
                  <a:endParaRPr lang="en-US"/>
                </a:p>
              </p:txBody>
            </p:sp>
            <p:sp>
              <p:nvSpPr>
                <p:cNvPr id="5342" name="Oval 194"/>
                <p:cNvSpPr>
                  <a:spLocks noChangeArrowheads="1"/>
                </p:cNvSpPr>
                <p:nvPr/>
              </p:nvSpPr>
              <p:spPr bwMode="auto">
                <a:xfrm>
                  <a:off x="3986" y="2965"/>
                  <a:ext cx="37" cy="83"/>
                </a:xfrm>
                <a:prstGeom prst="ellipse">
                  <a:avLst/>
                </a:prstGeom>
                <a:solidFill>
                  <a:srgbClr val="DDDDDD"/>
                </a:solidFill>
                <a:ln w="9525" algn="ctr">
                  <a:solidFill>
                    <a:srgbClr val="DDDDDD"/>
                  </a:solidFill>
                  <a:round/>
                  <a:headEnd/>
                  <a:tailEnd/>
                </a:ln>
              </p:spPr>
              <p:txBody>
                <a:bodyPr wrap="none" anchor="ctr"/>
                <a:lstStyle/>
                <a:p>
                  <a:endParaRPr lang="en-US"/>
                </a:p>
              </p:txBody>
            </p:sp>
            <p:sp>
              <p:nvSpPr>
                <p:cNvPr id="5343" name="Freeform 195"/>
                <p:cNvSpPr>
                  <a:spLocks/>
                </p:cNvSpPr>
                <p:nvPr/>
              </p:nvSpPr>
              <p:spPr bwMode="auto">
                <a:xfrm>
                  <a:off x="3703" y="3199"/>
                  <a:ext cx="365" cy="121"/>
                </a:xfrm>
                <a:custGeom>
                  <a:avLst/>
                  <a:gdLst>
                    <a:gd name="T0" fmla="*/ 0 w 1362"/>
                    <a:gd name="T1" fmla="*/ 0 h 451"/>
                    <a:gd name="T2" fmla="*/ 0 w 1362"/>
                    <a:gd name="T3" fmla="*/ 0 h 451"/>
                    <a:gd name="T4" fmla="*/ 0 w 1362"/>
                    <a:gd name="T5" fmla="*/ 0 h 451"/>
                    <a:gd name="T6" fmla="*/ 0 w 1362"/>
                    <a:gd name="T7" fmla="*/ 0 h 451"/>
                    <a:gd name="T8" fmla="*/ 0 w 1362"/>
                    <a:gd name="T9" fmla="*/ 0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rgbClr val="DDDD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318" name="Group 197"/>
              <p:cNvGrpSpPr>
                <a:grpSpLocks/>
              </p:cNvGrpSpPr>
              <p:nvPr/>
            </p:nvGrpSpPr>
            <p:grpSpPr bwMode="auto">
              <a:xfrm>
                <a:off x="4883" y="3644"/>
                <a:ext cx="365" cy="356"/>
                <a:chOff x="4303" y="3068"/>
                <a:chExt cx="365" cy="356"/>
              </a:xfrm>
            </p:grpSpPr>
            <p:sp>
              <p:nvSpPr>
                <p:cNvPr id="5338" name="Oval 190"/>
                <p:cNvSpPr>
                  <a:spLocks noChangeArrowheads="1"/>
                </p:cNvSpPr>
                <p:nvPr/>
              </p:nvSpPr>
              <p:spPr bwMode="auto">
                <a:xfrm>
                  <a:off x="4354" y="3068"/>
                  <a:ext cx="37" cy="83"/>
                </a:xfrm>
                <a:prstGeom prst="ellipse">
                  <a:avLst/>
                </a:prstGeom>
                <a:solidFill>
                  <a:srgbClr val="969696"/>
                </a:solidFill>
                <a:ln w="9525" algn="ctr">
                  <a:solidFill>
                    <a:srgbClr val="969696"/>
                  </a:solidFill>
                  <a:round/>
                  <a:headEnd/>
                  <a:tailEnd/>
                </a:ln>
              </p:spPr>
              <p:txBody>
                <a:bodyPr wrap="none" anchor="ctr"/>
                <a:lstStyle/>
                <a:p>
                  <a:endParaRPr lang="en-US"/>
                </a:p>
              </p:txBody>
            </p:sp>
            <p:sp>
              <p:nvSpPr>
                <p:cNvPr id="5339" name="Oval 191"/>
                <p:cNvSpPr>
                  <a:spLocks noChangeArrowheads="1"/>
                </p:cNvSpPr>
                <p:nvPr/>
              </p:nvSpPr>
              <p:spPr bwMode="auto">
                <a:xfrm>
                  <a:off x="4586" y="3069"/>
                  <a:ext cx="37" cy="83"/>
                </a:xfrm>
                <a:prstGeom prst="ellipse">
                  <a:avLst/>
                </a:prstGeom>
                <a:solidFill>
                  <a:srgbClr val="969696"/>
                </a:solidFill>
                <a:ln w="9525" algn="ctr">
                  <a:solidFill>
                    <a:srgbClr val="969696"/>
                  </a:solidFill>
                  <a:round/>
                  <a:headEnd/>
                  <a:tailEnd/>
                </a:ln>
              </p:spPr>
              <p:txBody>
                <a:bodyPr wrap="none" anchor="ctr"/>
                <a:lstStyle/>
                <a:p>
                  <a:endParaRPr lang="en-US"/>
                </a:p>
              </p:txBody>
            </p:sp>
            <p:sp>
              <p:nvSpPr>
                <p:cNvPr id="5340" name="Freeform 192"/>
                <p:cNvSpPr>
                  <a:spLocks/>
                </p:cNvSpPr>
                <p:nvPr/>
              </p:nvSpPr>
              <p:spPr bwMode="auto">
                <a:xfrm>
                  <a:off x="4303" y="3303"/>
                  <a:ext cx="365" cy="121"/>
                </a:xfrm>
                <a:custGeom>
                  <a:avLst/>
                  <a:gdLst>
                    <a:gd name="T0" fmla="*/ 0 w 1362"/>
                    <a:gd name="T1" fmla="*/ 0 h 451"/>
                    <a:gd name="T2" fmla="*/ 0 w 1362"/>
                    <a:gd name="T3" fmla="*/ 0 h 451"/>
                    <a:gd name="T4" fmla="*/ 0 w 1362"/>
                    <a:gd name="T5" fmla="*/ 0 h 451"/>
                    <a:gd name="T6" fmla="*/ 0 w 1362"/>
                    <a:gd name="T7" fmla="*/ 0 h 451"/>
                    <a:gd name="T8" fmla="*/ 0 w 1362"/>
                    <a:gd name="T9" fmla="*/ 0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319" name="Group 196"/>
              <p:cNvGrpSpPr>
                <a:grpSpLocks/>
              </p:cNvGrpSpPr>
              <p:nvPr/>
            </p:nvGrpSpPr>
            <p:grpSpPr bwMode="auto">
              <a:xfrm>
                <a:off x="4935" y="3644"/>
                <a:ext cx="365" cy="356"/>
                <a:chOff x="4975" y="3124"/>
                <a:chExt cx="365" cy="356"/>
              </a:xfrm>
            </p:grpSpPr>
            <p:sp>
              <p:nvSpPr>
                <p:cNvPr id="5335" name="Oval 187"/>
                <p:cNvSpPr>
                  <a:spLocks noChangeArrowheads="1"/>
                </p:cNvSpPr>
                <p:nvPr/>
              </p:nvSpPr>
              <p:spPr bwMode="auto">
                <a:xfrm>
                  <a:off x="5026" y="3124"/>
                  <a:ext cx="37" cy="83"/>
                </a:xfrm>
                <a:prstGeom prst="ellipse">
                  <a:avLst/>
                </a:prstGeom>
                <a:solidFill>
                  <a:srgbClr val="4D4D4D"/>
                </a:solidFill>
                <a:ln w="9525" algn="ctr">
                  <a:solidFill>
                    <a:srgbClr val="4D4D4D"/>
                  </a:solidFill>
                  <a:round/>
                  <a:headEnd/>
                  <a:tailEnd/>
                </a:ln>
              </p:spPr>
              <p:txBody>
                <a:bodyPr wrap="none" anchor="ctr"/>
                <a:lstStyle/>
                <a:p>
                  <a:endParaRPr lang="en-US"/>
                </a:p>
              </p:txBody>
            </p:sp>
            <p:sp>
              <p:nvSpPr>
                <p:cNvPr id="5336" name="Oval 188"/>
                <p:cNvSpPr>
                  <a:spLocks noChangeArrowheads="1"/>
                </p:cNvSpPr>
                <p:nvPr/>
              </p:nvSpPr>
              <p:spPr bwMode="auto">
                <a:xfrm>
                  <a:off x="5258" y="3125"/>
                  <a:ext cx="37" cy="83"/>
                </a:xfrm>
                <a:prstGeom prst="ellipse">
                  <a:avLst/>
                </a:prstGeom>
                <a:solidFill>
                  <a:srgbClr val="4D4D4D"/>
                </a:solidFill>
                <a:ln w="9525" algn="ctr">
                  <a:solidFill>
                    <a:srgbClr val="4D4D4D"/>
                  </a:solidFill>
                  <a:round/>
                  <a:headEnd/>
                  <a:tailEnd/>
                </a:ln>
              </p:spPr>
              <p:txBody>
                <a:bodyPr wrap="none" anchor="ctr"/>
                <a:lstStyle/>
                <a:p>
                  <a:endParaRPr lang="en-US"/>
                </a:p>
              </p:txBody>
            </p:sp>
            <p:sp>
              <p:nvSpPr>
                <p:cNvPr id="5337" name="Freeform 189"/>
                <p:cNvSpPr>
                  <a:spLocks/>
                </p:cNvSpPr>
                <p:nvPr/>
              </p:nvSpPr>
              <p:spPr bwMode="auto">
                <a:xfrm>
                  <a:off x="4975" y="3359"/>
                  <a:ext cx="365" cy="121"/>
                </a:xfrm>
                <a:custGeom>
                  <a:avLst/>
                  <a:gdLst>
                    <a:gd name="T0" fmla="*/ 0 w 1362"/>
                    <a:gd name="T1" fmla="*/ 0 h 451"/>
                    <a:gd name="T2" fmla="*/ 0 w 1362"/>
                    <a:gd name="T3" fmla="*/ 0 h 451"/>
                    <a:gd name="T4" fmla="*/ 0 w 1362"/>
                    <a:gd name="T5" fmla="*/ 0 h 451"/>
                    <a:gd name="T6" fmla="*/ 0 w 1362"/>
                    <a:gd name="T7" fmla="*/ 0 h 451"/>
                    <a:gd name="T8" fmla="*/ 0 w 1362"/>
                    <a:gd name="T9" fmla="*/ 0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320" name="Oval 174"/>
              <p:cNvSpPr>
                <a:spLocks noChangeArrowheads="1"/>
              </p:cNvSpPr>
              <p:nvPr/>
            </p:nvSpPr>
            <p:spPr bwMode="auto">
              <a:xfrm>
                <a:off x="3370" y="3652"/>
                <a:ext cx="37" cy="83"/>
              </a:xfrm>
              <a:prstGeom prst="ellipse">
                <a:avLst/>
              </a:prstGeom>
              <a:solidFill>
                <a:schemeClr val="accent2"/>
              </a:solidFill>
              <a:ln w="9525" algn="ctr">
                <a:solidFill>
                  <a:schemeClr val="accent2"/>
                </a:solidFill>
                <a:round/>
                <a:headEnd/>
                <a:tailEnd/>
              </a:ln>
            </p:spPr>
            <p:txBody>
              <a:bodyPr wrap="none" anchor="ctr"/>
              <a:lstStyle/>
              <a:p>
                <a:endParaRPr lang="en-US"/>
              </a:p>
            </p:txBody>
          </p:sp>
          <p:sp>
            <p:nvSpPr>
              <p:cNvPr id="5321" name="Oval 175"/>
              <p:cNvSpPr>
                <a:spLocks noChangeArrowheads="1"/>
              </p:cNvSpPr>
              <p:nvPr/>
            </p:nvSpPr>
            <p:spPr bwMode="auto">
              <a:xfrm>
                <a:off x="3602" y="3653"/>
                <a:ext cx="37" cy="83"/>
              </a:xfrm>
              <a:prstGeom prst="ellipse">
                <a:avLst/>
              </a:prstGeom>
              <a:solidFill>
                <a:schemeClr val="accent2"/>
              </a:solidFill>
              <a:ln w="9525" algn="ctr">
                <a:solidFill>
                  <a:schemeClr val="accent2"/>
                </a:solidFill>
                <a:round/>
                <a:headEnd/>
                <a:tailEnd/>
              </a:ln>
            </p:spPr>
            <p:txBody>
              <a:bodyPr wrap="none" anchor="ctr"/>
              <a:lstStyle/>
              <a:p>
                <a:endParaRPr lang="en-US"/>
              </a:p>
            </p:txBody>
          </p:sp>
          <p:sp>
            <p:nvSpPr>
              <p:cNvPr id="5322" name="Freeform 176"/>
              <p:cNvSpPr>
                <a:spLocks/>
              </p:cNvSpPr>
              <p:nvPr/>
            </p:nvSpPr>
            <p:spPr bwMode="auto">
              <a:xfrm>
                <a:off x="3319" y="3887"/>
                <a:ext cx="365" cy="121"/>
              </a:xfrm>
              <a:custGeom>
                <a:avLst/>
                <a:gdLst>
                  <a:gd name="T0" fmla="*/ 0 w 1362"/>
                  <a:gd name="T1" fmla="*/ 0 h 451"/>
                  <a:gd name="T2" fmla="*/ 0 w 1362"/>
                  <a:gd name="T3" fmla="*/ 0 h 451"/>
                  <a:gd name="T4" fmla="*/ 0 w 1362"/>
                  <a:gd name="T5" fmla="*/ 0 h 451"/>
                  <a:gd name="T6" fmla="*/ 0 w 1362"/>
                  <a:gd name="T7" fmla="*/ 0 h 451"/>
                  <a:gd name="T8" fmla="*/ 0 w 1362"/>
                  <a:gd name="T9" fmla="*/ 0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323" name="Group 178"/>
              <p:cNvGrpSpPr>
                <a:grpSpLocks/>
              </p:cNvGrpSpPr>
              <p:nvPr/>
            </p:nvGrpSpPr>
            <p:grpSpPr bwMode="auto">
              <a:xfrm>
                <a:off x="4139" y="3652"/>
                <a:ext cx="365" cy="356"/>
                <a:chOff x="2999" y="2992"/>
                <a:chExt cx="1362" cy="1328"/>
              </a:xfrm>
            </p:grpSpPr>
            <p:sp>
              <p:nvSpPr>
                <p:cNvPr id="5332" name="Oval 179"/>
                <p:cNvSpPr>
                  <a:spLocks noChangeArrowheads="1"/>
                </p:cNvSpPr>
                <p:nvPr/>
              </p:nvSpPr>
              <p:spPr bwMode="auto">
                <a:xfrm>
                  <a:off x="3191" y="2992"/>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5333" name="Oval 180"/>
                <p:cNvSpPr>
                  <a:spLocks noChangeArrowheads="1"/>
                </p:cNvSpPr>
                <p:nvPr/>
              </p:nvSpPr>
              <p:spPr bwMode="auto">
                <a:xfrm>
                  <a:off x="4055" y="2997"/>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5334" name="Freeform 181"/>
                <p:cNvSpPr>
                  <a:spLocks/>
                </p:cNvSpPr>
                <p:nvPr/>
              </p:nvSpPr>
              <p:spPr bwMode="auto">
                <a:xfrm>
                  <a:off x="2999" y="3869"/>
                  <a:ext cx="1362" cy="451"/>
                </a:xfrm>
                <a:custGeom>
                  <a:avLst/>
                  <a:gdLst>
                    <a:gd name="T0" fmla="*/ 0 w 1362"/>
                    <a:gd name="T1" fmla="*/ 0 h 451"/>
                    <a:gd name="T2" fmla="*/ 210 w 1362"/>
                    <a:gd name="T3" fmla="*/ 311 h 451"/>
                    <a:gd name="T4" fmla="*/ 731 w 1362"/>
                    <a:gd name="T5" fmla="*/ 448 h 451"/>
                    <a:gd name="T6" fmla="*/ 1188 w 1362"/>
                    <a:gd name="T7" fmla="*/ 292 h 451"/>
                    <a:gd name="T8" fmla="*/ 1362 w 1362"/>
                    <a:gd name="T9" fmla="*/ 9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324" name="Group 182"/>
              <p:cNvGrpSpPr>
                <a:grpSpLocks/>
              </p:cNvGrpSpPr>
              <p:nvPr/>
            </p:nvGrpSpPr>
            <p:grpSpPr bwMode="auto">
              <a:xfrm>
                <a:off x="4971" y="3644"/>
                <a:ext cx="365" cy="356"/>
                <a:chOff x="2999" y="2992"/>
                <a:chExt cx="1362" cy="1328"/>
              </a:xfrm>
            </p:grpSpPr>
            <p:sp>
              <p:nvSpPr>
                <p:cNvPr id="5329" name="Oval 183"/>
                <p:cNvSpPr>
                  <a:spLocks noChangeArrowheads="1"/>
                </p:cNvSpPr>
                <p:nvPr/>
              </p:nvSpPr>
              <p:spPr bwMode="auto">
                <a:xfrm>
                  <a:off x="3191" y="2992"/>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5330" name="Oval 184"/>
                <p:cNvSpPr>
                  <a:spLocks noChangeArrowheads="1"/>
                </p:cNvSpPr>
                <p:nvPr/>
              </p:nvSpPr>
              <p:spPr bwMode="auto">
                <a:xfrm>
                  <a:off x="4055" y="2997"/>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5331" name="Freeform 185"/>
                <p:cNvSpPr>
                  <a:spLocks/>
                </p:cNvSpPr>
                <p:nvPr/>
              </p:nvSpPr>
              <p:spPr bwMode="auto">
                <a:xfrm>
                  <a:off x="2999" y="3869"/>
                  <a:ext cx="1362" cy="451"/>
                </a:xfrm>
                <a:custGeom>
                  <a:avLst/>
                  <a:gdLst>
                    <a:gd name="T0" fmla="*/ 0 w 1362"/>
                    <a:gd name="T1" fmla="*/ 0 h 451"/>
                    <a:gd name="T2" fmla="*/ 210 w 1362"/>
                    <a:gd name="T3" fmla="*/ 311 h 451"/>
                    <a:gd name="T4" fmla="*/ 731 w 1362"/>
                    <a:gd name="T5" fmla="*/ 448 h 451"/>
                    <a:gd name="T6" fmla="*/ 1188 w 1362"/>
                    <a:gd name="T7" fmla="*/ 292 h 451"/>
                    <a:gd name="T8" fmla="*/ 1362 w 1362"/>
                    <a:gd name="T9" fmla="*/ 9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325" name="Line 199"/>
              <p:cNvSpPr>
                <a:spLocks noChangeShapeType="1"/>
              </p:cNvSpPr>
              <p:nvPr/>
            </p:nvSpPr>
            <p:spPr bwMode="auto">
              <a:xfrm>
                <a:off x="4866" y="4074"/>
                <a:ext cx="492"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 name="Text Box 200"/>
              <p:cNvSpPr txBox="1">
                <a:spLocks noChangeArrowheads="1"/>
              </p:cNvSpPr>
              <p:nvPr/>
            </p:nvSpPr>
            <p:spPr bwMode="auto">
              <a:xfrm>
                <a:off x="3296" y="3340"/>
                <a:ext cx="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1400" b="1">
                    <a:solidFill>
                      <a:schemeClr val="tx2"/>
                    </a:solidFill>
                    <a:latin typeface="Arial" charset="0"/>
                  </a:rPr>
                  <a:t>Color</a:t>
                </a:r>
              </a:p>
            </p:txBody>
          </p:sp>
          <p:sp>
            <p:nvSpPr>
              <p:cNvPr id="5327" name="Text Box 201"/>
              <p:cNvSpPr txBox="1">
                <a:spLocks noChangeArrowheads="1"/>
              </p:cNvSpPr>
              <p:nvPr/>
            </p:nvSpPr>
            <p:spPr bwMode="auto">
              <a:xfrm>
                <a:off x="4096" y="3340"/>
                <a:ext cx="45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1400" b="1">
                    <a:solidFill>
                      <a:schemeClr val="tx2"/>
                    </a:solidFill>
                    <a:latin typeface="Arial" charset="0"/>
                  </a:rPr>
                  <a:t>Shape</a:t>
                </a:r>
              </a:p>
            </p:txBody>
          </p:sp>
          <p:sp>
            <p:nvSpPr>
              <p:cNvPr id="5328" name="Text Box 202"/>
              <p:cNvSpPr txBox="1">
                <a:spLocks noChangeArrowheads="1"/>
              </p:cNvSpPr>
              <p:nvPr/>
            </p:nvSpPr>
            <p:spPr bwMode="auto">
              <a:xfrm>
                <a:off x="4779" y="3340"/>
                <a:ext cx="6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1400" b="1">
                    <a:solidFill>
                      <a:schemeClr val="tx2"/>
                    </a:solidFill>
                    <a:latin typeface="Arial" charset="0"/>
                  </a:rPr>
                  <a:t>Movement</a:t>
                </a:r>
              </a:p>
            </p:txBody>
          </p:sp>
        </p:grpSp>
        <p:sp>
          <p:nvSpPr>
            <p:cNvPr id="5316" name="Text Box 204"/>
            <p:cNvSpPr txBox="1">
              <a:spLocks noChangeArrowheads="1"/>
            </p:cNvSpPr>
            <p:nvPr/>
          </p:nvSpPr>
          <p:spPr bwMode="auto">
            <a:xfrm>
              <a:off x="3182" y="2943"/>
              <a:ext cx="2388" cy="404"/>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800">
                  <a:latin typeface="Arial" charset="0"/>
                </a:rPr>
                <a:t>But don’t forget!  We’ll have to do this 3 times, and maybe a 4</a:t>
              </a:r>
              <a:r>
                <a:rPr lang="en-US" sz="1800" baseline="30000">
                  <a:latin typeface="Arial" charset="0"/>
                </a:rPr>
                <a:t>th</a:t>
              </a:r>
              <a:r>
                <a:rPr lang="en-US" sz="1800">
                  <a:latin typeface="Arial" charset="0"/>
                </a:rPr>
                <a:t>!</a:t>
              </a:r>
            </a:p>
          </p:txBody>
        </p:sp>
      </p:grpSp>
      <p:grpSp>
        <p:nvGrpSpPr>
          <p:cNvPr id="5171" name="Group 210"/>
          <p:cNvGrpSpPr>
            <a:grpSpLocks/>
          </p:cNvGrpSpPr>
          <p:nvPr/>
        </p:nvGrpSpPr>
        <p:grpSpPr bwMode="auto">
          <a:xfrm>
            <a:off x="673100" y="1089025"/>
            <a:ext cx="3810000" cy="125413"/>
            <a:chOff x="672354" y="1089212"/>
            <a:chExt cx="3810000" cy="125506"/>
          </a:xfrm>
        </p:grpSpPr>
        <p:sp>
          <p:nvSpPr>
            <p:cNvPr id="200" name="Oval 199"/>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 name="Oval 200"/>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 name="Oval 201"/>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 name="Oval 202"/>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 name="Oval 203"/>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 name="Oval 204"/>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 name="Oval 205"/>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 name="Oval 206"/>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 name="Oval 207"/>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 name="Oval 208"/>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 name="Oval 209"/>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72" name="Group 211"/>
          <p:cNvGrpSpPr>
            <a:grpSpLocks/>
          </p:cNvGrpSpPr>
          <p:nvPr/>
        </p:nvGrpSpPr>
        <p:grpSpPr bwMode="auto">
          <a:xfrm>
            <a:off x="681038" y="1484313"/>
            <a:ext cx="3810000" cy="125412"/>
            <a:chOff x="672354" y="1089212"/>
            <a:chExt cx="3810000" cy="125506"/>
          </a:xfrm>
        </p:grpSpPr>
        <p:sp>
          <p:nvSpPr>
            <p:cNvPr id="213" name="Oval 212"/>
            <p:cNvSpPr/>
            <p:nvPr/>
          </p:nvSpPr>
          <p:spPr>
            <a:xfrm>
              <a:off x="6723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 name="Oval 213"/>
            <p:cNvSpPr/>
            <p:nvPr/>
          </p:nvSpPr>
          <p:spPr>
            <a:xfrm>
              <a:off x="10406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 name="Oval 214"/>
            <p:cNvSpPr/>
            <p:nvPr/>
          </p:nvSpPr>
          <p:spPr>
            <a:xfrm>
              <a:off x="14089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 name="Oval 215"/>
            <p:cNvSpPr/>
            <p:nvPr/>
          </p:nvSpPr>
          <p:spPr>
            <a:xfrm>
              <a:off x="17772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 name="Oval 216"/>
            <p:cNvSpPr/>
            <p:nvPr/>
          </p:nvSpPr>
          <p:spPr>
            <a:xfrm>
              <a:off x="21455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8" name="Oval 217"/>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9" name="Oval 218"/>
            <p:cNvSpPr/>
            <p:nvPr/>
          </p:nvSpPr>
          <p:spPr>
            <a:xfrm>
              <a:off x="28837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 name="Oval 219"/>
            <p:cNvSpPr/>
            <p:nvPr/>
          </p:nvSpPr>
          <p:spPr>
            <a:xfrm>
              <a:off x="32520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1" name="Oval 220"/>
            <p:cNvSpPr/>
            <p:nvPr/>
          </p:nvSpPr>
          <p:spPr>
            <a:xfrm>
              <a:off x="36203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 name="Oval 221"/>
            <p:cNvSpPr/>
            <p:nvPr/>
          </p:nvSpPr>
          <p:spPr>
            <a:xfrm>
              <a:off x="39886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3" name="Oval 222"/>
            <p:cNvSpPr/>
            <p:nvPr/>
          </p:nvSpPr>
          <p:spPr>
            <a:xfrm>
              <a:off x="43569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73" name="Group 223"/>
          <p:cNvGrpSpPr>
            <a:grpSpLocks/>
          </p:cNvGrpSpPr>
          <p:nvPr/>
        </p:nvGrpSpPr>
        <p:grpSpPr bwMode="auto">
          <a:xfrm>
            <a:off x="673100" y="1895475"/>
            <a:ext cx="3810000" cy="125413"/>
            <a:chOff x="672354" y="1089212"/>
            <a:chExt cx="3810000" cy="125506"/>
          </a:xfrm>
        </p:grpSpPr>
        <p:sp>
          <p:nvSpPr>
            <p:cNvPr id="225" name="Oval 224"/>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6" name="Oval 225"/>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7" name="Oval 226"/>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 name="Oval 227"/>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9" name="Oval 228"/>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0" name="Oval 229"/>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 name="Oval 230"/>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2" name="Oval 231"/>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 name="Oval 232"/>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4" name="Oval 233"/>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 name="Oval 234"/>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74" name="Group 235"/>
          <p:cNvGrpSpPr>
            <a:grpSpLocks/>
          </p:cNvGrpSpPr>
          <p:nvPr/>
        </p:nvGrpSpPr>
        <p:grpSpPr bwMode="auto">
          <a:xfrm>
            <a:off x="673100" y="2298700"/>
            <a:ext cx="3810000" cy="127000"/>
            <a:chOff x="672354" y="1089212"/>
            <a:chExt cx="3810000" cy="125506"/>
          </a:xfrm>
        </p:grpSpPr>
        <p:sp>
          <p:nvSpPr>
            <p:cNvPr id="237" name="Oval 236"/>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8" name="Oval 237"/>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9" name="Oval 238"/>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0" name="Oval 239"/>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 name="Oval 240"/>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2" name="Oval 241"/>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3" name="Oval 242"/>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 name="Oval 243"/>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 name="Oval 244"/>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 name="Oval 245"/>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7" name="Oval 246"/>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75" name="Group 247"/>
          <p:cNvGrpSpPr>
            <a:grpSpLocks/>
          </p:cNvGrpSpPr>
          <p:nvPr/>
        </p:nvGrpSpPr>
        <p:grpSpPr bwMode="auto">
          <a:xfrm>
            <a:off x="681038" y="2693988"/>
            <a:ext cx="3810000" cy="125412"/>
            <a:chOff x="672354" y="1089212"/>
            <a:chExt cx="3810000" cy="125506"/>
          </a:xfrm>
        </p:grpSpPr>
        <p:sp>
          <p:nvSpPr>
            <p:cNvPr id="249" name="Oval 248"/>
            <p:cNvSpPr/>
            <p:nvPr/>
          </p:nvSpPr>
          <p:spPr>
            <a:xfrm>
              <a:off x="6723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0" name="Oval 249"/>
            <p:cNvSpPr/>
            <p:nvPr/>
          </p:nvSpPr>
          <p:spPr>
            <a:xfrm>
              <a:off x="10406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1" name="Oval 250"/>
            <p:cNvSpPr/>
            <p:nvPr/>
          </p:nvSpPr>
          <p:spPr>
            <a:xfrm>
              <a:off x="14089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 name="Oval 251"/>
            <p:cNvSpPr/>
            <p:nvPr/>
          </p:nvSpPr>
          <p:spPr>
            <a:xfrm>
              <a:off x="17772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 name="Oval 252"/>
            <p:cNvSpPr/>
            <p:nvPr/>
          </p:nvSpPr>
          <p:spPr>
            <a:xfrm>
              <a:off x="21455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4" name="Oval 253"/>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5" name="Oval 254"/>
            <p:cNvSpPr/>
            <p:nvPr/>
          </p:nvSpPr>
          <p:spPr>
            <a:xfrm>
              <a:off x="28837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 name="Oval 255"/>
            <p:cNvSpPr/>
            <p:nvPr/>
          </p:nvSpPr>
          <p:spPr>
            <a:xfrm>
              <a:off x="32520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 name="Oval 256"/>
            <p:cNvSpPr/>
            <p:nvPr/>
          </p:nvSpPr>
          <p:spPr>
            <a:xfrm>
              <a:off x="36203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8" name="Oval 257"/>
            <p:cNvSpPr/>
            <p:nvPr/>
          </p:nvSpPr>
          <p:spPr>
            <a:xfrm>
              <a:off x="39886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 name="Oval 258"/>
            <p:cNvSpPr/>
            <p:nvPr/>
          </p:nvSpPr>
          <p:spPr>
            <a:xfrm>
              <a:off x="43569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76" name="Group 259"/>
          <p:cNvGrpSpPr>
            <a:grpSpLocks/>
          </p:cNvGrpSpPr>
          <p:nvPr/>
        </p:nvGrpSpPr>
        <p:grpSpPr bwMode="auto">
          <a:xfrm>
            <a:off x="673100" y="3097213"/>
            <a:ext cx="3810000" cy="125412"/>
            <a:chOff x="672354" y="1089212"/>
            <a:chExt cx="3810000" cy="125506"/>
          </a:xfrm>
        </p:grpSpPr>
        <p:sp>
          <p:nvSpPr>
            <p:cNvPr id="261" name="Oval 260"/>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2" name="Oval 261"/>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 name="Oval 262"/>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 name="Oval 263"/>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5" name="Oval 264"/>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 name="Oval 265"/>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 name="Oval 266"/>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8" name="Oval 267"/>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9" name="Oval 268"/>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0" name="Oval 269"/>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 name="Oval 270"/>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77" name="Group 271"/>
          <p:cNvGrpSpPr>
            <a:grpSpLocks/>
          </p:cNvGrpSpPr>
          <p:nvPr/>
        </p:nvGrpSpPr>
        <p:grpSpPr bwMode="auto">
          <a:xfrm>
            <a:off x="698500" y="3473450"/>
            <a:ext cx="3810000" cy="125413"/>
            <a:chOff x="672354" y="1089212"/>
            <a:chExt cx="3810000" cy="125506"/>
          </a:xfrm>
        </p:grpSpPr>
        <p:sp>
          <p:nvSpPr>
            <p:cNvPr id="273" name="Oval 272"/>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4" name="Oval 273"/>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5" name="Oval 274"/>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 name="Oval 275"/>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 name="Oval 276"/>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8" name="Oval 277"/>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9" name="Oval 278"/>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0" name="Oval 279"/>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1" name="Oval 280"/>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2" name="Oval 281"/>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3" name="Oval 282"/>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78" name="Group 283"/>
          <p:cNvGrpSpPr>
            <a:grpSpLocks/>
          </p:cNvGrpSpPr>
          <p:nvPr/>
        </p:nvGrpSpPr>
        <p:grpSpPr bwMode="auto">
          <a:xfrm>
            <a:off x="690563" y="3868738"/>
            <a:ext cx="3810000" cy="125412"/>
            <a:chOff x="672354" y="1089212"/>
            <a:chExt cx="3810000" cy="125506"/>
          </a:xfrm>
        </p:grpSpPr>
        <p:sp>
          <p:nvSpPr>
            <p:cNvPr id="285" name="Oval 284"/>
            <p:cNvSpPr/>
            <p:nvPr/>
          </p:nvSpPr>
          <p:spPr>
            <a:xfrm>
              <a:off x="6723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 name="Oval 285"/>
            <p:cNvSpPr/>
            <p:nvPr/>
          </p:nvSpPr>
          <p:spPr>
            <a:xfrm>
              <a:off x="10406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 name="Oval 286"/>
            <p:cNvSpPr/>
            <p:nvPr/>
          </p:nvSpPr>
          <p:spPr>
            <a:xfrm>
              <a:off x="14089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8" name="Oval 287"/>
            <p:cNvSpPr/>
            <p:nvPr/>
          </p:nvSpPr>
          <p:spPr>
            <a:xfrm>
              <a:off x="17772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9" name="Oval 288"/>
            <p:cNvSpPr/>
            <p:nvPr/>
          </p:nvSpPr>
          <p:spPr>
            <a:xfrm>
              <a:off x="21455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0" name="Oval 289"/>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1" name="Oval 290"/>
            <p:cNvSpPr/>
            <p:nvPr/>
          </p:nvSpPr>
          <p:spPr>
            <a:xfrm>
              <a:off x="28837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2" name="Oval 291"/>
            <p:cNvSpPr/>
            <p:nvPr/>
          </p:nvSpPr>
          <p:spPr>
            <a:xfrm>
              <a:off x="32520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3" name="Oval 292"/>
            <p:cNvSpPr/>
            <p:nvPr/>
          </p:nvSpPr>
          <p:spPr>
            <a:xfrm>
              <a:off x="36203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4" name="Oval 293"/>
            <p:cNvSpPr/>
            <p:nvPr/>
          </p:nvSpPr>
          <p:spPr>
            <a:xfrm>
              <a:off x="39886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5" name="Oval 294"/>
            <p:cNvSpPr/>
            <p:nvPr/>
          </p:nvSpPr>
          <p:spPr>
            <a:xfrm>
              <a:off x="43569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79" name="Group 295"/>
          <p:cNvGrpSpPr>
            <a:grpSpLocks/>
          </p:cNvGrpSpPr>
          <p:nvPr/>
        </p:nvGrpSpPr>
        <p:grpSpPr bwMode="auto">
          <a:xfrm>
            <a:off x="708025" y="4289425"/>
            <a:ext cx="3810000" cy="125413"/>
            <a:chOff x="672354" y="1089212"/>
            <a:chExt cx="3810000" cy="125506"/>
          </a:xfrm>
        </p:grpSpPr>
        <p:sp>
          <p:nvSpPr>
            <p:cNvPr id="297" name="Oval 296"/>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8" name="Oval 297"/>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9" name="Oval 298"/>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0" name="Oval 299"/>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 name="Oval 300"/>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2" name="Oval 301"/>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3" name="Oval 302"/>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4" name="Oval 303"/>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5" name="Oval 304"/>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6" name="Oval 305"/>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 name="Oval 306"/>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80" name="Group 307"/>
          <p:cNvGrpSpPr>
            <a:grpSpLocks/>
          </p:cNvGrpSpPr>
          <p:nvPr/>
        </p:nvGrpSpPr>
        <p:grpSpPr bwMode="auto">
          <a:xfrm>
            <a:off x="698500" y="4702175"/>
            <a:ext cx="3810000" cy="125413"/>
            <a:chOff x="672354" y="1089212"/>
            <a:chExt cx="3810000" cy="125506"/>
          </a:xfrm>
        </p:grpSpPr>
        <p:sp>
          <p:nvSpPr>
            <p:cNvPr id="309" name="Oval 308"/>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0" name="Oval 309"/>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1" name="Oval 310"/>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2" name="Oval 311"/>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3" name="Oval 312"/>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4" name="Oval 313"/>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5" name="Oval 314"/>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6" name="Oval 315"/>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 name="Oval 316"/>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8" name="Oval 317"/>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9" name="Oval 318"/>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81" name="Group 319"/>
          <p:cNvGrpSpPr>
            <a:grpSpLocks/>
          </p:cNvGrpSpPr>
          <p:nvPr/>
        </p:nvGrpSpPr>
        <p:grpSpPr bwMode="auto">
          <a:xfrm>
            <a:off x="698500" y="5078413"/>
            <a:ext cx="3810000" cy="125412"/>
            <a:chOff x="672354" y="1089212"/>
            <a:chExt cx="3810000" cy="125506"/>
          </a:xfrm>
        </p:grpSpPr>
        <p:sp>
          <p:nvSpPr>
            <p:cNvPr id="321" name="Oval 320"/>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2" name="Oval 321"/>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3" name="Oval 322"/>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4" name="Oval 323"/>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5" name="Oval 324"/>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6" name="Oval 325"/>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 name="Oval 326"/>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8" name="Oval 327"/>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9" name="Oval 328"/>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0" name="Oval 329"/>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1" name="Oval 330"/>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82" name="Group 331"/>
          <p:cNvGrpSpPr>
            <a:grpSpLocks/>
          </p:cNvGrpSpPr>
          <p:nvPr/>
        </p:nvGrpSpPr>
        <p:grpSpPr bwMode="auto">
          <a:xfrm>
            <a:off x="698500" y="5464175"/>
            <a:ext cx="3810000" cy="125413"/>
            <a:chOff x="672354" y="1089212"/>
            <a:chExt cx="3810000" cy="125506"/>
          </a:xfrm>
        </p:grpSpPr>
        <p:sp>
          <p:nvSpPr>
            <p:cNvPr id="333" name="Oval 332"/>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4" name="Oval 333"/>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5" name="Oval 334"/>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6" name="Oval 335"/>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7" name="Oval 336"/>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 name="Oval 337"/>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9" name="Oval 338"/>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0" name="Oval 339"/>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1" name="Oval 340"/>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2" name="Oval 341"/>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3" name="Oval 342"/>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mph" presetSubtype="0" repeatCount="indefinite" fill="hold" grpId="0" nodeType="clickEffect">
                                  <p:stCondLst>
                                    <p:cond delay="0"/>
                                  </p:stCondLst>
                                  <p:endCondLst>
                                    <p:cond evt="onNext" delay="0">
                                      <p:tgtEl>
                                        <p:sldTgt/>
                                      </p:tgtEl>
                                    </p:cond>
                                  </p:endCondLst>
                                  <p:childTnLst>
                                    <p:animEffect transition="out" filter="fade">
                                      <p:cBhvr>
                                        <p:cTn id="11" dur="2000" tmFilter="0, 0; .2, .5; .8, .5; 1, 0"/>
                                        <p:tgtEl>
                                          <p:spTgt spid="79900"/>
                                        </p:tgtEl>
                                      </p:cBhvr>
                                    </p:animEffect>
                                    <p:animScale>
                                      <p:cBhvr>
                                        <p:cTn id="12" dur="1000" autoRev="1" fill="hold"/>
                                        <p:tgtEl>
                                          <p:spTgt spid="79900"/>
                                        </p:tgtEl>
                                      </p:cBhvr>
                                      <p:by x="105000" y="105000"/>
                                    </p:animScale>
                                  </p:childTnLst>
                                </p:cTn>
                              </p:par>
                              <p:par>
                                <p:cTn id="13" presetID="26" presetClass="emph" presetSubtype="0" repeatCount="indefinite" fill="hold" grpId="0" nodeType="withEffect">
                                  <p:stCondLst>
                                    <p:cond delay="0"/>
                                  </p:stCondLst>
                                  <p:endCondLst>
                                    <p:cond evt="onNext" delay="0">
                                      <p:tgtEl>
                                        <p:sldTgt/>
                                      </p:tgtEl>
                                    </p:cond>
                                  </p:endCondLst>
                                  <p:childTnLst>
                                    <p:animEffect transition="out" filter="fade">
                                      <p:cBhvr>
                                        <p:cTn id="14" dur="2000" tmFilter="0, 0; .2, .5; .8, .5; 1, 0"/>
                                        <p:tgtEl>
                                          <p:spTgt spid="79903"/>
                                        </p:tgtEl>
                                      </p:cBhvr>
                                    </p:animEffect>
                                    <p:animScale>
                                      <p:cBhvr>
                                        <p:cTn id="15" dur="1000" autoRev="1" fill="hold"/>
                                        <p:tgtEl>
                                          <p:spTgt spid="79903"/>
                                        </p:tgtEl>
                                      </p:cBhvr>
                                      <p:by x="105000" y="105000"/>
                                    </p:animScale>
                                  </p:childTnLst>
                                </p:cTn>
                              </p:par>
                              <p:par>
                                <p:cTn id="16" presetID="26" presetClass="emph" presetSubtype="0" repeatCount="indefinite" fill="hold" grpId="0" nodeType="withEffect">
                                  <p:stCondLst>
                                    <p:cond delay="0"/>
                                  </p:stCondLst>
                                  <p:endCondLst>
                                    <p:cond evt="onNext" delay="0">
                                      <p:tgtEl>
                                        <p:sldTgt/>
                                      </p:tgtEl>
                                    </p:cond>
                                  </p:endCondLst>
                                  <p:childTnLst>
                                    <p:animEffect transition="out" filter="fade">
                                      <p:cBhvr>
                                        <p:cTn id="17" dur="2000" tmFilter="0, 0; .2, .5; .8, .5; 1, 0"/>
                                        <p:tgtEl>
                                          <p:spTgt spid="79943"/>
                                        </p:tgtEl>
                                      </p:cBhvr>
                                    </p:animEffect>
                                    <p:animScale>
                                      <p:cBhvr>
                                        <p:cTn id="18" dur="1000" autoRev="1" fill="hold"/>
                                        <p:tgtEl>
                                          <p:spTgt spid="79943"/>
                                        </p:tgtEl>
                                      </p:cBhvr>
                                      <p:by x="105000" y="105000"/>
                                    </p:animScale>
                                  </p:childTnLst>
                                </p:cTn>
                              </p:par>
                              <p:par>
                                <p:cTn id="19" presetID="26" presetClass="emph" presetSubtype="0" repeatCount="indefinite" fill="hold" grpId="0" nodeType="withEffect">
                                  <p:stCondLst>
                                    <p:cond delay="0"/>
                                  </p:stCondLst>
                                  <p:endCondLst>
                                    <p:cond evt="onNext" delay="0">
                                      <p:tgtEl>
                                        <p:sldTgt/>
                                      </p:tgtEl>
                                    </p:cond>
                                  </p:endCondLst>
                                  <p:childTnLst>
                                    <p:animEffect transition="out" filter="fade">
                                      <p:cBhvr>
                                        <p:cTn id="20" dur="2000" tmFilter="0, 0; .2, .5; .8, .5; 1, 0"/>
                                        <p:tgtEl>
                                          <p:spTgt spid="80032"/>
                                        </p:tgtEl>
                                      </p:cBhvr>
                                    </p:animEffect>
                                    <p:animScale>
                                      <p:cBhvr>
                                        <p:cTn id="21" dur="1000" autoRev="1" fill="hold"/>
                                        <p:tgtEl>
                                          <p:spTgt spid="80032"/>
                                        </p:tgtEl>
                                      </p:cBhvr>
                                      <p:by x="105000" y="105000"/>
                                    </p:animScale>
                                  </p:childTnLst>
                                </p:cTn>
                              </p:par>
                              <p:par>
                                <p:cTn id="22" presetID="26" presetClass="emph" presetSubtype="0" repeatCount="indefinite" fill="hold" grpId="0" nodeType="withEffect">
                                  <p:stCondLst>
                                    <p:cond delay="0"/>
                                  </p:stCondLst>
                                  <p:endCondLst>
                                    <p:cond evt="onNext" delay="0">
                                      <p:tgtEl>
                                        <p:sldTgt/>
                                      </p:tgtEl>
                                    </p:cond>
                                  </p:endCondLst>
                                  <p:childTnLst>
                                    <p:animEffect transition="out" filter="fade">
                                      <p:cBhvr>
                                        <p:cTn id="23" dur="2000" tmFilter="0, 0; .2, .5; .8, .5; 1, 0"/>
                                        <p:tgtEl>
                                          <p:spTgt spid="79991"/>
                                        </p:tgtEl>
                                      </p:cBhvr>
                                    </p:animEffect>
                                    <p:animScale>
                                      <p:cBhvr>
                                        <p:cTn id="24" dur="1000" autoRev="1" fill="hold"/>
                                        <p:tgtEl>
                                          <p:spTgt spid="79991"/>
                                        </p:tgtEl>
                                      </p:cBhvr>
                                      <p:by x="105000" y="105000"/>
                                    </p:animScale>
                                  </p:childTnLst>
                                </p:cTn>
                              </p:par>
                              <p:par>
                                <p:cTn id="25" presetID="26" presetClass="emph" presetSubtype="0" repeatCount="indefinite" fill="hold" grpId="0" nodeType="withEffect">
                                  <p:stCondLst>
                                    <p:cond delay="0"/>
                                  </p:stCondLst>
                                  <p:endCondLst>
                                    <p:cond evt="onNext" delay="0">
                                      <p:tgtEl>
                                        <p:sldTgt/>
                                      </p:tgtEl>
                                    </p:cond>
                                  </p:endCondLst>
                                  <p:childTnLst>
                                    <p:animEffect transition="out" filter="fade">
                                      <p:cBhvr>
                                        <p:cTn id="26" dur="2000" tmFilter="0, 0; .2, .5; .8, .5; 1, 0"/>
                                        <p:tgtEl>
                                          <p:spTgt spid="79992"/>
                                        </p:tgtEl>
                                      </p:cBhvr>
                                    </p:animEffect>
                                    <p:animScale>
                                      <p:cBhvr>
                                        <p:cTn id="27" dur="1000" autoRev="1" fill="hold"/>
                                        <p:tgtEl>
                                          <p:spTgt spid="79992"/>
                                        </p:tgtEl>
                                      </p:cBhvr>
                                      <p:by x="105000" y="105000"/>
                                    </p:animScale>
                                  </p:childTnLst>
                                </p:cTn>
                              </p:par>
                              <p:par>
                                <p:cTn id="28" presetID="26" presetClass="emph" presetSubtype="0" repeatCount="indefinite" fill="hold" grpId="0" nodeType="withEffect">
                                  <p:stCondLst>
                                    <p:cond delay="0"/>
                                  </p:stCondLst>
                                  <p:endCondLst>
                                    <p:cond evt="onNext" delay="0">
                                      <p:tgtEl>
                                        <p:sldTgt/>
                                      </p:tgtEl>
                                    </p:cond>
                                  </p:endCondLst>
                                  <p:childTnLst>
                                    <p:animEffect transition="out" filter="fade">
                                      <p:cBhvr>
                                        <p:cTn id="29" dur="2000" tmFilter="0, 0; .2, .5; .8, .5; 1, 0"/>
                                        <p:tgtEl>
                                          <p:spTgt spid="80028"/>
                                        </p:tgtEl>
                                      </p:cBhvr>
                                    </p:animEffect>
                                    <p:animScale>
                                      <p:cBhvr>
                                        <p:cTn id="30" dur="1000" autoRev="1" fill="hold"/>
                                        <p:tgtEl>
                                          <p:spTgt spid="80028"/>
                                        </p:tgtEl>
                                      </p:cBhvr>
                                      <p:by x="105000" y="105000"/>
                                    </p:animScale>
                                  </p:childTnLst>
                                </p:cTn>
                              </p:par>
                              <p:par>
                                <p:cTn id="31" presetID="26" presetClass="emph" presetSubtype="0" repeatCount="indefinite" fill="hold" grpId="0" nodeType="withEffect">
                                  <p:stCondLst>
                                    <p:cond delay="0"/>
                                  </p:stCondLst>
                                  <p:endCondLst>
                                    <p:cond evt="onNext" delay="0">
                                      <p:tgtEl>
                                        <p:sldTgt/>
                                      </p:tgtEl>
                                    </p:cond>
                                  </p:endCondLst>
                                  <p:childTnLst>
                                    <p:animEffect transition="out" filter="fade">
                                      <p:cBhvr>
                                        <p:cTn id="32" dur="2000" tmFilter="0, 0; .2, .5; .8, .5; 1, 0"/>
                                        <p:tgtEl>
                                          <p:spTgt spid="79993"/>
                                        </p:tgtEl>
                                      </p:cBhvr>
                                    </p:animEffect>
                                    <p:animScale>
                                      <p:cBhvr>
                                        <p:cTn id="33" dur="1000" autoRev="1" fill="hold"/>
                                        <p:tgtEl>
                                          <p:spTgt spid="79993"/>
                                        </p:tgtEl>
                                      </p:cBhvr>
                                      <p:by x="105000" y="105000"/>
                                    </p:animScale>
                                  </p:childTnLst>
                                </p:cTn>
                              </p:par>
                              <p:par>
                                <p:cTn id="34" presetID="26" presetClass="emph" presetSubtype="0" repeatCount="indefinite" fill="hold" grpId="0" nodeType="withEffect">
                                  <p:stCondLst>
                                    <p:cond delay="0"/>
                                  </p:stCondLst>
                                  <p:endCondLst>
                                    <p:cond evt="onNext" delay="0">
                                      <p:tgtEl>
                                        <p:sldTgt/>
                                      </p:tgtEl>
                                    </p:cond>
                                  </p:endCondLst>
                                  <p:childTnLst>
                                    <p:animEffect transition="out" filter="fade">
                                      <p:cBhvr>
                                        <p:cTn id="35" dur="2000" tmFilter="0, 0; .2, .5; .8, .5; 1, 0"/>
                                        <p:tgtEl>
                                          <p:spTgt spid="80031"/>
                                        </p:tgtEl>
                                      </p:cBhvr>
                                    </p:animEffect>
                                    <p:animScale>
                                      <p:cBhvr>
                                        <p:cTn id="36" dur="1000" autoRev="1" fill="hold"/>
                                        <p:tgtEl>
                                          <p:spTgt spid="80031"/>
                                        </p:tgtEl>
                                      </p:cBhvr>
                                      <p:by x="105000" y="105000"/>
                                    </p:animScale>
                                  </p:childTnLst>
                                </p:cTn>
                              </p:par>
                              <p:par>
                                <p:cTn id="37" presetID="26" presetClass="emph" presetSubtype="0" repeatCount="indefinite" fill="hold" grpId="0" nodeType="withEffect">
                                  <p:stCondLst>
                                    <p:cond delay="0"/>
                                  </p:stCondLst>
                                  <p:endCondLst>
                                    <p:cond evt="onNext" delay="0">
                                      <p:tgtEl>
                                        <p:sldTgt/>
                                      </p:tgtEl>
                                    </p:cond>
                                  </p:endCondLst>
                                  <p:childTnLst>
                                    <p:animEffect transition="out" filter="fade">
                                      <p:cBhvr>
                                        <p:cTn id="38" dur="2000" tmFilter="0, 0; .2, .5; .8, .5; 1, 0"/>
                                        <p:tgtEl>
                                          <p:spTgt spid="79994"/>
                                        </p:tgtEl>
                                      </p:cBhvr>
                                    </p:animEffect>
                                    <p:animScale>
                                      <p:cBhvr>
                                        <p:cTn id="39" dur="1000" autoRev="1" fill="hold"/>
                                        <p:tgtEl>
                                          <p:spTgt spid="79994"/>
                                        </p:tgtEl>
                                      </p:cBhvr>
                                      <p:by x="105000" y="105000"/>
                                    </p:animScale>
                                  </p:childTnLst>
                                </p:cTn>
                              </p:par>
                              <p:par>
                                <p:cTn id="40" presetID="26" presetClass="emph" presetSubtype="0" repeatCount="indefinite" fill="hold" grpId="0" nodeType="withEffect">
                                  <p:stCondLst>
                                    <p:cond delay="0"/>
                                  </p:stCondLst>
                                  <p:endCondLst>
                                    <p:cond evt="onNext" delay="0">
                                      <p:tgtEl>
                                        <p:sldTgt/>
                                      </p:tgtEl>
                                    </p:cond>
                                  </p:endCondLst>
                                  <p:childTnLst>
                                    <p:animEffect transition="out" filter="fade">
                                      <p:cBhvr>
                                        <p:cTn id="41" dur="2000" tmFilter="0, 0; .2, .5; .8, .5; 1, 0"/>
                                        <p:tgtEl>
                                          <p:spTgt spid="79951"/>
                                        </p:tgtEl>
                                      </p:cBhvr>
                                    </p:animEffect>
                                    <p:animScale>
                                      <p:cBhvr>
                                        <p:cTn id="42" dur="1000" autoRev="1" fill="hold"/>
                                        <p:tgtEl>
                                          <p:spTgt spid="79951"/>
                                        </p:tgtEl>
                                      </p:cBhvr>
                                      <p:by x="105000" y="105000"/>
                                    </p:animScale>
                                  </p:childTnLst>
                                </p:cTn>
                              </p:par>
                              <p:par>
                                <p:cTn id="43" presetID="1" presetClass="entr" presetSubtype="0" fill="hold" grpId="0" nodeType="withEffect">
                                  <p:stCondLst>
                                    <p:cond delay="0"/>
                                  </p:stCondLst>
                                  <p:childTnLst>
                                    <p:set>
                                      <p:cBhvr>
                                        <p:cTn id="44" dur="1" fill="hold">
                                          <p:stCondLst>
                                            <p:cond delay="0"/>
                                          </p:stCondLst>
                                        </p:cTn>
                                        <p:tgtEl>
                                          <p:spTgt spid="8001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nodeType="afterGroup">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80033"/>
                                        </p:tgtEl>
                                        <p:attrNameLst>
                                          <p:attrName>style.visibility</p:attrName>
                                        </p:attrNameLst>
                                      </p:cBhvr>
                                      <p:to>
                                        <p:strVal val="visible"/>
                                      </p:to>
                                    </p:set>
                                    <p:animEffect transition="in" filter="dissolve">
                                      <p:cBhvr>
                                        <p:cTn id="53" dur="500"/>
                                        <p:tgtEl>
                                          <p:spTgt spid="80033"/>
                                        </p:tgtEl>
                                      </p:cBhvr>
                                    </p:animEffect>
                                  </p:childTnLst>
                                </p:cTn>
                              </p:par>
                            </p:childTnLst>
                          </p:cTn>
                        </p:par>
                        <p:par>
                          <p:cTn id="54" fill="hold" nodeType="afterGroup">
                            <p:stCondLst>
                              <p:cond delay="1000"/>
                            </p:stCondLst>
                            <p:childTnLst>
                              <p:par>
                                <p:cTn id="55" presetID="10"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2000"/>
                                        <p:tgtEl>
                                          <p:spTgt spid="1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6" presetClass="emph" presetSubtype="0" repeatCount="indefinite" fill="hold" grpId="1" nodeType="clickEffect">
                                  <p:stCondLst>
                                    <p:cond delay="0"/>
                                  </p:stCondLst>
                                  <p:childTnLst>
                                    <p:animEffect transition="out" filter="fade">
                                      <p:cBhvr>
                                        <p:cTn id="61" dur="1000" tmFilter="0, 0; .2, .5; .8, .5; 1, 0"/>
                                        <p:tgtEl>
                                          <p:spTgt spid="80033"/>
                                        </p:tgtEl>
                                      </p:cBhvr>
                                    </p:animEffect>
                                    <p:animScale>
                                      <p:cBhvr>
                                        <p:cTn id="62" dur="500" autoRev="1" fill="hold"/>
                                        <p:tgtEl>
                                          <p:spTgt spid="80033"/>
                                        </p:tgtEl>
                                      </p:cBhvr>
                                      <p:by x="105000" y="105000"/>
                                    </p:animScale>
                                  </p:childTnLst>
                                </p:cTn>
                              </p:par>
                            </p:childTnLst>
                          </p:cTn>
                        </p:par>
                        <p:par>
                          <p:cTn id="63" fill="hold" nodeType="afterGroup">
                            <p:stCondLst>
                              <p:cond delay="1000"/>
                            </p:stCondLst>
                            <p:childTnLst>
                              <p:par>
                                <p:cTn id="64" presetID="9" presetClass="entr" presetSubtype="0"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dissolve">
                                      <p:cBhvr>
                                        <p:cTn id="66" dur="500"/>
                                        <p:tgtEl>
                                          <p:spTgt spid="1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00" grpId="0" animBg="1"/>
      <p:bldP spid="79903" grpId="0" animBg="1"/>
      <p:bldP spid="79943" grpId="0" animBg="1"/>
      <p:bldP spid="79951" grpId="0" animBg="1"/>
      <p:bldP spid="79991" grpId="0" animBg="1"/>
      <p:bldP spid="79992" grpId="0" animBg="1"/>
      <p:bldP spid="79993" grpId="0" animBg="1"/>
      <p:bldP spid="79994" grpId="0" animBg="1"/>
      <p:bldP spid="80014" grpId="0"/>
      <p:bldP spid="80028" grpId="0" animBg="1"/>
      <p:bldP spid="80031" grpId="0" animBg="1"/>
      <p:bldP spid="80032" grpId="0" animBg="1"/>
      <p:bldP spid="80033" grpId="0" animBg="1"/>
      <p:bldP spid="80033" grpId="1"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85813" y="52388"/>
            <a:ext cx="7772400" cy="1143000"/>
          </a:xfrm>
        </p:spPr>
        <p:txBody>
          <a:bodyPr/>
          <a:lstStyle/>
          <a:p>
            <a:pPr eaLnBrk="1" hangingPunct="1"/>
            <a:r>
              <a:rPr lang="en-US" smtClean="0"/>
              <a:t>Effects of Experience on Occular Dominance Columns</a:t>
            </a:r>
          </a:p>
        </p:txBody>
      </p:sp>
      <p:pic>
        <p:nvPicPr>
          <p:cNvPr id="43011" name="Picture 3" descr="occdom"/>
          <p:cNvPicPr>
            <a:picLocks noChangeAspect="1" noChangeArrowheads="1"/>
          </p:cNvPicPr>
          <p:nvPr/>
        </p:nvPicPr>
        <p:blipFill>
          <a:blip r:embed="rId3">
            <a:extLst>
              <a:ext uri="{28A0092B-C50C-407E-A947-70E740481C1C}">
                <a14:useLocalDpi xmlns:a14="http://schemas.microsoft.com/office/drawing/2010/main" val="0"/>
              </a:ext>
            </a:extLst>
          </a:blip>
          <a:srcRect t="505"/>
          <a:stretch>
            <a:fillRect/>
          </a:stretch>
        </p:blipFill>
        <p:spPr bwMode="auto">
          <a:xfrm>
            <a:off x="0" y="2001838"/>
            <a:ext cx="4435475"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4556125" y="5691188"/>
            <a:ext cx="4384675" cy="1128712"/>
            <a:chOff x="2870" y="3585"/>
            <a:chExt cx="2762" cy="711"/>
          </a:xfrm>
        </p:grpSpPr>
        <p:pic>
          <p:nvPicPr>
            <p:cNvPr id="43017" name="Picture 4" descr="occdom"/>
            <p:cNvPicPr>
              <a:picLocks noChangeAspect="1" noChangeArrowheads="1"/>
            </p:cNvPicPr>
            <p:nvPr/>
          </p:nvPicPr>
          <p:blipFill>
            <a:blip r:embed="rId3">
              <a:extLst>
                <a:ext uri="{28A0092B-C50C-407E-A947-70E740481C1C}">
                  <a14:useLocalDpi xmlns:a14="http://schemas.microsoft.com/office/drawing/2010/main" val="0"/>
                </a:ext>
              </a:extLst>
            </a:blip>
            <a:srcRect t="505" b="76100"/>
            <a:stretch>
              <a:fillRect/>
            </a:stretch>
          </p:blipFill>
          <p:spPr bwMode="auto">
            <a:xfrm>
              <a:off x="2870" y="3585"/>
              <a:ext cx="2762"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Rectangle 5"/>
            <p:cNvSpPr>
              <a:spLocks noChangeArrowheads="1"/>
            </p:cNvSpPr>
            <p:nvPr/>
          </p:nvSpPr>
          <p:spPr bwMode="auto">
            <a:xfrm>
              <a:off x="3096" y="4144"/>
              <a:ext cx="304" cy="72"/>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43013" name="Text Box 7"/>
          <p:cNvSpPr txBox="1">
            <a:spLocks noChangeArrowheads="1"/>
          </p:cNvSpPr>
          <p:nvPr/>
        </p:nvSpPr>
        <p:spPr bwMode="auto">
          <a:xfrm>
            <a:off x="5033963" y="2251075"/>
            <a:ext cx="3424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t>Raise Animal In The Dark</a:t>
            </a:r>
          </a:p>
        </p:txBody>
      </p:sp>
      <p:sp>
        <p:nvSpPr>
          <p:cNvPr id="81928" name="Line 8"/>
          <p:cNvSpPr>
            <a:spLocks noChangeShapeType="1"/>
          </p:cNvSpPr>
          <p:nvPr/>
        </p:nvSpPr>
        <p:spPr bwMode="auto">
          <a:xfrm>
            <a:off x="6743700" y="2921000"/>
            <a:ext cx="0" cy="26035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5" name="Text Box 9"/>
          <p:cNvSpPr txBox="1">
            <a:spLocks noChangeArrowheads="1"/>
          </p:cNvSpPr>
          <p:nvPr/>
        </p:nvSpPr>
        <p:spPr bwMode="auto">
          <a:xfrm>
            <a:off x="835025" y="1590675"/>
            <a:ext cx="2830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t>Normal Development</a:t>
            </a:r>
          </a:p>
        </p:txBody>
      </p:sp>
      <p:sp>
        <p:nvSpPr>
          <p:cNvPr id="43016" name="Text Box 10"/>
          <p:cNvSpPr txBox="1">
            <a:spLocks noChangeArrowheads="1"/>
          </p:cNvSpPr>
          <p:nvPr/>
        </p:nvSpPr>
        <p:spPr bwMode="auto">
          <a:xfrm>
            <a:off x="4727575" y="6424613"/>
            <a:ext cx="1619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sz="1600" b="1">
                <a:solidFill>
                  <a:schemeClr val="bg1"/>
                </a:solidFill>
                <a:latin typeface="Arial" charset="0"/>
              </a:rPr>
              <a:t>Adult</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1928"/>
                                        </p:tgtEl>
                                        <p:attrNameLst>
                                          <p:attrName>style.visibility</p:attrName>
                                        </p:attrNameLst>
                                      </p:cBhvr>
                                      <p:to>
                                        <p:strVal val="visible"/>
                                      </p:to>
                                    </p:set>
                                    <p:animEffect transition="in" filter="wipe(up)">
                                      <p:cBhvr>
                                        <p:cTn id="7" dur="500"/>
                                        <p:tgtEl>
                                          <p:spTgt spid="8192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85813" y="52388"/>
            <a:ext cx="7772400" cy="1143000"/>
          </a:xfrm>
        </p:spPr>
        <p:txBody>
          <a:bodyPr/>
          <a:lstStyle/>
          <a:p>
            <a:pPr eaLnBrk="1" hangingPunct="1"/>
            <a:r>
              <a:rPr lang="en-US" smtClean="0"/>
              <a:t>Sorry Empiricists!</a:t>
            </a:r>
          </a:p>
        </p:txBody>
      </p:sp>
      <p:pic>
        <p:nvPicPr>
          <p:cNvPr id="44035" name="Picture 3" descr="occdom"/>
          <p:cNvPicPr>
            <a:picLocks noChangeAspect="1" noChangeArrowheads="1"/>
          </p:cNvPicPr>
          <p:nvPr/>
        </p:nvPicPr>
        <p:blipFill>
          <a:blip r:embed="rId3">
            <a:extLst>
              <a:ext uri="{28A0092B-C50C-407E-A947-70E740481C1C}">
                <a14:useLocalDpi xmlns:a14="http://schemas.microsoft.com/office/drawing/2010/main" val="0"/>
              </a:ext>
            </a:extLst>
          </a:blip>
          <a:srcRect t="505" b="24458"/>
          <a:stretch>
            <a:fillRect/>
          </a:stretch>
        </p:blipFill>
        <p:spPr bwMode="auto">
          <a:xfrm>
            <a:off x="457200" y="1684338"/>
            <a:ext cx="4435475"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444500" y="5370513"/>
            <a:ext cx="4443413" cy="1144587"/>
            <a:chOff x="2870" y="3585"/>
            <a:chExt cx="2762" cy="711"/>
          </a:xfrm>
        </p:grpSpPr>
        <p:pic>
          <p:nvPicPr>
            <p:cNvPr id="44042" name="Picture 5" descr="occdom"/>
            <p:cNvPicPr>
              <a:picLocks noChangeAspect="1" noChangeArrowheads="1"/>
            </p:cNvPicPr>
            <p:nvPr/>
          </p:nvPicPr>
          <p:blipFill>
            <a:blip r:embed="rId3">
              <a:extLst>
                <a:ext uri="{28A0092B-C50C-407E-A947-70E740481C1C}">
                  <a14:useLocalDpi xmlns:a14="http://schemas.microsoft.com/office/drawing/2010/main" val="0"/>
                </a:ext>
              </a:extLst>
            </a:blip>
            <a:srcRect t="505" b="76100"/>
            <a:stretch>
              <a:fillRect/>
            </a:stretch>
          </p:blipFill>
          <p:spPr bwMode="auto">
            <a:xfrm>
              <a:off x="2870" y="3585"/>
              <a:ext cx="2762"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3" name="Rectangle 6"/>
            <p:cNvSpPr>
              <a:spLocks noChangeArrowheads="1"/>
            </p:cNvSpPr>
            <p:nvPr/>
          </p:nvSpPr>
          <p:spPr bwMode="auto">
            <a:xfrm>
              <a:off x="3096" y="4144"/>
              <a:ext cx="304" cy="72"/>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44037" name="Text Box 10"/>
          <p:cNvSpPr txBox="1">
            <a:spLocks noChangeArrowheads="1"/>
          </p:cNvSpPr>
          <p:nvPr/>
        </p:nvSpPr>
        <p:spPr bwMode="auto">
          <a:xfrm>
            <a:off x="1052513" y="1214438"/>
            <a:ext cx="3424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t>Raise Animal In The Dark</a:t>
            </a:r>
          </a:p>
        </p:txBody>
      </p:sp>
      <p:sp>
        <p:nvSpPr>
          <p:cNvPr id="44038" name="Line 12"/>
          <p:cNvSpPr>
            <a:spLocks noChangeShapeType="1"/>
          </p:cNvSpPr>
          <p:nvPr/>
        </p:nvSpPr>
        <p:spPr bwMode="auto">
          <a:xfrm>
            <a:off x="6813550" y="1779588"/>
            <a:ext cx="0" cy="4548187"/>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39" name="Text Box 13"/>
          <p:cNvSpPr txBox="1">
            <a:spLocks noChangeArrowheads="1"/>
          </p:cNvSpPr>
          <p:nvPr/>
        </p:nvSpPr>
        <p:spPr bwMode="auto">
          <a:xfrm>
            <a:off x="638175" y="6119813"/>
            <a:ext cx="1619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sz="1600" b="1">
                <a:solidFill>
                  <a:schemeClr val="bg1"/>
                </a:solidFill>
                <a:latin typeface="Arial" charset="0"/>
              </a:rPr>
              <a:t>Adult</a:t>
            </a:r>
          </a:p>
        </p:txBody>
      </p:sp>
      <p:sp>
        <p:nvSpPr>
          <p:cNvPr id="3" name="Rectangle 2"/>
          <p:cNvSpPr/>
          <p:nvPr/>
        </p:nvSpPr>
        <p:spPr>
          <a:xfrm>
            <a:off x="427038" y="2838450"/>
            <a:ext cx="4489450" cy="1246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427038" y="4108450"/>
            <a:ext cx="4489450" cy="1187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85813" y="52388"/>
            <a:ext cx="7772400" cy="1143000"/>
          </a:xfrm>
        </p:spPr>
        <p:txBody>
          <a:bodyPr/>
          <a:lstStyle/>
          <a:p>
            <a:pPr eaLnBrk="1" hangingPunct="1"/>
            <a:r>
              <a:rPr lang="en-US" smtClean="0"/>
              <a:t>What Happens If Sight Returns in Adulthood?</a:t>
            </a:r>
          </a:p>
        </p:txBody>
      </p:sp>
      <p:pic>
        <p:nvPicPr>
          <p:cNvPr id="45059" name="Picture 3" descr="occdom"/>
          <p:cNvPicPr>
            <a:picLocks noChangeAspect="1" noChangeArrowheads="1"/>
          </p:cNvPicPr>
          <p:nvPr/>
        </p:nvPicPr>
        <p:blipFill>
          <a:blip r:embed="rId3">
            <a:extLst>
              <a:ext uri="{28A0092B-C50C-407E-A947-70E740481C1C}">
                <a14:useLocalDpi xmlns:a14="http://schemas.microsoft.com/office/drawing/2010/main" val="0"/>
              </a:ext>
            </a:extLst>
          </a:blip>
          <a:srcRect t="505" b="24458"/>
          <a:stretch>
            <a:fillRect/>
          </a:stretch>
        </p:blipFill>
        <p:spPr bwMode="auto">
          <a:xfrm>
            <a:off x="457200" y="1684338"/>
            <a:ext cx="4435475"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444500" y="5370513"/>
            <a:ext cx="4443413" cy="1144587"/>
            <a:chOff x="2870" y="3585"/>
            <a:chExt cx="2762" cy="711"/>
          </a:xfrm>
        </p:grpSpPr>
        <p:pic>
          <p:nvPicPr>
            <p:cNvPr id="45068" name="Picture 5" descr="occdom"/>
            <p:cNvPicPr>
              <a:picLocks noChangeAspect="1" noChangeArrowheads="1"/>
            </p:cNvPicPr>
            <p:nvPr/>
          </p:nvPicPr>
          <p:blipFill>
            <a:blip r:embed="rId3">
              <a:extLst>
                <a:ext uri="{28A0092B-C50C-407E-A947-70E740481C1C}">
                  <a14:useLocalDpi xmlns:a14="http://schemas.microsoft.com/office/drawing/2010/main" val="0"/>
                </a:ext>
              </a:extLst>
            </a:blip>
            <a:srcRect t="505" b="76100"/>
            <a:stretch>
              <a:fillRect/>
            </a:stretch>
          </p:blipFill>
          <p:spPr bwMode="auto">
            <a:xfrm>
              <a:off x="2870" y="3585"/>
              <a:ext cx="2762"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Rectangle 6"/>
            <p:cNvSpPr>
              <a:spLocks noChangeArrowheads="1"/>
            </p:cNvSpPr>
            <p:nvPr/>
          </p:nvSpPr>
          <p:spPr bwMode="auto">
            <a:xfrm>
              <a:off x="3096" y="4144"/>
              <a:ext cx="304" cy="72"/>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45061" name="Text Box 7"/>
          <p:cNvSpPr txBox="1">
            <a:spLocks noChangeArrowheads="1"/>
          </p:cNvSpPr>
          <p:nvPr/>
        </p:nvSpPr>
        <p:spPr bwMode="auto">
          <a:xfrm>
            <a:off x="5153025" y="2022475"/>
            <a:ext cx="3424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t>Raise Animal In The Dark</a:t>
            </a:r>
          </a:p>
        </p:txBody>
      </p:sp>
      <p:sp>
        <p:nvSpPr>
          <p:cNvPr id="45062" name="Line 8"/>
          <p:cNvSpPr>
            <a:spLocks noChangeShapeType="1"/>
          </p:cNvSpPr>
          <p:nvPr/>
        </p:nvSpPr>
        <p:spPr bwMode="auto">
          <a:xfrm>
            <a:off x="6832600" y="2654300"/>
            <a:ext cx="0" cy="2511425"/>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3" name="Text Box 9"/>
          <p:cNvSpPr txBox="1">
            <a:spLocks noChangeArrowheads="1"/>
          </p:cNvSpPr>
          <p:nvPr/>
        </p:nvSpPr>
        <p:spPr bwMode="auto">
          <a:xfrm>
            <a:off x="638175" y="6119813"/>
            <a:ext cx="1619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sz="1600" b="1">
                <a:solidFill>
                  <a:schemeClr val="bg1"/>
                </a:solidFill>
                <a:latin typeface="Arial" charset="0"/>
              </a:rPr>
              <a:t>Adult</a:t>
            </a:r>
          </a:p>
        </p:txBody>
      </p:sp>
      <p:grpSp>
        <p:nvGrpSpPr>
          <p:cNvPr id="3" name="Group 12"/>
          <p:cNvGrpSpPr>
            <a:grpSpLocks/>
          </p:cNvGrpSpPr>
          <p:nvPr/>
        </p:nvGrpSpPr>
        <p:grpSpPr bwMode="auto">
          <a:xfrm>
            <a:off x="3924300" y="5676900"/>
            <a:ext cx="4978400" cy="1066800"/>
            <a:chOff x="2472" y="3576"/>
            <a:chExt cx="3136" cy="672"/>
          </a:xfrm>
        </p:grpSpPr>
        <p:sp>
          <p:nvSpPr>
            <p:cNvPr id="45066" name="Text Box 10"/>
            <p:cNvSpPr txBox="1">
              <a:spLocks noChangeArrowheads="1"/>
            </p:cNvSpPr>
            <p:nvPr/>
          </p:nvSpPr>
          <p:spPr bwMode="auto">
            <a:xfrm>
              <a:off x="3088" y="3960"/>
              <a:ext cx="25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a:t>No Depth Perception Possible</a:t>
              </a:r>
            </a:p>
          </p:txBody>
        </p:sp>
        <p:sp>
          <p:nvSpPr>
            <p:cNvPr id="45067" name="Line 11"/>
            <p:cNvSpPr>
              <a:spLocks noChangeShapeType="1"/>
            </p:cNvSpPr>
            <p:nvPr/>
          </p:nvSpPr>
          <p:spPr bwMode="auto">
            <a:xfrm flipH="1" flipV="1">
              <a:off x="2472" y="3576"/>
              <a:ext cx="840" cy="44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5065" name="Litebulb"/>
          <p:cNvSpPr>
            <a:spLocks noEditPoints="1" noChangeArrowheads="1"/>
          </p:cNvSpPr>
          <p:nvPr/>
        </p:nvSpPr>
        <p:spPr bwMode="auto">
          <a:xfrm>
            <a:off x="6505575" y="5334000"/>
            <a:ext cx="654050" cy="9842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Effects of Experience on Orientation Specificity</a:t>
            </a:r>
          </a:p>
        </p:txBody>
      </p:sp>
      <p:pic>
        <p:nvPicPr>
          <p:cNvPr id="24579" name="Picture 3"/>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2271713"/>
            <a:ext cx="2693988"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12" descr="hypercol"/>
          <p:cNvPicPr>
            <a:picLocks noChangeAspect="1" noChangeArrowheads="1"/>
          </p:cNvPicPr>
          <p:nvPr/>
        </p:nvPicPr>
        <p:blipFill>
          <a:blip r:embed="rId4">
            <a:extLst>
              <a:ext uri="{28A0092B-C50C-407E-A947-70E740481C1C}">
                <a14:useLocalDpi xmlns:a14="http://schemas.microsoft.com/office/drawing/2010/main" val="0"/>
              </a:ext>
            </a:extLst>
          </a:blip>
          <a:srcRect l="4593" r="6055"/>
          <a:stretch>
            <a:fillRect/>
          </a:stretch>
        </p:blipFill>
        <p:spPr bwMode="auto">
          <a:xfrm>
            <a:off x="2765425" y="2138363"/>
            <a:ext cx="6378575"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1"/>
          <p:cNvGrpSpPr>
            <a:grpSpLocks/>
          </p:cNvGrpSpPr>
          <p:nvPr/>
        </p:nvGrpSpPr>
        <p:grpSpPr bwMode="auto">
          <a:xfrm>
            <a:off x="4041775" y="3978275"/>
            <a:ext cx="3270250" cy="979488"/>
            <a:chOff x="2546" y="2506"/>
            <a:chExt cx="2060" cy="617"/>
          </a:xfrm>
        </p:grpSpPr>
        <p:grpSp>
          <p:nvGrpSpPr>
            <p:cNvPr id="46086" name="Group 15"/>
            <p:cNvGrpSpPr>
              <a:grpSpLocks/>
            </p:cNvGrpSpPr>
            <p:nvPr/>
          </p:nvGrpSpPr>
          <p:grpSpPr bwMode="auto">
            <a:xfrm>
              <a:off x="2546" y="2506"/>
              <a:ext cx="77" cy="609"/>
              <a:chOff x="2546" y="2506"/>
              <a:chExt cx="77" cy="609"/>
            </a:xfrm>
          </p:grpSpPr>
          <p:sp>
            <p:nvSpPr>
              <p:cNvPr id="46102" name="Rectangle 13"/>
              <p:cNvSpPr>
                <a:spLocks noChangeArrowheads="1"/>
              </p:cNvSpPr>
              <p:nvPr/>
            </p:nvSpPr>
            <p:spPr bwMode="auto">
              <a:xfrm>
                <a:off x="2546" y="2506"/>
                <a:ext cx="77" cy="273"/>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6103" name="Rectangle 14"/>
              <p:cNvSpPr>
                <a:spLocks noChangeArrowheads="1"/>
              </p:cNvSpPr>
              <p:nvPr/>
            </p:nvSpPr>
            <p:spPr bwMode="auto">
              <a:xfrm>
                <a:off x="2546" y="2842"/>
                <a:ext cx="77" cy="273"/>
              </a:xfrm>
              <a:prstGeom prst="rect">
                <a:avLst/>
              </a:prstGeom>
              <a:solidFill>
                <a:schemeClr val="bg1"/>
              </a:solidFill>
              <a:ln w="9525">
                <a:solidFill>
                  <a:schemeClr val="bg1"/>
                </a:solidFill>
                <a:miter lim="800000"/>
                <a:headEnd/>
                <a:tailEnd/>
              </a:ln>
            </p:spPr>
            <p:txBody>
              <a:bodyPr wrap="none" anchor="ctr"/>
              <a:lstStyle/>
              <a:p>
                <a:endParaRPr lang="en-US"/>
              </a:p>
            </p:txBody>
          </p:sp>
        </p:grpSp>
        <p:grpSp>
          <p:nvGrpSpPr>
            <p:cNvPr id="46087" name="Group 16"/>
            <p:cNvGrpSpPr>
              <a:grpSpLocks/>
            </p:cNvGrpSpPr>
            <p:nvPr/>
          </p:nvGrpSpPr>
          <p:grpSpPr bwMode="auto">
            <a:xfrm>
              <a:off x="2650" y="2514"/>
              <a:ext cx="77" cy="609"/>
              <a:chOff x="2546" y="2506"/>
              <a:chExt cx="77" cy="609"/>
            </a:xfrm>
          </p:grpSpPr>
          <p:sp>
            <p:nvSpPr>
              <p:cNvPr id="46100" name="Rectangle 17"/>
              <p:cNvSpPr>
                <a:spLocks noChangeArrowheads="1"/>
              </p:cNvSpPr>
              <p:nvPr/>
            </p:nvSpPr>
            <p:spPr bwMode="auto">
              <a:xfrm>
                <a:off x="2546" y="2506"/>
                <a:ext cx="77" cy="273"/>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6101" name="Rectangle 18"/>
              <p:cNvSpPr>
                <a:spLocks noChangeArrowheads="1"/>
              </p:cNvSpPr>
              <p:nvPr/>
            </p:nvSpPr>
            <p:spPr bwMode="auto">
              <a:xfrm>
                <a:off x="2546" y="2842"/>
                <a:ext cx="77" cy="273"/>
              </a:xfrm>
              <a:prstGeom prst="rect">
                <a:avLst/>
              </a:prstGeom>
              <a:solidFill>
                <a:schemeClr val="bg1"/>
              </a:solidFill>
              <a:ln w="9525">
                <a:solidFill>
                  <a:schemeClr val="bg1"/>
                </a:solidFill>
                <a:miter lim="800000"/>
                <a:headEnd/>
                <a:tailEnd/>
              </a:ln>
            </p:spPr>
            <p:txBody>
              <a:bodyPr wrap="none" anchor="ctr"/>
              <a:lstStyle/>
              <a:p>
                <a:endParaRPr lang="en-US"/>
              </a:p>
            </p:txBody>
          </p:sp>
        </p:grpSp>
        <p:grpSp>
          <p:nvGrpSpPr>
            <p:cNvPr id="46088" name="Group 19"/>
            <p:cNvGrpSpPr>
              <a:grpSpLocks/>
            </p:cNvGrpSpPr>
            <p:nvPr/>
          </p:nvGrpSpPr>
          <p:grpSpPr bwMode="auto">
            <a:xfrm>
              <a:off x="4529" y="2508"/>
              <a:ext cx="77" cy="609"/>
              <a:chOff x="2546" y="2506"/>
              <a:chExt cx="77" cy="609"/>
            </a:xfrm>
          </p:grpSpPr>
          <p:sp>
            <p:nvSpPr>
              <p:cNvPr id="46098" name="Rectangle 20"/>
              <p:cNvSpPr>
                <a:spLocks noChangeArrowheads="1"/>
              </p:cNvSpPr>
              <p:nvPr/>
            </p:nvSpPr>
            <p:spPr bwMode="auto">
              <a:xfrm>
                <a:off x="2546" y="2506"/>
                <a:ext cx="77" cy="273"/>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6099" name="Rectangle 21"/>
              <p:cNvSpPr>
                <a:spLocks noChangeArrowheads="1"/>
              </p:cNvSpPr>
              <p:nvPr/>
            </p:nvSpPr>
            <p:spPr bwMode="auto">
              <a:xfrm>
                <a:off x="2546" y="2842"/>
                <a:ext cx="77" cy="273"/>
              </a:xfrm>
              <a:prstGeom prst="rect">
                <a:avLst/>
              </a:prstGeom>
              <a:solidFill>
                <a:schemeClr val="bg1"/>
              </a:solidFill>
              <a:ln w="9525">
                <a:solidFill>
                  <a:schemeClr val="bg1"/>
                </a:solidFill>
                <a:miter lim="800000"/>
                <a:headEnd/>
                <a:tailEnd/>
              </a:ln>
            </p:spPr>
            <p:txBody>
              <a:bodyPr wrap="none" anchor="ctr"/>
              <a:lstStyle/>
              <a:p>
                <a:endParaRPr lang="en-US"/>
              </a:p>
            </p:txBody>
          </p:sp>
        </p:grpSp>
        <p:grpSp>
          <p:nvGrpSpPr>
            <p:cNvPr id="46089" name="Group 22"/>
            <p:cNvGrpSpPr>
              <a:grpSpLocks/>
            </p:cNvGrpSpPr>
            <p:nvPr/>
          </p:nvGrpSpPr>
          <p:grpSpPr bwMode="auto">
            <a:xfrm>
              <a:off x="4425" y="2508"/>
              <a:ext cx="77" cy="609"/>
              <a:chOff x="2546" y="2506"/>
              <a:chExt cx="77" cy="609"/>
            </a:xfrm>
          </p:grpSpPr>
          <p:sp>
            <p:nvSpPr>
              <p:cNvPr id="46096" name="Rectangle 23"/>
              <p:cNvSpPr>
                <a:spLocks noChangeArrowheads="1"/>
              </p:cNvSpPr>
              <p:nvPr/>
            </p:nvSpPr>
            <p:spPr bwMode="auto">
              <a:xfrm>
                <a:off x="2546" y="2506"/>
                <a:ext cx="77" cy="273"/>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6097" name="Rectangle 24"/>
              <p:cNvSpPr>
                <a:spLocks noChangeArrowheads="1"/>
              </p:cNvSpPr>
              <p:nvPr/>
            </p:nvSpPr>
            <p:spPr bwMode="auto">
              <a:xfrm>
                <a:off x="2546" y="2842"/>
                <a:ext cx="77" cy="273"/>
              </a:xfrm>
              <a:prstGeom prst="rect">
                <a:avLst/>
              </a:prstGeom>
              <a:solidFill>
                <a:schemeClr val="bg1"/>
              </a:solidFill>
              <a:ln w="9525">
                <a:solidFill>
                  <a:schemeClr val="bg1"/>
                </a:solidFill>
                <a:miter lim="800000"/>
                <a:headEnd/>
                <a:tailEnd/>
              </a:ln>
            </p:spPr>
            <p:txBody>
              <a:bodyPr wrap="none" anchor="ctr"/>
              <a:lstStyle/>
              <a:p>
                <a:endParaRPr lang="en-US"/>
              </a:p>
            </p:txBody>
          </p:sp>
        </p:grpSp>
        <p:grpSp>
          <p:nvGrpSpPr>
            <p:cNvPr id="46090" name="Group 25"/>
            <p:cNvGrpSpPr>
              <a:grpSpLocks/>
            </p:cNvGrpSpPr>
            <p:nvPr/>
          </p:nvGrpSpPr>
          <p:grpSpPr bwMode="auto">
            <a:xfrm>
              <a:off x="4313" y="2508"/>
              <a:ext cx="77" cy="609"/>
              <a:chOff x="2546" y="2506"/>
              <a:chExt cx="77" cy="609"/>
            </a:xfrm>
          </p:grpSpPr>
          <p:sp>
            <p:nvSpPr>
              <p:cNvPr id="46094" name="Rectangle 26"/>
              <p:cNvSpPr>
                <a:spLocks noChangeArrowheads="1"/>
              </p:cNvSpPr>
              <p:nvPr/>
            </p:nvSpPr>
            <p:spPr bwMode="auto">
              <a:xfrm>
                <a:off x="2546" y="2506"/>
                <a:ext cx="77" cy="273"/>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6095" name="Rectangle 27"/>
              <p:cNvSpPr>
                <a:spLocks noChangeArrowheads="1"/>
              </p:cNvSpPr>
              <p:nvPr/>
            </p:nvSpPr>
            <p:spPr bwMode="auto">
              <a:xfrm>
                <a:off x="2546" y="2842"/>
                <a:ext cx="77" cy="273"/>
              </a:xfrm>
              <a:prstGeom prst="rect">
                <a:avLst/>
              </a:prstGeom>
              <a:solidFill>
                <a:schemeClr val="bg1"/>
              </a:solidFill>
              <a:ln w="9525">
                <a:solidFill>
                  <a:schemeClr val="bg1"/>
                </a:solidFill>
                <a:miter lim="800000"/>
                <a:headEnd/>
                <a:tailEnd/>
              </a:ln>
            </p:spPr>
            <p:txBody>
              <a:bodyPr wrap="none" anchor="ctr"/>
              <a:lstStyle/>
              <a:p>
                <a:endParaRPr lang="en-US"/>
              </a:p>
            </p:txBody>
          </p:sp>
        </p:grpSp>
        <p:grpSp>
          <p:nvGrpSpPr>
            <p:cNvPr id="46091" name="Group 28"/>
            <p:cNvGrpSpPr>
              <a:grpSpLocks/>
            </p:cNvGrpSpPr>
            <p:nvPr/>
          </p:nvGrpSpPr>
          <p:grpSpPr bwMode="auto">
            <a:xfrm>
              <a:off x="2770" y="2514"/>
              <a:ext cx="77" cy="609"/>
              <a:chOff x="2546" y="2506"/>
              <a:chExt cx="77" cy="609"/>
            </a:xfrm>
          </p:grpSpPr>
          <p:sp>
            <p:nvSpPr>
              <p:cNvPr id="46092" name="Rectangle 29"/>
              <p:cNvSpPr>
                <a:spLocks noChangeArrowheads="1"/>
              </p:cNvSpPr>
              <p:nvPr/>
            </p:nvSpPr>
            <p:spPr bwMode="auto">
              <a:xfrm>
                <a:off x="2546" y="2506"/>
                <a:ext cx="77" cy="273"/>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6093" name="Rectangle 30"/>
              <p:cNvSpPr>
                <a:spLocks noChangeArrowheads="1"/>
              </p:cNvSpPr>
              <p:nvPr/>
            </p:nvSpPr>
            <p:spPr bwMode="auto">
              <a:xfrm>
                <a:off x="2546" y="2842"/>
                <a:ext cx="77" cy="273"/>
              </a:xfrm>
              <a:prstGeom prst="rect">
                <a:avLst/>
              </a:prstGeom>
              <a:solidFill>
                <a:schemeClr val="bg1"/>
              </a:solidFill>
              <a:ln w="9525">
                <a:solidFill>
                  <a:schemeClr val="bg1"/>
                </a:solidFill>
                <a:miter lim="800000"/>
                <a:headEnd/>
                <a:tailEnd/>
              </a:ln>
            </p:spPr>
            <p:txBody>
              <a:bodyPr wrap="none" anchor="ctr"/>
              <a:lstStyle/>
              <a:p>
                <a:endParaRPr lang="en-US"/>
              </a:p>
            </p:txBody>
          </p:sp>
        </p:grpSp>
      </p:gr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down)">
                                      <p:cBhvr>
                                        <p:cTn id="7" dur="500"/>
                                        <p:tgtEl>
                                          <p:spTgt spid="24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44563" y="228600"/>
            <a:ext cx="7772400" cy="1143000"/>
          </a:xfrm>
        </p:spPr>
        <p:txBody>
          <a:bodyPr/>
          <a:lstStyle/>
          <a:p>
            <a:pPr eaLnBrk="1" hangingPunct="1"/>
            <a:r>
              <a:rPr lang="en-US" smtClean="0"/>
              <a:t>Are feature detectors ‘built in’?</a:t>
            </a:r>
          </a:p>
        </p:txBody>
      </p:sp>
      <p:pic>
        <p:nvPicPr>
          <p:cNvPr id="25603" name="Picture 3"/>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l="3323" t="5721" r="8270"/>
          <a:stretch>
            <a:fillRect/>
          </a:stretch>
        </p:blipFill>
        <p:spPr bwMode="auto">
          <a:xfrm>
            <a:off x="2058988" y="1438275"/>
            <a:ext cx="536257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fa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2025" y="5740400"/>
            <a:ext cx="28352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800" decel="100000"/>
                                        <p:tgtEl>
                                          <p:spTgt spid="25602"/>
                                        </p:tgtEl>
                                      </p:cBhvr>
                                    </p:animEffect>
                                    <p:anim calcmode="lin" valueType="num">
                                      <p:cBhvr>
                                        <p:cTn id="8" dur="800" decel="100000" fill="hold"/>
                                        <p:tgtEl>
                                          <p:spTgt spid="25602"/>
                                        </p:tgtEl>
                                        <p:attrNameLst>
                                          <p:attrName>style.rotation</p:attrName>
                                        </p:attrNameLst>
                                      </p:cBhvr>
                                      <p:tavLst>
                                        <p:tav tm="0">
                                          <p:val>
                                            <p:fltVal val="-90"/>
                                          </p:val>
                                        </p:tav>
                                        <p:tav tm="100000">
                                          <p:val>
                                            <p:fltVal val="0"/>
                                          </p:val>
                                        </p:tav>
                                      </p:tavLst>
                                    </p:anim>
                                    <p:anim calcmode="lin" valueType="num">
                                      <p:cBhvr>
                                        <p:cTn id="9" dur="800" decel="100000" fill="hold"/>
                                        <p:tgtEl>
                                          <p:spTgt spid="25602"/>
                                        </p:tgtEl>
                                        <p:attrNameLst>
                                          <p:attrName>ppt_x</p:attrName>
                                        </p:attrNameLst>
                                      </p:cBhvr>
                                      <p:tavLst>
                                        <p:tav tm="0">
                                          <p:val>
                                            <p:strVal val="#ppt_x+0.4"/>
                                          </p:val>
                                        </p:tav>
                                        <p:tav tm="100000">
                                          <p:val>
                                            <p:strVal val="#ppt_x-0.05"/>
                                          </p:val>
                                        </p:tav>
                                      </p:tavLst>
                                    </p:anim>
                                    <p:anim calcmode="lin" valueType="num">
                                      <p:cBhvr>
                                        <p:cTn id="10" dur="800" decel="100000" fill="hold"/>
                                        <p:tgtEl>
                                          <p:spTgt spid="256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56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560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5603"/>
                                        </p:tgtEl>
                                        <p:attrNameLst>
                                          <p:attrName>style.visibility</p:attrName>
                                        </p:attrNameLst>
                                      </p:cBhvr>
                                      <p:to>
                                        <p:strVal val="visible"/>
                                      </p:to>
                                    </p:set>
                                    <p:animEffect transition="in" filter="wipe(left)">
                                      <p:cBhvr>
                                        <p:cTn id="17" dur="500"/>
                                        <p:tgtEl>
                                          <p:spTgt spid="256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5604"/>
                                        </p:tgtEl>
                                        <p:attrNameLst>
                                          <p:attrName>style.visibility</p:attrName>
                                        </p:attrNameLst>
                                      </p:cBhvr>
                                      <p:to>
                                        <p:strVal val="visible"/>
                                      </p:to>
                                    </p:set>
                                    <p:animEffect transition="in" filter="wipe(down)">
                                      <p:cBhvr>
                                        <p:cTn id="22"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247650"/>
            <a:ext cx="7772400" cy="1143000"/>
          </a:xfrm>
        </p:spPr>
        <p:txBody>
          <a:bodyPr/>
          <a:lstStyle/>
          <a:p>
            <a:pPr eaLnBrk="1" hangingPunct="1"/>
            <a:r>
              <a:rPr lang="en-US" smtClean="0"/>
              <a:t>What is ‘teaching’?</a:t>
            </a:r>
          </a:p>
        </p:txBody>
      </p:sp>
      <p:sp>
        <p:nvSpPr>
          <p:cNvPr id="63491" name="Rectangle 3"/>
          <p:cNvSpPr>
            <a:spLocks noGrp="1" noChangeArrowheads="1"/>
          </p:cNvSpPr>
          <p:nvPr>
            <p:ph type="body" idx="1"/>
          </p:nvPr>
        </p:nvSpPr>
        <p:spPr>
          <a:xfrm>
            <a:off x="2787650" y="2036763"/>
            <a:ext cx="6477000" cy="4114800"/>
          </a:xfrm>
        </p:spPr>
        <p:txBody>
          <a:bodyPr/>
          <a:lstStyle/>
          <a:p>
            <a:pPr algn="ctr" eaLnBrk="1" hangingPunct="1">
              <a:buFontTx/>
              <a:buNone/>
            </a:pPr>
            <a:r>
              <a:rPr lang="en-US" sz="2800" smtClean="0"/>
              <a:t>Are short attention spans in youngsters ‘abnormal’?</a:t>
            </a:r>
          </a:p>
          <a:p>
            <a:pPr algn="ctr" eaLnBrk="1" hangingPunct="1">
              <a:buFontTx/>
              <a:buNone/>
            </a:pPr>
            <a:endParaRPr lang="en-US" sz="2800" smtClean="0"/>
          </a:p>
          <a:p>
            <a:pPr algn="ctr" eaLnBrk="1" hangingPunct="1">
              <a:buFontTx/>
              <a:buNone/>
            </a:pPr>
            <a:r>
              <a:rPr lang="en-US" sz="2800" smtClean="0"/>
              <a:t>Remember empiricism?</a:t>
            </a:r>
          </a:p>
          <a:p>
            <a:pPr algn="ctr" eaLnBrk="1" hangingPunct="1">
              <a:buFontTx/>
              <a:buNone/>
            </a:pPr>
            <a:endParaRPr lang="en-US" sz="2800" smtClean="0"/>
          </a:p>
          <a:p>
            <a:pPr algn="ctr" eaLnBrk="1" hangingPunct="1">
              <a:buFontTx/>
              <a:buNone/>
            </a:pPr>
            <a:r>
              <a:rPr lang="en-US" sz="2800" smtClean="0"/>
              <a:t>Critical Periods</a:t>
            </a:r>
          </a:p>
          <a:p>
            <a:pPr algn="ctr" eaLnBrk="1" hangingPunct="1">
              <a:buFontTx/>
              <a:buNone/>
            </a:pPr>
            <a:r>
              <a:rPr lang="en-US" sz="2800" smtClean="0"/>
              <a:t>and</a:t>
            </a:r>
          </a:p>
          <a:p>
            <a:pPr algn="ctr" eaLnBrk="1" hangingPunct="1">
              <a:buFontTx/>
              <a:buNone/>
            </a:pPr>
            <a:r>
              <a:rPr lang="en-US" sz="2800" smtClean="0"/>
              <a:t>Puberty</a:t>
            </a:r>
          </a:p>
        </p:txBody>
      </p:sp>
      <p:pic>
        <p:nvPicPr>
          <p:cNvPr id="63492" name="Picture 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328613" y="2716213"/>
            <a:ext cx="3367087"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800" decel="100000"/>
                                        <p:tgtEl>
                                          <p:spTgt spid="63490"/>
                                        </p:tgtEl>
                                      </p:cBhvr>
                                    </p:animEffect>
                                    <p:anim calcmode="lin" valueType="num">
                                      <p:cBhvr>
                                        <p:cTn id="8" dur="800" decel="100000" fill="hold"/>
                                        <p:tgtEl>
                                          <p:spTgt spid="63490"/>
                                        </p:tgtEl>
                                        <p:attrNameLst>
                                          <p:attrName>style.rotation</p:attrName>
                                        </p:attrNameLst>
                                      </p:cBhvr>
                                      <p:tavLst>
                                        <p:tav tm="0">
                                          <p:val>
                                            <p:fltVal val="-90"/>
                                          </p:val>
                                        </p:tav>
                                        <p:tav tm="100000">
                                          <p:val>
                                            <p:fltVal val="0"/>
                                          </p:val>
                                        </p:tav>
                                      </p:tavLst>
                                    </p:anim>
                                    <p:anim calcmode="lin" valueType="num">
                                      <p:cBhvr>
                                        <p:cTn id="9" dur="800" decel="100000" fill="hold"/>
                                        <p:tgtEl>
                                          <p:spTgt spid="63490"/>
                                        </p:tgtEl>
                                        <p:attrNameLst>
                                          <p:attrName>ppt_x</p:attrName>
                                        </p:attrNameLst>
                                      </p:cBhvr>
                                      <p:tavLst>
                                        <p:tav tm="0">
                                          <p:val>
                                            <p:strVal val="#ppt_x+0.4"/>
                                          </p:val>
                                        </p:tav>
                                        <p:tav tm="100000">
                                          <p:val>
                                            <p:strVal val="#ppt_x-0.05"/>
                                          </p:val>
                                        </p:tav>
                                      </p:tavLst>
                                    </p:anim>
                                    <p:anim calcmode="lin" valueType="num">
                                      <p:cBhvr>
                                        <p:cTn id="10" dur="800" decel="100000" fill="hold"/>
                                        <p:tgtEl>
                                          <p:spTgt spid="6349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349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349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63491">
                                            <p:txEl>
                                              <p:pRg st="0" end="0"/>
                                            </p:txEl>
                                          </p:spTgt>
                                        </p:tgtEl>
                                        <p:attrNameLst>
                                          <p:attrName>style.visibility</p:attrName>
                                        </p:attrNameLst>
                                      </p:cBhvr>
                                      <p:to>
                                        <p:strVal val="visible"/>
                                      </p:to>
                                    </p:set>
                                    <p:animEffect transition="in" filter="fade">
                                      <p:cBhvr>
                                        <p:cTn id="16" dur="1000"/>
                                        <p:tgtEl>
                                          <p:spTgt spid="63491">
                                            <p:txEl>
                                              <p:pRg st="0" end="0"/>
                                            </p:txEl>
                                          </p:spTgt>
                                        </p:tgtEl>
                                      </p:cBhvr>
                                    </p:animEffect>
                                    <p:anim calcmode="lin" valueType="num">
                                      <p:cBhvr>
                                        <p:cTn id="17" dur="10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63491">
                                            <p:txEl>
                                              <p:pRg st="0" end="0"/>
                                            </p:txEl>
                                          </p:spTgt>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63491">
                                            <p:txEl>
                                              <p:pRg st="2" end="2"/>
                                            </p:txEl>
                                          </p:spTgt>
                                        </p:tgtEl>
                                        <p:attrNameLst>
                                          <p:attrName>style.visibility</p:attrName>
                                        </p:attrNameLst>
                                      </p:cBhvr>
                                      <p:to>
                                        <p:strVal val="visible"/>
                                      </p:to>
                                    </p:set>
                                    <p:animEffect transition="in" filter="fade">
                                      <p:cBhvr>
                                        <p:cTn id="21" dur="1000"/>
                                        <p:tgtEl>
                                          <p:spTgt spid="63491">
                                            <p:txEl>
                                              <p:pRg st="2" end="2"/>
                                            </p:txEl>
                                          </p:spTgt>
                                        </p:tgtEl>
                                      </p:cBhvr>
                                    </p:animEffect>
                                    <p:anim calcmode="lin" valueType="num">
                                      <p:cBhvr>
                                        <p:cTn id="22" dur="10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3491">
                                            <p:txEl>
                                              <p:pRg st="2" end="2"/>
                                            </p:txEl>
                                          </p:spTgt>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63491">
                                            <p:txEl>
                                              <p:pRg st="4" end="4"/>
                                            </p:txEl>
                                          </p:spTgt>
                                        </p:tgtEl>
                                        <p:attrNameLst>
                                          <p:attrName>style.visibility</p:attrName>
                                        </p:attrNameLst>
                                      </p:cBhvr>
                                      <p:to>
                                        <p:strVal val="visible"/>
                                      </p:to>
                                    </p:set>
                                    <p:animEffect transition="in" filter="fade">
                                      <p:cBhvr>
                                        <p:cTn id="27" dur="1000"/>
                                        <p:tgtEl>
                                          <p:spTgt spid="63491">
                                            <p:txEl>
                                              <p:pRg st="4" end="4"/>
                                            </p:txEl>
                                          </p:spTgt>
                                        </p:tgtEl>
                                      </p:cBhvr>
                                    </p:animEffect>
                                    <p:anim calcmode="lin" valueType="num">
                                      <p:cBhvr>
                                        <p:cTn id="28" dur="10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3491">
                                            <p:txEl>
                                              <p:pRg st="4" end="4"/>
                                            </p:txEl>
                                          </p:spTgt>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000"/>
                            </p:stCondLst>
                            <p:childTnLst>
                              <p:par>
                                <p:cTn id="31" presetID="47" presetClass="entr" presetSubtype="0" fill="hold" grpId="0" nodeType="afterEffect">
                                  <p:stCondLst>
                                    <p:cond delay="0"/>
                                  </p:stCondLst>
                                  <p:childTnLst>
                                    <p:set>
                                      <p:cBhvr>
                                        <p:cTn id="32" dur="1" fill="hold">
                                          <p:stCondLst>
                                            <p:cond delay="0"/>
                                          </p:stCondLst>
                                        </p:cTn>
                                        <p:tgtEl>
                                          <p:spTgt spid="63491">
                                            <p:txEl>
                                              <p:pRg st="5" end="5"/>
                                            </p:txEl>
                                          </p:spTgt>
                                        </p:tgtEl>
                                        <p:attrNameLst>
                                          <p:attrName>style.visibility</p:attrName>
                                        </p:attrNameLst>
                                      </p:cBhvr>
                                      <p:to>
                                        <p:strVal val="visible"/>
                                      </p:to>
                                    </p:set>
                                    <p:animEffect transition="in" filter="fade">
                                      <p:cBhvr>
                                        <p:cTn id="33" dur="1000"/>
                                        <p:tgtEl>
                                          <p:spTgt spid="63491">
                                            <p:txEl>
                                              <p:pRg st="5" end="5"/>
                                            </p:txEl>
                                          </p:spTgt>
                                        </p:tgtEl>
                                      </p:cBhvr>
                                    </p:animEffect>
                                    <p:anim calcmode="lin" valueType="num">
                                      <p:cBhvr>
                                        <p:cTn id="34" dur="1000" fill="hold"/>
                                        <p:tgtEl>
                                          <p:spTgt spid="63491">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63491">
                                            <p:txEl>
                                              <p:pRg st="5" end="5"/>
                                            </p:txEl>
                                          </p:spTgt>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4000"/>
                            </p:stCondLst>
                            <p:childTnLst>
                              <p:par>
                                <p:cTn id="37" presetID="47" presetClass="entr" presetSubtype="0" fill="hold" grpId="0" nodeType="afterEffect">
                                  <p:stCondLst>
                                    <p:cond delay="0"/>
                                  </p:stCondLst>
                                  <p:childTnLst>
                                    <p:set>
                                      <p:cBhvr>
                                        <p:cTn id="38" dur="1" fill="hold">
                                          <p:stCondLst>
                                            <p:cond delay="0"/>
                                          </p:stCondLst>
                                        </p:cTn>
                                        <p:tgtEl>
                                          <p:spTgt spid="63491">
                                            <p:txEl>
                                              <p:pRg st="6" end="6"/>
                                            </p:txEl>
                                          </p:spTgt>
                                        </p:tgtEl>
                                        <p:attrNameLst>
                                          <p:attrName>style.visibility</p:attrName>
                                        </p:attrNameLst>
                                      </p:cBhvr>
                                      <p:to>
                                        <p:strVal val="visible"/>
                                      </p:to>
                                    </p:set>
                                    <p:animEffect transition="in" filter="fade">
                                      <p:cBhvr>
                                        <p:cTn id="39" dur="1000"/>
                                        <p:tgtEl>
                                          <p:spTgt spid="63491">
                                            <p:txEl>
                                              <p:pRg st="6" end="6"/>
                                            </p:txEl>
                                          </p:spTgt>
                                        </p:tgtEl>
                                      </p:cBhvr>
                                    </p:animEffect>
                                    <p:anim calcmode="lin" valueType="num">
                                      <p:cBhvr>
                                        <p:cTn id="40" dur="1000" fill="hold"/>
                                        <p:tgtEl>
                                          <p:spTgt spid="63491">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63491">
                                            <p:txEl>
                                              <p:pRg st="6" end="6"/>
                                            </p:txEl>
                                          </p:spTgt>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5000"/>
                            </p:stCondLst>
                            <p:childTnLst>
                              <p:par>
                                <p:cTn id="43" presetID="22" presetClass="entr" presetSubtype="4" fill="hold" nodeType="afterEffect">
                                  <p:stCondLst>
                                    <p:cond delay="0"/>
                                  </p:stCondLst>
                                  <p:childTnLst>
                                    <p:set>
                                      <p:cBhvr>
                                        <p:cTn id="44" dur="1" fill="hold">
                                          <p:stCondLst>
                                            <p:cond delay="0"/>
                                          </p:stCondLst>
                                        </p:cTn>
                                        <p:tgtEl>
                                          <p:spTgt spid="63492"/>
                                        </p:tgtEl>
                                        <p:attrNameLst>
                                          <p:attrName>style.visibility</p:attrName>
                                        </p:attrNameLst>
                                      </p:cBhvr>
                                      <p:to>
                                        <p:strVal val="visible"/>
                                      </p:to>
                                    </p:set>
                                    <p:animEffect transition="in" filter="wipe(down)">
                                      <p:cBhvr>
                                        <p:cTn id="45"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165225" y="314325"/>
            <a:ext cx="7294563" cy="3706813"/>
          </a:xfrm>
          <a:prstGeom prst="rect">
            <a:avLst/>
          </a:prstGeom>
          <a:gradFill rotWithShape="0">
            <a:gsLst>
              <a:gs pos="0">
                <a:srgbClr val="6C6C6C"/>
              </a:gs>
              <a:gs pos="100000">
                <a:srgbClr val="EAEAEA"/>
              </a:gs>
            </a:gsLst>
            <a:lin ang="0" scaled="1"/>
          </a:gradFill>
          <a:ln w="19050">
            <a:solidFill>
              <a:srgbClr val="000000"/>
            </a:solidFill>
            <a:miter lim="800000"/>
            <a:headEnd/>
            <a:tailEnd/>
          </a:ln>
        </p:spPr>
        <p:txBody>
          <a:bodyPr/>
          <a:lstStyle/>
          <a:p>
            <a:endParaRPr lang="en-US"/>
          </a:p>
        </p:txBody>
      </p:sp>
      <p:sp>
        <p:nvSpPr>
          <p:cNvPr id="49155" name="Line 3"/>
          <p:cNvSpPr>
            <a:spLocks noChangeShapeType="1"/>
          </p:cNvSpPr>
          <p:nvPr/>
        </p:nvSpPr>
        <p:spPr bwMode="auto">
          <a:xfrm>
            <a:off x="1165225" y="314325"/>
            <a:ext cx="1588" cy="37068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6" name="Line 4"/>
          <p:cNvSpPr>
            <a:spLocks noChangeShapeType="1"/>
          </p:cNvSpPr>
          <p:nvPr/>
        </p:nvSpPr>
        <p:spPr bwMode="auto">
          <a:xfrm>
            <a:off x="1096963" y="4021138"/>
            <a:ext cx="6826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7" name="Line 5"/>
          <p:cNvSpPr>
            <a:spLocks noChangeShapeType="1"/>
          </p:cNvSpPr>
          <p:nvPr/>
        </p:nvSpPr>
        <p:spPr bwMode="auto">
          <a:xfrm>
            <a:off x="1096963" y="3306763"/>
            <a:ext cx="6826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8" name="Line 6"/>
          <p:cNvSpPr>
            <a:spLocks noChangeShapeType="1"/>
          </p:cNvSpPr>
          <p:nvPr/>
        </p:nvSpPr>
        <p:spPr bwMode="auto">
          <a:xfrm>
            <a:off x="1096963" y="2576513"/>
            <a:ext cx="6826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9" name="Line 7"/>
          <p:cNvSpPr>
            <a:spLocks noChangeShapeType="1"/>
          </p:cNvSpPr>
          <p:nvPr/>
        </p:nvSpPr>
        <p:spPr bwMode="auto">
          <a:xfrm>
            <a:off x="1096963" y="1862138"/>
            <a:ext cx="6826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0" name="Line 8"/>
          <p:cNvSpPr>
            <a:spLocks noChangeShapeType="1"/>
          </p:cNvSpPr>
          <p:nvPr/>
        </p:nvSpPr>
        <p:spPr bwMode="auto">
          <a:xfrm>
            <a:off x="1096963" y="1147763"/>
            <a:ext cx="6826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1" name="Line 9"/>
          <p:cNvSpPr>
            <a:spLocks noChangeShapeType="1"/>
          </p:cNvSpPr>
          <p:nvPr/>
        </p:nvSpPr>
        <p:spPr bwMode="auto">
          <a:xfrm>
            <a:off x="1096963" y="417513"/>
            <a:ext cx="6826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2" name="Line 10"/>
          <p:cNvSpPr>
            <a:spLocks noChangeShapeType="1"/>
          </p:cNvSpPr>
          <p:nvPr/>
        </p:nvSpPr>
        <p:spPr bwMode="auto">
          <a:xfrm>
            <a:off x="1165225" y="4021138"/>
            <a:ext cx="7294563"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3" name="Line 11"/>
          <p:cNvSpPr>
            <a:spLocks noChangeShapeType="1"/>
          </p:cNvSpPr>
          <p:nvPr/>
        </p:nvSpPr>
        <p:spPr bwMode="auto">
          <a:xfrm flipH="1" flipV="1">
            <a:off x="1166813" y="4021138"/>
            <a:ext cx="3175" cy="682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4" name="Rectangle 12"/>
          <p:cNvSpPr>
            <a:spLocks noChangeArrowheads="1"/>
          </p:cNvSpPr>
          <p:nvPr/>
        </p:nvSpPr>
        <p:spPr bwMode="auto">
          <a:xfrm>
            <a:off x="876300" y="3886200"/>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0</a:t>
            </a:r>
            <a:endParaRPr lang="en-US" b="1"/>
          </a:p>
        </p:txBody>
      </p:sp>
      <p:sp>
        <p:nvSpPr>
          <p:cNvPr id="49165" name="Rectangle 13"/>
          <p:cNvSpPr>
            <a:spLocks noChangeArrowheads="1"/>
          </p:cNvSpPr>
          <p:nvPr/>
        </p:nvSpPr>
        <p:spPr bwMode="auto">
          <a:xfrm>
            <a:off x="757238" y="3171825"/>
            <a:ext cx="2413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20</a:t>
            </a:r>
            <a:endParaRPr lang="en-US" b="1"/>
          </a:p>
        </p:txBody>
      </p:sp>
      <p:sp>
        <p:nvSpPr>
          <p:cNvPr id="49166" name="Rectangle 14"/>
          <p:cNvSpPr>
            <a:spLocks noChangeArrowheads="1"/>
          </p:cNvSpPr>
          <p:nvPr/>
        </p:nvSpPr>
        <p:spPr bwMode="auto">
          <a:xfrm>
            <a:off x="757238" y="2439988"/>
            <a:ext cx="2413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40</a:t>
            </a:r>
            <a:endParaRPr lang="en-US" b="1"/>
          </a:p>
        </p:txBody>
      </p:sp>
      <p:sp>
        <p:nvSpPr>
          <p:cNvPr id="49167" name="Rectangle 15"/>
          <p:cNvSpPr>
            <a:spLocks noChangeArrowheads="1"/>
          </p:cNvSpPr>
          <p:nvPr/>
        </p:nvSpPr>
        <p:spPr bwMode="auto">
          <a:xfrm>
            <a:off x="757238" y="1725613"/>
            <a:ext cx="2413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60</a:t>
            </a:r>
            <a:endParaRPr lang="en-US" b="1"/>
          </a:p>
        </p:txBody>
      </p:sp>
      <p:sp>
        <p:nvSpPr>
          <p:cNvPr id="49168" name="Rectangle 16"/>
          <p:cNvSpPr>
            <a:spLocks noChangeArrowheads="1"/>
          </p:cNvSpPr>
          <p:nvPr/>
        </p:nvSpPr>
        <p:spPr bwMode="auto">
          <a:xfrm>
            <a:off x="757238" y="1012825"/>
            <a:ext cx="2413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80</a:t>
            </a:r>
            <a:endParaRPr lang="en-US" b="1"/>
          </a:p>
        </p:txBody>
      </p:sp>
      <p:sp>
        <p:nvSpPr>
          <p:cNvPr id="49169" name="Rectangle 17"/>
          <p:cNvSpPr>
            <a:spLocks noChangeArrowheads="1"/>
          </p:cNvSpPr>
          <p:nvPr/>
        </p:nvSpPr>
        <p:spPr bwMode="auto">
          <a:xfrm>
            <a:off x="638175" y="280988"/>
            <a:ext cx="3619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100</a:t>
            </a:r>
            <a:endParaRPr lang="en-US" b="1"/>
          </a:p>
        </p:txBody>
      </p:sp>
      <p:sp>
        <p:nvSpPr>
          <p:cNvPr id="49170" name="Rectangle 18"/>
          <p:cNvSpPr>
            <a:spLocks noChangeArrowheads="1"/>
          </p:cNvSpPr>
          <p:nvPr/>
        </p:nvSpPr>
        <p:spPr bwMode="auto">
          <a:xfrm>
            <a:off x="1187450" y="4202113"/>
            <a:ext cx="1206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0</a:t>
            </a:r>
            <a:endParaRPr lang="en-US" b="1"/>
          </a:p>
        </p:txBody>
      </p:sp>
      <p:sp>
        <p:nvSpPr>
          <p:cNvPr id="49171" name="Rectangle 19"/>
          <p:cNvSpPr>
            <a:spLocks noChangeArrowheads="1"/>
          </p:cNvSpPr>
          <p:nvPr/>
        </p:nvSpPr>
        <p:spPr bwMode="auto">
          <a:xfrm>
            <a:off x="2511425" y="4202113"/>
            <a:ext cx="2762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1K</a:t>
            </a:r>
            <a:endParaRPr lang="en-US" b="1"/>
          </a:p>
        </p:txBody>
      </p:sp>
      <p:sp>
        <p:nvSpPr>
          <p:cNvPr id="49172" name="Rectangle 20"/>
          <p:cNvSpPr>
            <a:spLocks noChangeArrowheads="1"/>
          </p:cNvSpPr>
          <p:nvPr/>
        </p:nvSpPr>
        <p:spPr bwMode="auto">
          <a:xfrm>
            <a:off x="3981450" y="4202113"/>
            <a:ext cx="2762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2K</a:t>
            </a:r>
            <a:endParaRPr lang="en-US" b="1"/>
          </a:p>
        </p:txBody>
      </p:sp>
      <p:sp>
        <p:nvSpPr>
          <p:cNvPr id="49173" name="Rectangle 21"/>
          <p:cNvSpPr>
            <a:spLocks noChangeArrowheads="1"/>
          </p:cNvSpPr>
          <p:nvPr/>
        </p:nvSpPr>
        <p:spPr bwMode="auto">
          <a:xfrm>
            <a:off x="5449888" y="4202113"/>
            <a:ext cx="2762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3K</a:t>
            </a:r>
            <a:endParaRPr lang="en-US" b="1"/>
          </a:p>
        </p:txBody>
      </p:sp>
      <p:sp>
        <p:nvSpPr>
          <p:cNvPr id="49174" name="Rectangle 22"/>
          <p:cNvSpPr>
            <a:spLocks noChangeArrowheads="1"/>
          </p:cNvSpPr>
          <p:nvPr/>
        </p:nvSpPr>
        <p:spPr bwMode="auto">
          <a:xfrm>
            <a:off x="6919913" y="4202113"/>
            <a:ext cx="2762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4K</a:t>
            </a:r>
            <a:endParaRPr lang="en-US" b="1"/>
          </a:p>
        </p:txBody>
      </p:sp>
      <p:sp>
        <p:nvSpPr>
          <p:cNvPr id="49175" name="Rectangle 23"/>
          <p:cNvSpPr>
            <a:spLocks noChangeArrowheads="1"/>
          </p:cNvSpPr>
          <p:nvPr/>
        </p:nvSpPr>
        <p:spPr bwMode="auto">
          <a:xfrm>
            <a:off x="8389938" y="4202113"/>
            <a:ext cx="2762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5K</a:t>
            </a:r>
            <a:endParaRPr lang="en-US" b="1"/>
          </a:p>
        </p:txBody>
      </p:sp>
      <p:sp>
        <p:nvSpPr>
          <p:cNvPr id="49176" name="Text Box 24"/>
          <p:cNvSpPr txBox="1">
            <a:spLocks noChangeArrowheads="1"/>
          </p:cNvSpPr>
          <p:nvPr/>
        </p:nvSpPr>
        <p:spPr bwMode="auto">
          <a:xfrm rot="-5400000">
            <a:off x="-939799" y="1925637"/>
            <a:ext cx="2711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000" i="1">
                <a:latin typeface="Arial" charset="0"/>
              </a:rPr>
              <a:t>Chemical Element No.</a:t>
            </a:r>
          </a:p>
        </p:txBody>
      </p:sp>
      <p:sp>
        <p:nvSpPr>
          <p:cNvPr id="49177" name="Text Box 25"/>
          <p:cNvSpPr txBox="1">
            <a:spLocks noChangeArrowheads="1"/>
          </p:cNvSpPr>
          <p:nvPr/>
        </p:nvSpPr>
        <p:spPr bwMode="auto">
          <a:xfrm>
            <a:off x="3721100" y="4416425"/>
            <a:ext cx="194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i="1">
                <a:latin typeface="Arial" charset="0"/>
              </a:rPr>
              <a:t>Recorded History</a:t>
            </a:r>
          </a:p>
        </p:txBody>
      </p:sp>
      <p:grpSp>
        <p:nvGrpSpPr>
          <p:cNvPr id="2" name="Group 26"/>
          <p:cNvGrpSpPr>
            <a:grpSpLocks/>
          </p:cNvGrpSpPr>
          <p:nvPr/>
        </p:nvGrpSpPr>
        <p:grpSpPr bwMode="auto">
          <a:xfrm>
            <a:off x="1233488" y="314325"/>
            <a:ext cx="7158037" cy="3386138"/>
            <a:chOff x="749" y="959"/>
            <a:chExt cx="4509" cy="2133"/>
          </a:xfrm>
        </p:grpSpPr>
        <p:sp>
          <p:nvSpPr>
            <p:cNvPr id="49430" name="Line 27"/>
            <p:cNvSpPr>
              <a:spLocks noChangeShapeType="1"/>
            </p:cNvSpPr>
            <p:nvPr/>
          </p:nvSpPr>
          <p:spPr bwMode="auto">
            <a:xfrm>
              <a:off x="749" y="3091"/>
              <a:ext cx="9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31" name="Line 28"/>
            <p:cNvSpPr>
              <a:spLocks noChangeShapeType="1"/>
            </p:cNvSpPr>
            <p:nvPr/>
          </p:nvSpPr>
          <p:spPr bwMode="auto">
            <a:xfrm>
              <a:off x="845"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32" name="Line 29"/>
            <p:cNvSpPr>
              <a:spLocks noChangeShapeType="1"/>
            </p:cNvSpPr>
            <p:nvPr/>
          </p:nvSpPr>
          <p:spPr bwMode="auto">
            <a:xfrm>
              <a:off x="931"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33" name="Line 30"/>
            <p:cNvSpPr>
              <a:spLocks noChangeShapeType="1"/>
            </p:cNvSpPr>
            <p:nvPr/>
          </p:nvSpPr>
          <p:spPr bwMode="auto">
            <a:xfrm>
              <a:off x="1017" y="3091"/>
              <a:ext cx="9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34" name="Line 31"/>
            <p:cNvSpPr>
              <a:spLocks noChangeShapeType="1"/>
            </p:cNvSpPr>
            <p:nvPr/>
          </p:nvSpPr>
          <p:spPr bwMode="auto">
            <a:xfrm>
              <a:off x="1113"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35" name="Line 32"/>
            <p:cNvSpPr>
              <a:spLocks noChangeShapeType="1"/>
            </p:cNvSpPr>
            <p:nvPr/>
          </p:nvSpPr>
          <p:spPr bwMode="auto">
            <a:xfrm>
              <a:off x="1199" y="3091"/>
              <a:ext cx="9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36" name="Line 33"/>
            <p:cNvSpPr>
              <a:spLocks noChangeShapeType="1"/>
            </p:cNvSpPr>
            <p:nvPr/>
          </p:nvSpPr>
          <p:spPr bwMode="auto">
            <a:xfrm>
              <a:off x="1295"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37" name="Line 34"/>
            <p:cNvSpPr>
              <a:spLocks noChangeShapeType="1"/>
            </p:cNvSpPr>
            <p:nvPr/>
          </p:nvSpPr>
          <p:spPr bwMode="auto">
            <a:xfrm>
              <a:off x="1381" y="3091"/>
              <a:ext cx="9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38" name="Line 35"/>
            <p:cNvSpPr>
              <a:spLocks noChangeShapeType="1"/>
            </p:cNvSpPr>
            <p:nvPr/>
          </p:nvSpPr>
          <p:spPr bwMode="auto">
            <a:xfrm>
              <a:off x="1477"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39" name="Line 36"/>
            <p:cNvSpPr>
              <a:spLocks noChangeShapeType="1"/>
            </p:cNvSpPr>
            <p:nvPr/>
          </p:nvSpPr>
          <p:spPr bwMode="auto">
            <a:xfrm>
              <a:off x="1563"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40" name="Line 37"/>
            <p:cNvSpPr>
              <a:spLocks noChangeShapeType="1"/>
            </p:cNvSpPr>
            <p:nvPr/>
          </p:nvSpPr>
          <p:spPr bwMode="auto">
            <a:xfrm>
              <a:off x="1649" y="3091"/>
              <a:ext cx="9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41" name="Line 38"/>
            <p:cNvSpPr>
              <a:spLocks noChangeShapeType="1"/>
            </p:cNvSpPr>
            <p:nvPr/>
          </p:nvSpPr>
          <p:spPr bwMode="auto">
            <a:xfrm>
              <a:off x="1745"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42" name="Line 39"/>
            <p:cNvSpPr>
              <a:spLocks noChangeShapeType="1"/>
            </p:cNvSpPr>
            <p:nvPr/>
          </p:nvSpPr>
          <p:spPr bwMode="auto">
            <a:xfrm>
              <a:off x="1831" y="3091"/>
              <a:ext cx="9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43" name="Line 40"/>
            <p:cNvSpPr>
              <a:spLocks noChangeShapeType="1"/>
            </p:cNvSpPr>
            <p:nvPr/>
          </p:nvSpPr>
          <p:spPr bwMode="auto">
            <a:xfrm>
              <a:off x="1927"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44" name="Line 41"/>
            <p:cNvSpPr>
              <a:spLocks noChangeShapeType="1"/>
            </p:cNvSpPr>
            <p:nvPr/>
          </p:nvSpPr>
          <p:spPr bwMode="auto">
            <a:xfrm>
              <a:off x="2013" y="3091"/>
              <a:ext cx="85"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45" name="Line 42"/>
            <p:cNvSpPr>
              <a:spLocks noChangeShapeType="1"/>
            </p:cNvSpPr>
            <p:nvPr/>
          </p:nvSpPr>
          <p:spPr bwMode="auto">
            <a:xfrm>
              <a:off x="2098" y="3091"/>
              <a:ext cx="97"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46" name="Line 43"/>
            <p:cNvSpPr>
              <a:spLocks noChangeShapeType="1"/>
            </p:cNvSpPr>
            <p:nvPr/>
          </p:nvSpPr>
          <p:spPr bwMode="auto">
            <a:xfrm>
              <a:off x="2195" y="3091"/>
              <a:ext cx="85"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47" name="Line 44"/>
            <p:cNvSpPr>
              <a:spLocks noChangeShapeType="1"/>
            </p:cNvSpPr>
            <p:nvPr/>
          </p:nvSpPr>
          <p:spPr bwMode="auto">
            <a:xfrm>
              <a:off x="2280" y="3091"/>
              <a:ext cx="97"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48" name="Line 45"/>
            <p:cNvSpPr>
              <a:spLocks noChangeShapeType="1"/>
            </p:cNvSpPr>
            <p:nvPr/>
          </p:nvSpPr>
          <p:spPr bwMode="auto">
            <a:xfrm>
              <a:off x="2377"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49" name="Line 46"/>
            <p:cNvSpPr>
              <a:spLocks noChangeShapeType="1"/>
            </p:cNvSpPr>
            <p:nvPr/>
          </p:nvSpPr>
          <p:spPr bwMode="auto">
            <a:xfrm>
              <a:off x="2463" y="3091"/>
              <a:ext cx="85"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50" name="Line 47"/>
            <p:cNvSpPr>
              <a:spLocks noChangeShapeType="1"/>
            </p:cNvSpPr>
            <p:nvPr/>
          </p:nvSpPr>
          <p:spPr bwMode="auto">
            <a:xfrm>
              <a:off x="2548" y="3091"/>
              <a:ext cx="97"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51" name="Line 48"/>
            <p:cNvSpPr>
              <a:spLocks noChangeShapeType="1"/>
            </p:cNvSpPr>
            <p:nvPr/>
          </p:nvSpPr>
          <p:spPr bwMode="auto">
            <a:xfrm>
              <a:off x="2645" y="3091"/>
              <a:ext cx="85"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52" name="Line 49"/>
            <p:cNvSpPr>
              <a:spLocks noChangeShapeType="1"/>
            </p:cNvSpPr>
            <p:nvPr/>
          </p:nvSpPr>
          <p:spPr bwMode="auto">
            <a:xfrm>
              <a:off x="2730" y="3091"/>
              <a:ext cx="97"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53" name="Line 50"/>
            <p:cNvSpPr>
              <a:spLocks noChangeShapeType="1"/>
            </p:cNvSpPr>
            <p:nvPr/>
          </p:nvSpPr>
          <p:spPr bwMode="auto">
            <a:xfrm>
              <a:off x="2827" y="3091"/>
              <a:ext cx="85"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54" name="Line 51"/>
            <p:cNvSpPr>
              <a:spLocks noChangeShapeType="1"/>
            </p:cNvSpPr>
            <p:nvPr/>
          </p:nvSpPr>
          <p:spPr bwMode="auto">
            <a:xfrm>
              <a:off x="2912" y="3091"/>
              <a:ext cx="97"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55" name="Line 52"/>
            <p:cNvSpPr>
              <a:spLocks noChangeShapeType="1"/>
            </p:cNvSpPr>
            <p:nvPr/>
          </p:nvSpPr>
          <p:spPr bwMode="auto">
            <a:xfrm>
              <a:off x="3009" y="3091"/>
              <a:ext cx="85"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56" name="Line 53"/>
            <p:cNvSpPr>
              <a:spLocks noChangeShapeType="1"/>
            </p:cNvSpPr>
            <p:nvPr/>
          </p:nvSpPr>
          <p:spPr bwMode="auto">
            <a:xfrm>
              <a:off x="3094"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57" name="Line 54"/>
            <p:cNvSpPr>
              <a:spLocks noChangeShapeType="1"/>
            </p:cNvSpPr>
            <p:nvPr/>
          </p:nvSpPr>
          <p:spPr bwMode="auto">
            <a:xfrm>
              <a:off x="3180" y="3091"/>
              <a:ext cx="9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58" name="Line 55"/>
            <p:cNvSpPr>
              <a:spLocks noChangeShapeType="1"/>
            </p:cNvSpPr>
            <p:nvPr/>
          </p:nvSpPr>
          <p:spPr bwMode="auto">
            <a:xfrm>
              <a:off x="3276"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59" name="Line 56"/>
            <p:cNvSpPr>
              <a:spLocks noChangeShapeType="1"/>
            </p:cNvSpPr>
            <p:nvPr/>
          </p:nvSpPr>
          <p:spPr bwMode="auto">
            <a:xfrm>
              <a:off x="3362" y="3091"/>
              <a:ext cx="97"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60" name="Line 57"/>
            <p:cNvSpPr>
              <a:spLocks noChangeShapeType="1"/>
            </p:cNvSpPr>
            <p:nvPr/>
          </p:nvSpPr>
          <p:spPr bwMode="auto">
            <a:xfrm>
              <a:off x="3459" y="3091"/>
              <a:ext cx="85"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61" name="Line 58"/>
            <p:cNvSpPr>
              <a:spLocks noChangeShapeType="1"/>
            </p:cNvSpPr>
            <p:nvPr/>
          </p:nvSpPr>
          <p:spPr bwMode="auto">
            <a:xfrm>
              <a:off x="3544"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62" name="Line 59"/>
            <p:cNvSpPr>
              <a:spLocks noChangeShapeType="1"/>
            </p:cNvSpPr>
            <p:nvPr/>
          </p:nvSpPr>
          <p:spPr bwMode="auto">
            <a:xfrm>
              <a:off x="3630" y="3091"/>
              <a:ext cx="9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63" name="Line 60"/>
            <p:cNvSpPr>
              <a:spLocks noChangeShapeType="1"/>
            </p:cNvSpPr>
            <p:nvPr/>
          </p:nvSpPr>
          <p:spPr bwMode="auto">
            <a:xfrm>
              <a:off x="3726"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64" name="Line 61"/>
            <p:cNvSpPr>
              <a:spLocks noChangeShapeType="1"/>
            </p:cNvSpPr>
            <p:nvPr/>
          </p:nvSpPr>
          <p:spPr bwMode="auto">
            <a:xfrm>
              <a:off x="3812" y="3091"/>
              <a:ext cx="9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65" name="Line 62"/>
            <p:cNvSpPr>
              <a:spLocks noChangeShapeType="1"/>
            </p:cNvSpPr>
            <p:nvPr/>
          </p:nvSpPr>
          <p:spPr bwMode="auto">
            <a:xfrm>
              <a:off x="3908"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66" name="Line 63"/>
            <p:cNvSpPr>
              <a:spLocks noChangeShapeType="1"/>
            </p:cNvSpPr>
            <p:nvPr/>
          </p:nvSpPr>
          <p:spPr bwMode="auto">
            <a:xfrm>
              <a:off x="3994"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67" name="Line 64"/>
            <p:cNvSpPr>
              <a:spLocks noChangeShapeType="1"/>
            </p:cNvSpPr>
            <p:nvPr/>
          </p:nvSpPr>
          <p:spPr bwMode="auto">
            <a:xfrm>
              <a:off x="4080" y="3091"/>
              <a:ext cx="9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68" name="Line 65"/>
            <p:cNvSpPr>
              <a:spLocks noChangeShapeType="1"/>
            </p:cNvSpPr>
            <p:nvPr/>
          </p:nvSpPr>
          <p:spPr bwMode="auto">
            <a:xfrm>
              <a:off x="4176"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69" name="Line 66"/>
            <p:cNvSpPr>
              <a:spLocks noChangeShapeType="1"/>
            </p:cNvSpPr>
            <p:nvPr/>
          </p:nvSpPr>
          <p:spPr bwMode="auto">
            <a:xfrm>
              <a:off x="4262" y="3091"/>
              <a:ext cx="9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70" name="Line 67"/>
            <p:cNvSpPr>
              <a:spLocks noChangeShapeType="1"/>
            </p:cNvSpPr>
            <p:nvPr/>
          </p:nvSpPr>
          <p:spPr bwMode="auto">
            <a:xfrm>
              <a:off x="4358"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71" name="Line 68"/>
            <p:cNvSpPr>
              <a:spLocks noChangeShapeType="1"/>
            </p:cNvSpPr>
            <p:nvPr/>
          </p:nvSpPr>
          <p:spPr bwMode="auto">
            <a:xfrm flipV="1">
              <a:off x="4444" y="3069"/>
              <a:ext cx="96" cy="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72" name="Line 69"/>
            <p:cNvSpPr>
              <a:spLocks noChangeShapeType="1"/>
            </p:cNvSpPr>
            <p:nvPr/>
          </p:nvSpPr>
          <p:spPr bwMode="auto">
            <a:xfrm>
              <a:off x="4540" y="3069"/>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73" name="Line 70"/>
            <p:cNvSpPr>
              <a:spLocks noChangeShapeType="1"/>
            </p:cNvSpPr>
            <p:nvPr/>
          </p:nvSpPr>
          <p:spPr bwMode="auto">
            <a:xfrm>
              <a:off x="4626" y="3069"/>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74" name="Line 71"/>
            <p:cNvSpPr>
              <a:spLocks noChangeShapeType="1"/>
            </p:cNvSpPr>
            <p:nvPr/>
          </p:nvSpPr>
          <p:spPr bwMode="auto">
            <a:xfrm flipV="1">
              <a:off x="4712" y="3048"/>
              <a:ext cx="96" cy="2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75" name="Line 72"/>
            <p:cNvSpPr>
              <a:spLocks noChangeShapeType="1"/>
            </p:cNvSpPr>
            <p:nvPr/>
          </p:nvSpPr>
          <p:spPr bwMode="auto">
            <a:xfrm flipV="1">
              <a:off x="4808" y="3026"/>
              <a:ext cx="86" cy="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76" name="Line 73"/>
            <p:cNvSpPr>
              <a:spLocks noChangeShapeType="1"/>
            </p:cNvSpPr>
            <p:nvPr/>
          </p:nvSpPr>
          <p:spPr bwMode="auto">
            <a:xfrm>
              <a:off x="4894" y="3026"/>
              <a:ext cx="9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77" name="Line 74"/>
            <p:cNvSpPr>
              <a:spLocks noChangeShapeType="1"/>
            </p:cNvSpPr>
            <p:nvPr/>
          </p:nvSpPr>
          <p:spPr bwMode="auto">
            <a:xfrm flipV="1">
              <a:off x="4990" y="2566"/>
              <a:ext cx="86" cy="4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78" name="Line 75"/>
            <p:cNvSpPr>
              <a:spLocks noChangeShapeType="1"/>
            </p:cNvSpPr>
            <p:nvPr/>
          </p:nvSpPr>
          <p:spPr bwMode="auto">
            <a:xfrm flipV="1">
              <a:off x="5076" y="1548"/>
              <a:ext cx="85" cy="101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79" name="Line 76"/>
            <p:cNvSpPr>
              <a:spLocks noChangeShapeType="1"/>
            </p:cNvSpPr>
            <p:nvPr/>
          </p:nvSpPr>
          <p:spPr bwMode="auto">
            <a:xfrm flipV="1">
              <a:off x="5161" y="959"/>
              <a:ext cx="97" cy="58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9179" name="Line 77"/>
          <p:cNvSpPr>
            <a:spLocks noChangeShapeType="1"/>
          </p:cNvSpPr>
          <p:nvPr/>
        </p:nvSpPr>
        <p:spPr bwMode="auto">
          <a:xfrm flipV="1">
            <a:off x="8461375" y="303213"/>
            <a:ext cx="0" cy="37861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0" name="Text Box 78"/>
          <p:cNvSpPr txBox="1">
            <a:spLocks noChangeArrowheads="1"/>
          </p:cNvSpPr>
          <p:nvPr/>
        </p:nvSpPr>
        <p:spPr bwMode="auto">
          <a:xfrm>
            <a:off x="1111250" y="3790950"/>
            <a:ext cx="1758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200" b="1">
                <a:latin typeface="Arial" charset="0"/>
              </a:rPr>
              <a:t>R. Buckminster Fuller</a:t>
            </a:r>
          </a:p>
        </p:txBody>
      </p:sp>
      <p:sp>
        <p:nvSpPr>
          <p:cNvPr id="75855" name="Text Box 79"/>
          <p:cNvSpPr txBox="1">
            <a:spLocks noChangeArrowheads="1"/>
          </p:cNvSpPr>
          <p:nvPr/>
        </p:nvSpPr>
        <p:spPr bwMode="auto">
          <a:xfrm>
            <a:off x="12700" y="4575175"/>
            <a:ext cx="91440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800" b="1" dirty="0">
                <a:solidFill>
                  <a:schemeClr val="tx2"/>
                </a:solidFill>
                <a:latin typeface="Arial" charset="0"/>
              </a:rPr>
              <a:t>Key Points from this graph:</a:t>
            </a:r>
          </a:p>
          <a:p>
            <a:pPr>
              <a:spcBef>
                <a:spcPts val="600"/>
              </a:spcBef>
              <a:buFontTx/>
              <a:buAutoNum type="arabicPeriod"/>
            </a:pPr>
            <a:r>
              <a:rPr lang="en-US" sz="1800" b="1" dirty="0">
                <a:solidFill>
                  <a:schemeClr val="tx2"/>
                </a:solidFill>
                <a:latin typeface="Arial" charset="0"/>
              </a:rPr>
              <a:t>Nature assumes that the environment will change </a:t>
            </a:r>
            <a:r>
              <a:rPr lang="en-US" sz="1800" b="1" u="sng" dirty="0">
                <a:solidFill>
                  <a:schemeClr val="tx2"/>
                </a:solidFill>
                <a:latin typeface="Arial" charset="0"/>
              </a:rPr>
              <a:t>slowly</a:t>
            </a:r>
            <a:r>
              <a:rPr lang="en-US" sz="1800" b="1" dirty="0">
                <a:solidFill>
                  <a:schemeClr val="tx2"/>
                </a:solidFill>
                <a:latin typeface="Arial" charset="0"/>
              </a:rPr>
              <a:t>, but in an </a:t>
            </a:r>
            <a:r>
              <a:rPr lang="en-US" sz="1800" b="1" u="sng" dirty="0">
                <a:solidFill>
                  <a:schemeClr val="tx2"/>
                </a:solidFill>
                <a:latin typeface="Arial" charset="0"/>
              </a:rPr>
              <a:t>unpredictable</a:t>
            </a:r>
            <a:r>
              <a:rPr lang="en-US" sz="1800" b="1" dirty="0">
                <a:solidFill>
                  <a:schemeClr val="tx2"/>
                </a:solidFill>
                <a:latin typeface="Arial" charset="0"/>
              </a:rPr>
              <a:t> way – hence, ‘Critical Periods’ during early development.</a:t>
            </a:r>
          </a:p>
          <a:p>
            <a:pPr>
              <a:spcBef>
                <a:spcPts val="600"/>
              </a:spcBef>
              <a:buFontTx/>
              <a:buAutoNum type="arabicPeriod"/>
            </a:pPr>
            <a:r>
              <a:rPr lang="en-US" sz="1800" b="1" dirty="0">
                <a:solidFill>
                  <a:schemeClr val="tx2"/>
                </a:solidFill>
                <a:latin typeface="Arial" charset="0"/>
              </a:rPr>
              <a:t>Critical periods of development worked just fine several thousand years ago.</a:t>
            </a:r>
          </a:p>
          <a:p>
            <a:pPr>
              <a:spcBef>
                <a:spcPts val="600"/>
              </a:spcBef>
              <a:buFontTx/>
              <a:buAutoNum type="arabicPeriod"/>
            </a:pPr>
            <a:r>
              <a:rPr lang="en-US" sz="1800" b="1" dirty="0">
                <a:solidFill>
                  <a:schemeClr val="tx2"/>
                </a:solidFill>
                <a:latin typeface="Arial" charset="0"/>
              </a:rPr>
              <a:t>However, our cultural environment is now changing at an ever-increasing rate, violating Nature’s assumption of slow change.  We need to keep learning NEW THINGS throughout our lifespan </a:t>
            </a:r>
            <a:r>
              <a:rPr lang="en-US" sz="1800" b="1" dirty="0" smtClean="0">
                <a:solidFill>
                  <a:schemeClr val="tx2"/>
                </a:solidFill>
                <a:latin typeface="Arial" charset="0"/>
              </a:rPr>
              <a:t>– new emphasis on ‘lifelong learning’.</a:t>
            </a:r>
            <a:endParaRPr lang="en-US" sz="1800" b="1" dirty="0">
              <a:solidFill>
                <a:schemeClr val="tx2"/>
              </a:solidFill>
              <a:latin typeface="Arial" charset="0"/>
            </a:endParaRPr>
          </a:p>
        </p:txBody>
      </p:sp>
      <p:grpSp>
        <p:nvGrpSpPr>
          <p:cNvPr id="3" name="Group 352"/>
          <p:cNvGrpSpPr>
            <a:grpSpLocks/>
          </p:cNvGrpSpPr>
          <p:nvPr/>
        </p:nvGrpSpPr>
        <p:grpSpPr bwMode="auto">
          <a:xfrm>
            <a:off x="1220788" y="631825"/>
            <a:ext cx="7229475" cy="3157538"/>
            <a:chOff x="769" y="398"/>
            <a:chExt cx="4554" cy="1989"/>
          </a:xfrm>
        </p:grpSpPr>
        <p:grpSp>
          <p:nvGrpSpPr>
            <p:cNvPr id="49194" name="Group 204"/>
            <p:cNvGrpSpPr>
              <a:grpSpLocks/>
            </p:cNvGrpSpPr>
            <p:nvPr/>
          </p:nvGrpSpPr>
          <p:grpSpPr bwMode="auto">
            <a:xfrm>
              <a:off x="1632" y="2360"/>
              <a:ext cx="919" cy="27"/>
              <a:chOff x="1632" y="2360"/>
              <a:chExt cx="919" cy="27"/>
            </a:xfrm>
          </p:grpSpPr>
          <p:grpSp>
            <p:nvGrpSpPr>
              <p:cNvPr id="49382" name="Group 117"/>
              <p:cNvGrpSpPr>
                <a:grpSpLocks/>
              </p:cNvGrpSpPr>
              <p:nvPr/>
            </p:nvGrpSpPr>
            <p:grpSpPr bwMode="auto">
              <a:xfrm>
                <a:off x="1632" y="2360"/>
                <a:ext cx="364" cy="27"/>
                <a:chOff x="3504" y="2432"/>
                <a:chExt cx="364" cy="27"/>
              </a:xfrm>
            </p:grpSpPr>
            <p:grpSp>
              <p:nvGrpSpPr>
                <p:cNvPr id="49412" name="Group 86"/>
                <p:cNvGrpSpPr>
                  <a:grpSpLocks/>
                </p:cNvGrpSpPr>
                <p:nvPr/>
              </p:nvGrpSpPr>
              <p:grpSpPr bwMode="auto">
                <a:xfrm>
                  <a:off x="3504" y="2432"/>
                  <a:ext cx="56" cy="27"/>
                  <a:chOff x="1636" y="2268"/>
                  <a:chExt cx="100" cy="0"/>
                </a:xfrm>
              </p:grpSpPr>
              <p:sp>
                <p:nvSpPr>
                  <p:cNvPr id="49428" name="Line 84"/>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29" name="Line 85"/>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413" name="Group 102"/>
                <p:cNvGrpSpPr>
                  <a:grpSpLocks/>
                </p:cNvGrpSpPr>
                <p:nvPr/>
              </p:nvGrpSpPr>
              <p:grpSpPr bwMode="auto">
                <a:xfrm>
                  <a:off x="3565" y="2432"/>
                  <a:ext cx="56" cy="27"/>
                  <a:chOff x="1636" y="2268"/>
                  <a:chExt cx="100" cy="0"/>
                </a:xfrm>
              </p:grpSpPr>
              <p:sp>
                <p:nvSpPr>
                  <p:cNvPr id="49426" name="Line 103"/>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27" name="Line 104"/>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414" name="Group 105"/>
                <p:cNvGrpSpPr>
                  <a:grpSpLocks/>
                </p:cNvGrpSpPr>
                <p:nvPr/>
              </p:nvGrpSpPr>
              <p:grpSpPr bwMode="auto">
                <a:xfrm>
                  <a:off x="3627" y="2432"/>
                  <a:ext cx="56" cy="27"/>
                  <a:chOff x="1636" y="2268"/>
                  <a:chExt cx="100" cy="0"/>
                </a:xfrm>
              </p:grpSpPr>
              <p:sp>
                <p:nvSpPr>
                  <p:cNvPr id="49424" name="Line 106"/>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25" name="Line 107"/>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415" name="Group 108"/>
                <p:cNvGrpSpPr>
                  <a:grpSpLocks/>
                </p:cNvGrpSpPr>
                <p:nvPr/>
              </p:nvGrpSpPr>
              <p:grpSpPr bwMode="auto">
                <a:xfrm>
                  <a:off x="3688" y="2432"/>
                  <a:ext cx="56" cy="27"/>
                  <a:chOff x="1636" y="2268"/>
                  <a:chExt cx="100" cy="0"/>
                </a:xfrm>
              </p:grpSpPr>
              <p:sp>
                <p:nvSpPr>
                  <p:cNvPr id="49422" name="Line 109"/>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23" name="Line 110"/>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416" name="Group 111"/>
                <p:cNvGrpSpPr>
                  <a:grpSpLocks/>
                </p:cNvGrpSpPr>
                <p:nvPr/>
              </p:nvGrpSpPr>
              <p:grpSpPr bwMode="auto">
                <a:xfrm>
                  <a:off x="3750" y="2432"/>
                  <a:ext cx="56" cy="27"/>
                  <a:chOff x="1636" y="2268"/>
                  <a:chExt cx="100" cy="0"/>
                </a:xfrm>
              </p:grpSpPr>
              <p:sp>
                <p:nvSpPr>
                  <p:cNvPr id="49420" name="Line 112"/>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21" name="Line 113"/>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417" name="Group 114"/>
                <p:cNvGrpSpPr>
                  <a:grpSpLocks/>
                </p:cNvGrpSpPr>
                <p:nvPr/>
              </p:nvGrpSpPr>
              <p:grpSpPr bwMode="auto">
                <a:xfrm>
                  <a:off x="3812" y="2432"/>
                  <a:ext cx="56" cy="27"/>
                  <a:chOff x="1636" y="2268"/>
                  <a:chExt cx="100" cy="0"/>
                </a:xfrm>
              </p:grpSpPr>
              <p:sp>
                <p:nvSpPr>
                  <p:cNvPr id="49418" name="Line 115"/>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19" name="Line 116"/>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9383" name="Group 118"/>
              <p:cNvGrpSpPr>
                <a:grpSpLocks/>
              </p:cNvGrpSpPr>
              <p:nvPr/>
            </p:nvGrpSpPr>
            <p:grpSpPr bwMode="auto">
              <a:xfrm>
                <a:off x="2004" y="2360"/>
                <a:ext cx="364" cy="27"/>
                <a:chOff x="3504" y="2432"/>
                <a:chExt cx="364" cy="27"/>
              </a:xfrm>
            </p:grpSpPr>
            <p:grpSp>
              <p:nvGrpSpPr>
                <p:cNvPr id="49394" name="Group 119"/>
                <p:cNvGrpSpPr>
                  <a:grpSpLocks/>
                </p:cNvGrpSpPr>
                <p:nvPr/>
              </p:nvGrpSpPr>
              <p:grpSpPr bwMode="auto">
                <a:xfrm>
                  <a:off x="3504" y="2432"/>
                  <a:ext cx="56" cy="27"/>
                  <a:chOff x="1636" y="2268"/>
                  <a:chExt cx="100" cy="0"/>
                </a:xfrm>
              </p:grpSpPr>
              <p:sp>
                <p:nvSpPr>
                  <p:cNvPr id="49410" name="Line 120"/>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11" name="Line 121"/>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95" name="Group 122"/>
                <p:cNvGrpSpPr>
                  <a:grpSpLocks/>
                </p:cNvGrpSpPr>
                <p:nvPr/>
              </p:nvGrpSpPr>
              <p:grpSpPr bwMode="auto">
                <a:xfrm>
                  <a:off x="3565" y="2432"/>
                  <a:ext cx="56" cy="27"/>
                  <a:chOff x="1636" y="2268"/>
                  <a:chExt cx="100" cy="0"/>
                </a:xfrm>
              </p:grpSpPr>
              <p:sp>
                <p:nvSpPr>
                  <p:cNvPr id="49408" name="Line 123"/>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09" name="Line 124"/>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96" name="Group 125"/>
                <p:cNvGrpSpPr>
                  <a:grpSpLocks/>
                </p:cNvGrpSpPr>
                <p:nvPr/>
              </p:nvGrpSpPr>
              <p:grpSpPr bwMode="auto">
                <a:xfrm>
                  <a:off x="3627" y="2432"/>
                  <a:ext cx="56" cy="27"/>
                  <a:chOff x="1636" y="2268"/>
                  <a:chExt cx="100" cy="0"/>
                </a:xfrm>
              </p:grpSpPr>
              <p:sp>
                <p:nvSpPr>
                  <p:cNvPr id="49406" name="Line 126"/>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07" name="Line 127"/>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97" name="Group 128"/>
                <p:cNvGrpSpPr>
                  <a:grpSpLocks/>
                </p:cNvGrpSpPr>
                <p:nvPr/>
              </p:nvGrpSpPr>
              <p:grpSpPr bwMode="auto">
                <a:xfrm>
                  <a:off x="3688" y="2432"/>
                  <a:ext cx="56" cy="27"/>
                  <a:chOff x="1636" y="2268"/>
                  <a:chExt cx="100" cy="0"/>
                </a:xfrm>
              </p:grpSpPr>
              <p:sp>
                <p:nvSpPr>
                  <p:cNvPr id="49404" name="Line 129"/>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05" name="Line 130"/>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98" name="Group 131"/>
                <p:cNvGrpSpPr>
                  <a:grpSpLocks/>
                </p:cNvGrpSpPr>
                <p:nvPr/>
              </p:nvGrpSpPr>
              <p:grpSpPr bwMode="auto">
                <a:xfrm>
                  <a:off x="3750" y="2432"/>
                  <a:ext cx="56" cy="27"/>
                  <a:chOff x="1636" y="2268"/>
                  <a:chExt cx="100" cy="0"/>
                </a:xfrm>
              </p:grpSpPr>
              <p:sp>
                <p:nvSpPr>
                  <p:cNvPr id="49402" name="Line 132"/>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03" name="Line 133"/>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99" name="Group 134"/>
                <p:cNvGrpSpPr>
                  <a:grpSpLocks/>
                </p:cNvGrpSpPr>
                <p:nvPr/>
              </p:nvGrpSpPr>
              <p:grpSpPr bwMode="auto">
                <a:xfrm>
                  <a:off x="3812" y="2432"/>
                  <a:ext cx="56" cy="27"/>
                  <a:chOff x="1636" y="2268"/>
                  <a:chExt cx="100" cy="0"/>
                </a:xfrm>
              </p:grpSpPr>
              <p:sp>
                <p:nvSpPr>
                  <p:cNvPr id="49400" name="Line 135"/>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01" name="Line 136"/>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9384" name="Group 203"/>
              <p:cNvGrpSpPr>
                <a:grpSpLocks/>
              </p:cNvGrpSpPr>
              <p:nvPr/>
            </p:nvGrpSpPr>
            <p:grpSpPr bwMode="auto">
              <a:xfrm>
                <a:off x="2372" y="2360"/>
                <a:ext cx="179" cy="27"/>
                <a:chOff x="2372" y="2354"/>
                <a:chExt cx="179" cy="27"/>
              </a:xfrm>
            </p:grpSpPr>
            <p:grpSp>
              <p:nvGrpSpPr>
                <p:cNvPr id="49385" name="Group 138"/>
                <p:cNvGrpSpPr>
                  <a:grpSpLocks/>
                </p:cNvGrpSpPr>
                <p:nvPr/>
              </p:nvGrpSpPr>
              <p:grpSpPr bwMode="auto">
                <a:xfrm>
                  <a:off x="2372" y="2354"/>
                  <a:ext cx="56" cy="27"/>
                  <a:chOff x="1636" y="2268"/>
                  <a:chExt cx="100" cy="0"/>
                </a:xfrm>
              </p:grpSpPr>
              <p:sp>
                <p:nvSpPr>
                  <p:cNvPr id="49392" name="Line 139"/>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93" name="Line 140"/>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86" name="Group 141"/>
                <p:cNvGrpSpPr>
                  <a:grpSpLocks/>
                </p:cNvGrpSpPr>
                <p:nvPr/>
              </p:nvGrpSpPr>
              <p:grpSpPr bwMode="auto">
                <a:xfrm>
                  <a:off x="2433" y="2354"/>
                  <a:ext cx="56" cy="27"/>
                  <a:chOff x="1636" y="2268"/>
                  <a:chExt cx="100" cy="0"/>
                </a:xfrm>
              </p:grpSpPr>
              <p:sp>
                <p:nvSpPr>
                  <p:cNvPr id="49390" name="Line 142"/>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91" name="Line 143"/>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87" name="Group 144"/>
                <p:cNvGrpSpPr>
                  <a:grpSpLocks/>
                </p:cNvGrpSpPr>
                <p:nvPr/>
              </p:nvGrpSpPr>
              <p:grpSpPr bwMode="auto">
                <a:xfrm>
                  <a:off x="2495" y="2354"/>
                  <a:ext cx="56" cy="27"/>
                  <a:chOff x="1636" y="2268"/>
                  <a:chExt cx="100" cy="0"/>
                </a:xfrm>
              </p:grpSpPr>
              <p:sp>
                <p:nvSpPr>
                  <p:cNvPr id="49388" name="Line 145"/>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89" name="Line 146"/>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49195" name="Group 157"/>
            <p:cNvGrpSpPr>
              <a:grpSpLocks/>
            </p:cNvGrpSpPr>
            <p:nvPr/>
          </p:nvGrpSpPr>
          <p:grpSpPr bwMode="auto">
            <a:xfrm>
              <a:off x="4404" y="2354"/>
              <a:ext cx="56" cy="27"/>
              <a:chOff x="1636" y="2268"/>
              <a:chExt cx="100" cy="0"/>
            </a:xfrm>
          </p:grpSpPr>
          <p:sp>
            <p:nvSpPr>
              <p:cNvPr id="49380" name="Line 158"/>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81" name="Line 159"/>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196" name="Group 160"/>
            <p:cNvGrpSpPr>
              <a:grpSpLocks/>
            </p:cNvGrpSpPr>
            <p:nvPr/>
          </p:nvGrpSpPr>
          <p:grpSpPr bwMode="auto">
            <a:xfrm>
              <a:off x="4465" y="2354"/>
              <a:ext cx="56" cy="27"/>
              <a:chOff x="1636" y="2268"/>
              <a:chExt cx="100" cy="0"/>
            </a:xfrm>
          </p:grpSpPr>
          <p:sp>
            <p:nvSpPr>
              <p:cNvPr id="49378" name="Line 161"/>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79" name="Line 162"/>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197" name="Group 163"/>
            <p:cNvGrpSpPr>
              <a:grpSpLocks/>
            </p:cNvGrpSpPr>
            <p:nvPr/>
          </p:nvGrpSpPr>
          <p:grpSpPr bwMode="auto">
            <a:xfrm>
              <a:off x="4527" y="2336"/>
              <a:ext cx="56" cy="27"/>
              <a:chOff x="1636" y="2268"/>
              <a:chExt cx="100" cy="0"/>
            </a:xfrm>
          </p:grpSpPr>
          <p:sp>
            <p:nvSpPr>
              <p:cNvPr id="49376" name="Line 164"/>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77" name="Line 165"/>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198" name="Group 166"/>
            <p:cNvGrpSpPr>
              <a:grpSpLocks/>
            </p:cNvGrpSpPr>
            <p:nvPr/>
          </p:nvGrpSpPr>
          <p:grpSpPr bwMode="auto">
            <a:xfrm>
              <a:off x="4588" y="2336"/>
              <a:ext cx="56" cy="27"/>
              <a:chOff x="1636" y="2268"/>
              <a:chExt cx="100" cy="0"/>
            </a:xfrm>
          </p:grpSpPr>
          <p:sp>
            <p:nvSpPr>
              <p:cNvPr id="49374" name="Line 167"/>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75" name="Line 168"/>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199" name="Group 169"/>
            <p:cNvGrpSpPr>
              <a:grpSpLocks/>
            </p:cNvGrpSpPr>
            <p:nvPr/>
          </p:nvGrpSpPr>
          <p:grpSpPr bwMode="auto">
            <a:xfrm>
              <a:off x="4650" y="2336"/>
              <a:ext cx="56" cy="27"/>
              <a:chOff x="1636" y="2268"/>
              <a:chExt cx="100" cy="0"/>
            </a:xfrm>
          </p:grpSpPr>
          <p:sp>
            <p:nvSpPr>
              <p:cNvPr id="49372" name="Line 170"/>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73" name="Line 171"/>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00" name="Group 172"/>
            <p:cNvGrpSpPr>
              <a:grpSpLocks/>
            </p:cNvGrpSpPr>
            <p:nvPr/>
          </p:nvGrpSpPr>
          <p:grpSpPr bwMode="auto">
            <a:xfrm>
              <a:off x="4712" y="2336"/>
              <a:ext cx="56" cy="27"/>
              <a:chOff x="1636" y="2268"/>
              <a:chExt cx="100" cy="0"/>
            </a:xfrm>
          </p:grpSpPr>
          <p:sp>
            <p:nvSpPr>
              <p:cNvPr id="49370" name="Line 173"/>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71" name="Line 174"/>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01" name="Group 176"/>
            <p:cNvGrpSpPr>
              <a:grpSpLocks/>
            </p:cNvGrpSpPr>
            <p:nvPr/>
          </p:nvGrpSpPr>
          <p:grpSpPr bwMode="auto">
            <a:xfrm>
              <a:off x="4776" y="2330"/>
              <a:ext cx="56" cy="27"/>
              <a:chOff x="1636" y="2268"/>
              <a:chExt cx="100" cy="0"/>
            </a:xfrm>
          </p:grpSpPr>
          <p:sp>
            <p:nvSpPr>
              <p:cNvPr id="49368" name="Line 177"/>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9" name="Line 178"/>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02" name="Group 179"/>
            <p:cNvGrpSpPr>
              <a:grpSpLocks/>
            </p:cNvGrpSpPr>
            <p:nvPr/>
          </p:nvGrpSpPr>
          <p:grpSpPr bwMode="auto">
            <a:xfrm>
              <a:off x="4837" y="2318"/>
              <a:ext cx="56" cy="27"/>
              <a:chOff x="1636" y="2268"/>
              <a:chExt cx="100" cy="0"/>
            </a:xfrm>
          </p:grpSpPr>
          <p:sp>
            <p:nvSpPr>
              <p:cNvPr id="49366" name="Line 180"/>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7" name="Line 181"/>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03" name="Group 182"/>
            <p:cNvGrpSpPr>
              <a:grpSpLocks/>
            </p:cNvGrpSpPr>
            <p:nvPr/>
          </p:nvGrpSpPr>
          <p:grpSpPr bwMode="auto">
            <a:xfrm>
              <a:off x="4899" y="2300"/>
              <a:ext cx="56" cy="27"/>
              <a:chOff x="1636" y="2268"/>
              <a:chExt cx="100" cy="0"/>
            </a:xfrm>
          </p:grpSpPr>
          <p:sp>
            <p:nvSpPr>
              <p:cNvPr id="49364" name="Line 183"/>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5" name="Line 184"/>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04" name="Group 185"/>
            <p:cNvGrpSpPr>
              <a:grpSpLocks/>
            </p:cNvGrpSpPr>
            <p:nvPr/>
          </p:nvGrpSpPr>
          <p:grpSpPr bwMode="auto">
            <a:xfrm>
              <a:off x="4960" y="2294"/>
              <a:ext cx="56" cy="27"/>
              <a:chOff x="1636" y="2268"/>
              <a:chExt cx="100" cy="0"/>
            </a:xfrm>
          </p:grpSpPr>
          <p:sp>
            <p:nvSpPr>
              <p:cNvPr id="49362" name="Line 186"/>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3" name="Line 187"/>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05" name="Group 188"/>
            <p:cNvGrpSpPr>
              <a:grpSpLocks/>
            </p:cNvGrpSpPr>
            <p:nvPr/>
          </p:nvGrpSpPr>
          <p:grpSpPr bwMode="auto">
            <a:xfrm>
              <a:off x="5022" y="2288"/>
              <a:ext cx="56" cy="27"/>
              <a:chOff x="1636" y="2268"/>
              <a:chExt cx="100" cy="0"/>
            </a:xfrm>
          </p:grpSpPr>
          <p:sp>
            <p:nvSpPr>
              <p:cNvPr id="49360" name="Line 189"/>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1" name="Line 190"/>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06" name="Group 191"/>
            <p:cNvGrpSpPr>
              <a:grpSpLocks/>
            </p:cNvGrpSpPr>
            <p:nvPr/>
          </p:nvGrpSpPr>
          <p:grpSpPr bwMode="auto">
            <a:xfrm>
              <a:off x="5084" y="2000"/>
              <a:ext cx="56" cy="27"/>
              <a:chOff x="1636" y="2268"/>
              <a:chExt cx="100" cy="0"/>
            </a:xfrm>
          </p:grpSpPr>
          <p:sp>
            <p:nvSpPr>
              <p:cNvPr id="49358" name="Line 192"/>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9" name="Line 193"/>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07" name="Group 194"/>
            <p:cNvGrpSpPr>
              <a:grpSpLocks/>
            </p:cNvGrpSpPr>
            <p:nvPr/>
          </p:nvGrpSpPr>
          <p:grpSpPr bwMode="auto">
            <a:xfrm>
              <a:off x="5144" y="1526"/>
              <a:ext cx="56" cy="27"/>
              <a:chOff x="1636" y="2268"/>
              <a:chExt cx="100" cy="0"/>
            </a:xfrm>
          </p:grpSpPr>
          <p:sp>
            <p:nvSpPr>
              <p:cNvPr id="49356" name="Line 195"/>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7" name="Line 196"/>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08" name="Group 197"/>
            <p:cNvGrpSpPr>
              <a:grpSpLocks/>
            </p:cNvGrpSpPr>
            <p:nvPr/>
          </p:nvGrpSpPr>
          <p:grpSpPr bwMode="auto">
            <a:xfrm>
              <a:off x="5205" y="776"/>
              <a:ext cx="56" cy="27"/>
              <a:chOff x="1636" y="2268"/>
              <a:chExt cx="100" cy="0"/>
            </a:xfrm>
          </p:grpSpPr>
          <p:sp>
            <p:nvSpPr>
              <p:cNvPr id="49354" name="Line 198"/>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5" name="Line 199"/>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09" name="Group 200"/>
            <p:cNvGrpSpPr>
              <a:grpSpLocks/>
            </p:cNvGrpSpPr>
            <p:nvPr/>
          </p:nvGrpSpPr>
          <p:grpSpPr bwMode="auto">
            <a:xfrm>
              <a:off x="5267" y="398"/>
              <a:ext cx="56" cy="27"/>
              <a:chOff x="1636" y="2268"/>
              <a:chExt cx="100" cy="0"/>
            </a:xfrm>
          </p:grpSpPr>
          <p:sp>
            <p:nvSpPr>
              <p:cNvPr id="49352" name="Line 201"/>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3" name="Line 202"/>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10" name="Group 205"/>
            <p:cNvGrpSpPr>
              <a:grpSpLocks/>
            </p:cNvGrpSpPr>
            <p:nvPr/>
          </p:nvGrpSpPr>
          <p:grpSpPr bwMode="auto">
            <a:xfrm>
              <a:off x="3480" y="2360"/>
              <a:ext cx="919" cy="27"/>
              <a:chOff x="1632" y="2360"/>
              <a:chExt cx="919" cy="27"/>
            </a:xfrm>
          </p:grpSpPr>
          <p:grpSp>
            <p:nvGrpSpPr>
              <p:cNvPr id="49304" name="Group 206"/>
              <p:cNvGrpSpPr>
                <a:grpSpLocks/>
              </p:cNvGrpSpPr>
              <p:nvPr/>
            </p:nvGrpSpPr>
            <p:grpSpPr bwMode="auto">
              <a:xfrm>
                <a:off x="1632" y="2360"/>
                <a:ext cx="364" cy="27"/>
                <a:chOff x="3504" y="2432"/>
                <a:chExt cx="364" cy="27"/>
              </a:xfrm>
            </p:grpSpPr>
            <p:grpSp>
              <p:nvGrpSpPr>
                <p:cNvPr id="49334" name="Group 207"/>
                <p:cNvGrpSpPr>
                  <a:grpSpLocks/>
                </p:cNvGrpSpPr>
                <p:nvPr/>
              </p:nvGrpSpPr>
              <p:grpSpPr bwMode="auto">
                <a:xfrm>
                  <a:off x="3504" y="2432"/>
                  <a:ext cx="56" cy="27"/>
                  <a:chOff x="1636" y="2268"/>
                  <a:chExt cx="100" cy="0"/>
                </a:xfrm>
              </p:grpSpPr>
              <p:sp>
                <p:nvSpPr>
                  <p:cNvPr id="49350" name="Line 208"/>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1" name="Line 209"/>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35" name="Group 210"/>
                <p:cNvGrpSpPr>
                  <a:grpSpLocks/>
                </p:cNvGrpSpPr>
                <p:nvPr/>
              </p:nvGrpSpPr>
              <p:grpSpPr bwMode="auto">
                <a:xfrm>
                  <a:off x="3565" y="2432"/>
                  <a:ext cx="56" cy="27"/>
                  <a:chOff x="1636" y="2268"/>
                  <a:chExt cx="100" cy="0"/>
                </a:xfrm>
              </p:grpSpPr>
              <p:sp>
                <p:nvSpPr>
                  <p:cNvPr id="49348" name="Line 211"/>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9" name="Line 212"/>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36" name="Group 213"/>
                <p:cNvGrpSpPr>
                  <a:grpSpLocks/>
                </p:cNvGrpSpPr>
                <p:nvPr/>
              </p:nvGrpSpPr>
              <p:grpSpPr bwMode="auto">
                <a:xfrm>
                  <a:off x="3627" y="2432"/>
                  <a:ext cx="56" cy="27"/>
                  <a:chOff x="1636" y="2268"/>
                  <a:chExt cx="100" cy="0"/>
                </a:xfrm>
              </p:grpSpPr>
              <p:sp>
                <p:nvSpPr>
                  <p:cNvPr id="49346" name="Line 214"/>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7" name="Line 215"/>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37" name="Group 216"/>
                <p:cNvGrpSpPr>
                  <a:grpSpLocks/>
                </p:cNvGrpSpPr>
                <p:nvPr/>
              </p:nvGrpSpPr>
              <p:grpSpPr bwMode="auto">
                <a:xfrm>
                  <a:off x="3688" y="2432"/>
                  <a:ext cx="56" cy="27"/>
                  <a:chOff x="1636" y="2268"/>
                  <a:chExt cx="100" cy="0"/>
                </a:xfrm>
              </p:grpSpPr>
              <p:sp>
                <p:nvSpPr>
                  <p:cNvPr id="49344" name="Line 217"/>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5" name="Line 218"/>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38" name="Group 219"/>
                <p:cNvGrpSpPr>
                  <a:grpSpLocks/>
                </p:cNvGrpSpPr>
                <p:nvPr/>
              </p:nvGrpSpPr>
              <p:grpSpPr bwMode="auto">
                <a:xfrm>
                  <a:off x="3750" y="2432"/>
                  <a:ext cx="56" cy="27"/>
                  <a:chOff x="1636" y="2268"/>
                  <a:chExt cx="100" cy="0"/>
                </a:xfrm>
              </p:grpSpPr>
              <p:sp>
                <p:nvSpPr>
                  <p:cNvPr id="49342" name="Line 220"/>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3" name="Line 221"/>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39" name="Group 222"/>
                <p:cNvGrpSpPr>
                  <a:grpSpLocks/>
                </p:cNvGrpSpPr>
                <p:nvPr/>
              </p:nvGrpSpPr>
              <p:grpSpPr bwMode="auto">
                <a:xfrm>
                  <a:off x="3812" y="2432"/>
                  <a:ext cx="56" cy="27"/>
                  <a:chOff x="1636" y="2268"/>
                  <a:chExt cx="100" cy="0"/>
                </a:xfrm>
              </p:grpSpPr>
              <p:sp>
                <p:nvSpPr>
                  <p:cNvPr id="49340" name="Line 223"/>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1" name="Line 224"/>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9305" name="Group 225"/>
              <p:cNvGrpSpPr>
                <a:grpSpLocks/>
              </p:cNvGrpSpPr>
              <p:nvPr/>
            </p:nvGrpSpPr>
            <p:grpSpPr bwMode="auto">
              <a:xfrm>
                <a:off x="2004" y="2360"/>
                <a:ext cx="364" cy="27"/>
                <a:chOff x="3504" y="2432"/>
                <a:chExt cx="364" cy="27"/>
              </a:xfrm>
            </p:grpSpPr>
            <p:grpSp>
              <p:nvGrpSpPr>
                <p:cNvPr id="49316" name="Group 226"/>
                <p:cNvGrpSpPr>
                  <a:grpSpLocks/>
                </p:cNvGrpSpPr>
                <p:nvPr/>
              </p:nvGrpSpPr>
              <p:grpSpPr bwMode="auto">
                <a:xfrm>
                  <a:off x="3504" y="2432"/>
                  <a:ext cx="56" cy="27"/>
                  <a:chOff x="1636" y="2268"/>
                  <a:chExt cx="100" cy="0"/>
                </a:xfrm>
              </p:grpSpPr>
              <p:sp>
                <p:nvSpPr>
                  <p:cNvPr id="49332" name="Line 227"/>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3" name="Line 228"/>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17" name="Group 229"/>
                <p:cNvGrpSpPr>
                  <a:grpSpLocks/>
                </p:cNvGrpSpPr>
                <p:nvPr/>
              </p:nvGrpSpPr>
              <p:grpSpPr bwMode="auto">
                <a:xfrm>
                  <a:off x="3565" y="2432"/>
                  <a:ext cx="56" cy="27"/>
                  <a:chOff x="1636" y="2268"/>
                  <a:chExt cx="100" cy="0"/>
                </a:xfrm>
              </p:grpSpPr>
              <p:sp>
                <p:nvSpPr>
                  <p:cNvPr id="49330" name="Line 230"/>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1" name="Line 231"/>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18" name="Group 232"/>
                <p:cNvGrpSpPr>
                  <a:grpSpLocks/>
                </p:cNvGrpSpPr>
                <p:nvPr/>
              </p:nvGrpSpPr>
              <p:grpSpPr bwMode="auto">
                <a:xfrm>
                  <a:off x="3627" y="2432"/>
                  <a:ext cx="56" cy="27"/>
                  <a:chOff x="1636" y="2268"/>
                  <a:chExt cx="100" cy="0"/>
                </a:xfrm>
              </p:grpSpPr>
              <p:sp>
                <p:nvSpPr>
                  <p:cNvPr id="49328" name="Line 233"/>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29" name="Line 234"/>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19" name="Group 235"/>
                <p:cNvGrpSpPr>
                  <a:grpSpLocks/>
                </p:cNvGrpSpPr>
                <p:nvPr/>
              </p:nvGrpSpPr>
              <p:grpSpPr bwMode="auto">
                <a:xfrm>
                  <a:off x="3688" y="2432"/>
                  <a:ext cx="56" cy="27"/>
                  <a:chOff x="1636" y="2268"/>
                  <a:chExt cx="100" cy="0"/>
                </a:xfrm>
              </p:grpSpPr>
              <p:sp>
                <p:nvSpPr>
                  <p:cNvPr id="49326" name="Line 236"/>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27" name="Line 237"/>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20" name="Group 238"/>
                <p:cNvGrpSpPr>
                  <a:grpSpLocks/>
                </p:cNvGrpSpPr>
                <p:nvPr/>
              </p:nvGrpSpPr>
              <p:grpSpPr bwMode="auto">
                <a:xfrm>
                  <a:off x="3750" y="2432"/>
                  <a:ext cx="56" cy="27"/>
                  <a:chOff x="1636" y="2268"/>
                  <a:chExt cx="100" cy="0"/>
                </a:xfrm>
              </p:grpSpPr>
              <p:sp>
                <p:nvSpPr>
                  <p:cNvPr id="49324" name="Line 239"/>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25" name="Line 240"/>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21" name="Group 241"/>
                <p:cNvGrpSpPr>
                  <a:grpSpLocks/>
                </p:cNvGrpSpPr>
                <p:nvPr/>
              </p:nvGrpSpPr>
              <p:grpSpPr bwMode="auto">
                <a:xfrm>
                  <a:off x="3812" y="2432"/>
                  <a:ext cx="56" cy="27"/>
                  <a:chOff x="1636" y="2268"/>
                  <a:chExt cx="100" cy="0"/>
                </a:xfrm>
              </p:grpSpPr>
              <p:sp>
                <p:nvSpPr>
                  <p:cNvPr id="49322" name="Line 242"/>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23" name="Line 243"/>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9306" name="Group 244"/>
              <p:cNvGrpSpPr>
                <a:grpSpLocks/>
              </p:cNvGrpSpPr>
              <p:nvPr/>
            </p:nvGrpSpPr>
            <p:grpSpPr bwMode="auto">
              <a:xfrm>
                <a:off x="2372" y="2360"/>
                <a:ext cx="179" cy="27"/>
                <a:chOff x="2372" y="2354"/>
                <a:chExt cx="179" cy="27"/>
              </a:xfrm>
            </p:grpSpPr>
            <p:grpSp>
              <p:nvGrpSpPr>
                <p:cNvPr id="49307" name="Group 245"/>
                <p:cNvGrpSpPr>
                  <a:grpSpLocks/>
                </p:cNvGrpSpPr>
                <p:nvPr/>
              </p:nvGrpSpPr>
              <p:grpSpPr bwMode="auto">
                <a:xfrm>
                  <a:off x="2372" y="2354"/>
                  <a:ext cx="56" cy="27"/>
                  <a:chOff x="1636" y="2268"/>
                  <a:chExt cx="100" cy="0"/>
                </a:xfrm>
              </p:grpSpPr>
              <p:sp>
                <p:nvSpPr>
                  <p:cNvPr id="49314" name="Line 246"/>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15" name="Line 247"/>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08" name="Group 248"/>
                <p:cNvGrpSpPr>
                  <a:grpSpLocks/>
                </p:cNvGrpSpPr>
                <p:nvPr/>
              </p:nvGrpSpPr>
              <p:grpSpPr bwMode="auto">
                <a:xfrm>
                  <a:off x="2433" y="2354"/>
                  <a:ext cx="56" cy="27"/>
                  <a:chOff x="1636" y="2268"/>
                  <a:chExt cx="100" cy="0"/>
                </a:xfrm>
              </p:grpSpPr>
              <p:sp>
                <p:nvSpPr>
                  <p:cNvPr id="49312" name="Line 249"/>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13" name="Line 250"/>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09" name="Group 251"/>
                <p:cNvGrpSpPr>
                  <a:grpSpLocks/>
                </p:cNvGrpSpPr>
                <p:nvPr/>
              </p:nvGrpSpPr>
              <p:grpSpPr bwMode="auto">
                <a:xfrm>
                  <a:off x="2495" y="2354"/>
                  <a:ext cx="56" cy="27"/>
                  <a:chOff x="1636" y="2268"/>
                  <a:chExt cx="100" cy="0"/>
                </a:xfrm>
              </p:grpSpPr>
              <p:sp>
                <p:nvSpPr>
                  <p:cNvPr id="49310" name="Line 252"/>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11" name="Line 253"/>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49211" name="Group 254"/>
            <p:cNvGrpSpPr>
              <a:grpSpLocks/>
            </p:cNvGrpSpPr>
            <p:nvPr/>
          </p:nvGrpSpPr>
          <p:grpSpPr bwMode="auto">
            <a:xfrm>
              <a:off x="2556" y="2360"/>
              <a:ext cx="919" cy="27"/>
              <a:chOff x="1632" y="2360"/>
              <a:chExt cx="919" cy="27"/>
            </a:xfrm>
          </p:grpSpPr>
          <p:grpSp>
            <p:nvGrpSpPr>
              <p:cNvPr id="49256" name="Group 255"/>
              <p:cNvGrpSpPr>
                <a:grpSpLocks/>
              </p:cNvGrpSpPr>
              <p:nvPr/>
            </p:nvGrpSpPr>
            <p:grpSpPr bwMode="auto">
              <a:xfrm>
                <a:off x="1632" y="2360"/>
                <a:ext cx="364" cy="27"/>
                <a:chOff x="3504" y="2432"/>
                <a:chExt cx="364" cy="27"/>
              </a:xfrm>
            </p:grpSpPr>
            <p:grpSp>
              <p:nvGrpSpPr>
                <p:cNvPr id="49286" name="Group 256"/>
                <p:cNvGrpSpPr>
                  <a:grpSpLocks/>
                </p:cNvGrpSpPr>
                <p:nvPr/>
              </p:nvGrpSpPr>
              <p:grpSpPr bwMode="auto">
                <a:xfrm>
                  <a:off x="3504" y="2432"/>
                  <a:ext cx="56" cy="27"/>
                  <a:chOff x="1636" y="2268"/>
                  <a:chExt cx="100" cy="0"/>
                </a:xfrm>
              </p:grpSpPr>
              <p:sp>
                <p:nvSpPr>
                  <p:cNvPr id="49302" name="Line 257"/>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03" name="Line 258"/>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87" name="Group 259"/>
                <p:cNvGrpSpPr>
                  <a:grpSpLocks/>
                </p:cNvGrpSpPr>
                <p:nvPr/>
              </p:nvGrpSpPr>
              <p:grpSpPr bwMode="auto">
                <a:xfrm>
                  <a:off x="3565" y="2432"/>
                  <a:ext cx="56" cy="27"/>
                  <a:chOff x="1636" y="2268"/>
                  <a:chExt cx="100" cy="0"/>
                </a:xfrm>
              </p:grpSpPr>
              <p:sp>
                <p:nvSpPr>
                  <p:cNvPr id="49300" name="Line 260"/>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01" name="Line 261"/>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88" name="Group 262"/>
                <p:cNvGrpSpPr>
                  <a:grpSpLocks/>
                </p:cNvGrpSpPr>
                <p:nvPr/>
              </p:nvGrpSpPr>
              <p:grpSpPr bwMode="auto">
                <a:xfrm>
                  <a:off x="3627" y="2432"/>
                  <a:ext cx="56" cy="27"/>
                  <a:chOff x="1636" y="2268"/>
                  <a:chExt cx="100" cy="0"/>
                </a:xfrm>
              </p:grpSpPr>
              <p:sp>
                <p:nvSpPr>
                  <p:cNvPr id="49298" name="Line 263"/>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99" name="Line 264"/>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89" name="Group 265"/>
                <p:cNvGrpSpPr>
                  <a:grpSpLocks/>
                </p:cNvGrpSpPr>
                <p:nvPr/>
              </p:nvGrpSpPr>
              <p:grpSpPr bwMode="auto">
                <a:xfrm>
                  <a:off x="3688" y="2432"/>
                  <a:ext cx="56" cy="27"/>
                  <a:chOff x="1636" y="2268"/>
                  <a:chExt cx="100" cy="0"/>
                </a:xfrm>
              </p:grpSpPr>
              <p:sp>
                <p:nvSpPr>
                  <p:cNvPr id="49296" name="Line 266"/>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97" name="Line 267"/>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90" name="Group 268"/>
                <p:cNvGrpSpPr>
                  <a:grpSpLocks/>
                </p:cNvGrpSpPr>
                <p:nvPr/>
              </p:nvGrpSpPr>
              <p:grpSpPr bwMode="auto">
                <a:xfrm>
                  <a:off x="3750" y="2432"/>
                  <a:ext cx="56" cy="27"/>
                  <a:chOff x="1636" y="2268"/>
                  <a:chExt cx="100" cy="0"/>
                </a:xfrm>
              </p:grpSpPr>
              <p:sp>
                <p:nvSpPr>
                  <p:cNvPr id="49294" name="Line 269"/>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95" name="Line 270"/>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91" name="Group 271"/>
                <p:cNvGrpSpPr>
                  <a:grpSpLocks/>
                </p:cNvGrpSpPr>
                <p:nvPr/>
              </p:nvGrpSpPr>
              <p:grpSpPr bwMode="auto">
                <a:xfrm>
                  <a:off x="3812" y="2432"/>
                  <a:ext cx="56" cy="27"/>
                  <a:chOff x="1636" y="2268"/>
                  <a:chExt cx="100" cy="0"/>
                </a:xfrm>
              </p:grpSpPr>
              <p:sp>
                <p:nvSpPr>
                  <p:cNvPr id="49292" name="Line 272"/>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93" name="Line 273"/>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9257" name="Group 274"/>
              <p:cNvGrpSpPr>
                <a:grpSpLocks/>
              </p:cNvGrpSpPr>
              <p:nvPr/>
            </p:nvGrpSpPr>
            <p:grpSpPr bwMode="auto">
              <a:xfrm>
                <a:off x="2004" y="2360"/>
                <a:ext cx="364" cy="27"/>
                <a:chOff x="3504" y="2432"/>
                <a:chExt cx="364" cy="27"/>
              </a:xfrm>
            </p:grpSpPr>
            <p:grpSp>
              <p:nvGrpSpPr>
                <p:cNvPr id="49268" name="Group 275"/>
                <p:cNvGrpSpPr>
                  <a:grpSpLocks/>
                </p:cNvGrpSpPr>
                <p:nvPr/>
              </p:nvGrpSpPr>
              <p:grpSpPr bwMode="auto">
                <a:xfrm>
                  <a:off x="3504" y="2432"/>
                  <a:ext cx="56" cy="27"/>
                  <a:chOff x="1636" y="2268"/>
                  <a:chExt cx="100" cy="0"/>
                </a:xfrm>
              </p:grpSpPr>
              <p:sp>
                <p:nvSpPr>
                  <p:cNvPr id="49284" name="Line 276"/>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85" name="Line 277"/>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69" name="Group 278"/>
                <p:cNvGrpSpPr>
                  <a:grpSpLocks/>
                </p:cNvGrpSpPr>
                <p:nvPr/>
              </p:nvGrpSpPr>
              <p:grpSpPr bwMode="auto">
                <a:xfrm>
                  <a:off x="3565" y="2432"/>
                  <a:ext cx="56" cy="27"/>
                  <a:chOff x="1636" y="2268"/>
                  <a:chExt cx="100" cy="0"/>
                </a:xfrm>
              </p:grpSpPr>
              <p:sp>
                <p:nvSpPr>
                  <p:cNvPr id="49282" name="Line 279"/>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83" name="Line 280"/>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70" name="Group 281"/>
                <p:cNvGrpSpPr>
                  <a:grpSpLocks/>
                </p:cNvGrpSpPr>
                <p:nvPr/>
              </p:nvGrpSpPr>
              <p:grpSpPr bwMode="auto">
                <a:xfrm>
                  <a:off x="3627" y="2432"/>
                  <a:ext cx="56" cy="27"/>
                  <a:chOff x="1636" y="2268"/>
                  <a:chExt cx="100" cy="0"/>
                </a:xfrm>
              </p:grpSpPr>
              <p:sp>
                <p:nvSpPr>
                  <p:cNvPr id="49280" name="Line 282"/>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81" name="Line 283"/>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71" name="Group 284"/>
                <p:cNvGrpSpPr>
                  <a:grpSpLocks/>
                </p:cNvGrpSpPr>
                <p:nvPr/>
              </p:nvGrpSpPr>
              <p:grpSpPr bwMode="auto">
                <a:xfrm>
                  <a:off x="3688" y="2432"/>
                  <a:ext cx="56" cy="27"/>
                  <a:chOff x="1636" y="2268"/>
                  <a:chExt cx="100" cy="0"/>
                </a:xfrm>
              </p:grpSpPr>
              <p:sp>
                <p:nvSpPr>
                  <p:cNvPr id="49278" name="Line 285"/>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79" name="Line 286"/>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72" name="Group 287"/>
                <p:cNvGrpSpPr>
                  <a:grpSpLocks/>
                </p:cNvGrpSpPr>
                <p:nvPr/>
              </p:nvGrpSpPr>
              <p:grpSpPr bwMode="auto">
                <a:xfrm>
                  <a:off x="3750" y="2432"/>
                  <a:ext cx="56" cy="27"/>
                  <a:chOff x="1636" y="2268"/>
                  <a:chExt cx="100" cy="0"/>
                </a:xfrm>
              </p:grpSpPr>
              <p:sp>
                <p:nvSpPr>
                  <p:cNvPr id="49276" name="Line 288"/>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77" name="Line 289"/>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73" name="Group 290"/>
                <p:cNvGrpSpPr>
                  <a:grpSpLocks/>
                </p:cNvGrpSpPr>
                <p:nvPr/>
              </p:nvGrpSpPr>
              <p:grpSpPr bwMode="auto">
                <a:xfrm>
                  <a:off x="3812" y="2432"/>
                  <a:ext cx="56" cy="27"/>
                  <a:chOff x="1636" y="2268"/>
                  <a:chExt cx="100" cy="0"/>
                </a:xfrm>
              </p:grpSpPr>
              <p:sp>
                <p:nvSpPr>
                  <p:cNvPr id="49274" name="Line 291"/>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75" name="Line 292"/>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9258" name="Group 293"/>
              <p:cNvGrpSpPr>
                <a:grpSpLocks/>
              </p:cNvGrpSpPr>
              <p:nvPr/>
            </p:nvGrpSpPr>
            <p:grpSpPr bwMode="auto">
              <a:xfrm>
                <a:off x="2372" y="2360"/>
                <a:ext cx="179" cy="27"/>
                <a:chOff x="2372" y="2354"/>
                <a:chExt cx="179" cy="27"/>
              </a:xfrm>
            </p:grpSpPr>
            <p:grpSp>
              <p:nvGrpSpPr>
                <p:cNvPr id="49259" name="Group 294"/>
                <p:cNvGrpSpPr>
                  <a:grpSpLocks/>
                </p:cNvGrpSpPr>
                <p:nvPr/>
              </p:nvGrpSpPr>
              <p:grpSpPr bwMode="auto">
                <a:xfrm>
                  <a:off x="2372" y="2354"/>
                  <a:ext cx="56" cy="27"/>
                  <a:chOff x="1636" y="2268"/>
                  <a:chExt cx="100" cy="0"/>
                </a:xfrm>
              </p:grpSpPr>
              <p:sp>
                <p:nvSpPr>
                  <p:cNvPr id="49266" name="Line 295"/>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67" name="Line 296"/>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60" name="Group 297"/>
                <p:cNvGrpSpPr>
                  <a:grpSpLocks/>
                </p:cNvGrpSpPr>
                <p:nvPr/>
              </p:nvGrpSpPr>
              <p:grpSpPr bwMode="auto">
                <a:xfrm>
                  <a:off x="2433" y="2354"/>
                  <a:ext cx="56" cy="27"/>
                  <a:chOff x="1636" y="2268"/>
                  <a:chExt cx="100" cy="0"/>
                </a:xfrm>
              </p:grpSpPr>
              <p:sp>
                <p:nvSpPr>
                  <p:cNvPr id="49264" name="Line 298"/>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65" name="Line 299"/>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61" name="Group 300"/>
                <p:cNvGrpSpPr>
                  <a:grpSpLocks/>
                </p:cNvGrpSpPr>
                <p:nvPr/>
              </p:nvGrpSpPr>
              <p:grpSpPr bwMode="auto">
                <a:xfrm>
                  <a:off x="2495" y="2354"/>
                  <a:ext cx="56" cy="27"/>
                  <a:chOff x="1636" y="2268"/>
                  <a:chExt cx="100" cy="0"/>
                </a:xfrm>
              </p:grpSpPr>
              <p:sp>
                <p:nvSpPr>
                  <p:cNvPr id="49262" name="Line 301"/>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63" name="Line 302"/>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49212" name="Group 308"/>
            <p:cNvGrpSpPr>
              <a:grpSpLocks/>
            </p:cNvGrpSpPr>
            <p:nvPr/>
          </p:nvGrpSpPr>
          <p:grpSpPr bwMode="auto">
            <a:xfrm>
              <a:off x="769" y="2360"/>
              <a:ext cx="56" cy="27"/>
              <a:chOff x="1636" y="2268"/>
              <a:chExt cx="100" cy="0"/>
            </a:xfrm>
          </p:grpSpPr>
          <p:sp>
            <p:nvSpPr>
              <p:cNvPr id="49254" name="Line 309"/>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5" name="Line 310"/>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13" name="Group 311"/>
            <p:cNvGrpSpPr>
              <a:grpSpLocks/>
            </p:cNvGrpSpPr>
            <p:nvPr/>
          </p:nvGrpSpPr>
          <p:grpSpPr bwMode="auto">
            <a:xfrm>
              <a:off x="831" y="2360"/>
              <a:ext cx="56" cy="27"/>
              <a:chOff x="1636" y="2268"/>
              <a:chExt cx="100" cy="0"/>
            </a:xfrm>
          </p:grpSpPr>
          <p:sp>
            <p:nvSpPr>
              <p:cNvPr id="49252" name="Line 312"/>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3" name="Line 313"/>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14" name="Group 314"/>
            <p:cNvGrpSpPr>
              <a:grpSpLocks/>
            </p:cNvGrpSpPr>
            <p:nvPr/>
          </p:nvGrpSpPr>
          <p:grpSpPr bwMode="auto">
            <a:xfrm>
              <a:off x="892" y="2360"/>
              <a:ext cx="56" cy="27"/>
              <a:chOff x="1636" y="2268"/>
              <a:chExt cx="100" cy="0"/>
            </a:xfrm>
          </p:grpSpPr>
          <p:sp>
            <p:nvSpPr>
              <p:cNvPr id="49250" name="Line 315"/>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1" name="Line 316"/>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15" name="Group 317"/>
            <p:cNvGrpSpPr>
              <a:grpSpLocks/>
            </p:cNvGrpSpPr>
            <p:nvPr/>
          </p:nvGrpSpPr>
          <p:grpSpPr bwMode="auto">
            <a:xfrm>
              <a:off x="954" y="2360"/>
              <a:ext cx="56" cy="27"/>
              <a:chOff x="1636" y="2268"/>
              <a:chExt cx="100" cy="0"/>
            </a:xfrm>
          </p:grpSpPr>
          <p:sp>
            <p:nvSpPr>
              <p:cNvPr id="49248" name="Line 318"/>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9" name="Line 319"/>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16" name="Group 320"/>
            <p:cNvGrpSpPr>
              <a:grpSpLocks/>
            </p:cNvGrpSpPr>
            <p:nvPr/>
          </p:nvGrpSpPr>
          <p:grpSpPr bwMode="auto">
            <a:xfrm>
              <a:off x="1016" y="2360"/>
              <a:ext cx="56" cy="27"/>
              <a:chOff x="1636" y="2268"/>
              <a:chExt cx="100" cy="0"/>
            </a:xfrm>
          </p:grpSpPr>
          <p:sp>
            <p:nvSpPr>
              <p:cNvPr id="49246" name="Line 321"/>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7" name="Line 322"/>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17" name="Group 323"/>
            <p:cNvGrpSpPr>
              <a:grpSpLocks/>
            </p:cNvGrpSpPr>
            <p:nvPr/>
          </p:nvGrpSpPr>
          <p:grpSpPr bwMode="auto">
            <a:xfrm>
              <a:off x="1080" y="2360"/>
              <a:ext cx="364" cy="27"/>
              <a:chOff x="3504" y="2432"/>
              <a:chExt cx="364" cy="27"/>
            </a:xfrm>
          </p:grpSpPr>
          <p:grpSp>
            <p:nvGrpSpPr>
              <p:cNvPr id="49228" name="Group 324"/>
              <p:cNvGrpSpPr>
                <a:grpSpLocks/>
              </p:cNvGrpSpPr>
              <p:nvPr/>
            </p:nvGrpSpPr>
            <p:grpSpPr bwMode="auto">
              <a:xfrm>
                <a:off x="3504" y="2432"/>
                <a:ext cx="56" cy="27"/>
                <a:chOff x="1636" y="2268"/>
                <a:chExt cx="100" cy="0"/>
              </a:xfrm>
            </p:grpSpPr>
            <p:sp>
              <p:nvSpPr>
                <p:cNvPr id="49244" name="Line 325"/>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5" name="Line 326"/>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29" name="Group 327"/>
              <p:cNvGrpSpPr>
                <a:grpSpLocks/>
              </p:cNvGrpSpPr>
              <p:nvPr/>
            </p:nvGrpSpPr>
            <p:grpSpPr bwMode="auto">
              <a:xfrm>
                <a:off x="3565" y="2432"/>
                <a:ext cx="56" cy="27"/>
                <a:chOff x="1636" y="2268"/>
                <a:chExt cx="100" cy="0"/>
              </a:xfrm>
            </p:grpSpPr>
            <p:sp>
              <p:nvSpPr>
                <p:cNvPr id="49242" name="Line 328"/>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3" name="Line 329"/>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30" name="Group 330"/>
              <p:cNvGrpSpPr>
                <a:grpSpLocks/>
              </p:cNvGrpSpPr>
              <p:nvPr/>
            </p:nvGrpSpPr>
            <p:grpSpPr bwMode="auto">
              <a:xfrm>
                <a:off x="3627" y="2432"/>
                <a:ext cx="56" cy="27"/>
                <a:chOff x="1636" y="2268"/>
                <a:chExt cx="100" cy="0"/>
              </a:xfrm>
            </p:grpSpPr>
            <p:sp>
              <p:nvSpPr>
                <p:cNvPr id="49240" name="Line 331"/>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1" name="Line 332"/>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31" name="Group 333"/>
              <p:cNvGrpSpPr>
                <a:grpSpLocks/>
              </p:cNvGrpSpPr>
              <p:nvPr/>
            </p:nvGrpSpPr>
            <p:grpSpPr bwMode="auto">
              <a:xfrm>
                <a:off x="3688" y="2432"/>
                <a:ext cx="56" cy="27"/>
                <a:chOff x="1636" y="2268"/>
                <a:chExt cx="100" cy="0"/>
              </a:xfrm>
            </p:grpSpPr>
            <p:sp>
              <p:nvSpPr>
                <p:cNvPr id="49238" name="Line 334"/>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9" name="Line 335"/>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32" name="Group 336"/>
              <p:cNvGrpSpPr>
                <a:grpSpLocks/>
              </p:cNvGrpSpPr>
              <p:nvPr/>
            </p:nvGrpSpPr>
            <p:grpSpPr bwMode="auto">
              <a:xfrm>
                <a:off x="3750" y="2432"/>
                <a:ext cx="56" cy="27"/>
                <a:chOff x="1636" y="2268"/>
                <a:chExt cx="100" cy="0"/>
              </a:xfrm>
            </p:grpSpPr>
            <p:sp>
              <p:nvSpPr>
                <p:cNvPr id="49236" name="Line 337"/>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7" name="Line 338"/>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33" name="Group 339"/>
              <p:cNvGrpSpPr>
                <a:grpSpLocks/>
              </p:cNvGrpSpPr>
              <p:nvPr/>
            </p:nvGrpSpPr>
            <p:grpSpPr bwMode="auto">
              <a:xfrm>
                <a:off x="3812" y="2432"/>
                <a:ext cx="56" cy="27"/>
                <a:chOff x="1636" y="2268"/>
                <a:chExt cx="100" cy="0"/>
              </a:xfrm>
            </p:grpSpPr>
            <p:sp>
              <p:nvSpPr>
                <p:cNvPr id="49234" name="Line 340"/>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5" name="Line 341"/>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9218" name="Group 342"/>
            <p:cNvGrpSpPr>
              <a:grpSpLocks/>
            </p:cNvGrpSpPr>
            <p:nvPr/>
          </p:nvGrpSpPr>
          <p:grpSpPr bwMode="auto">
            <a:xfrm>
              <a:off x="1448" y="2360"/>
              <a:ext cx="179" cy="27"/>
              <a:chOff x="2372" y="2354"/>
              <a:chExt cx="179" cy="27"/>
            </a:xfrm>
          </p:grpSpPr>
          <p:grpSp>
            <p:nvGrpSpPr>
              <p:cNvPr id="49219" name="Group 343"/>
              <p:cNvGrpSpPr>
                <a:grpSpLocks/>
              </p:cNvGrpSpPr>
              <p:nvPr/>
            </p:nvGrpSpPr>
            <p:grpSpPr bwMode="auto">
              <a:xfrm>
                <a:off x="2372" y="2354"/>
                <a:ext cx="56" cy="27"/>
                <a:chOff x="1636" y="2268"/>
                <a:chExt cx="100" cy="0"/>
              </a:xfrm>
            </p:grpSpPr>
            <p:sp>
              <p:nvSpPr>
                <p:cNvPr id="49226" name="Line 344"/>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7" name="Line 345"/>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20" name="Group 346"/>
              <p:cNvGrpSpPr>
                <a:grpSpLocks/>
              </p:cNvGrpSpPr>
              <p:nvPr/>
            </p:nvGrpSpPr>
            <p:grpSpPr bwMode="auto">
              <a:xfrm>
                <a:off x="2433" y="2354"/>
                <a:ext cx="56" cy="27"/>
                <a:chOff x="1636" y="2268"/>
                <a:chExt cx="100" cy="0"/>
              </a:xfrm>
            </p:grpSpPr>
            <p:sp>
              <p:nvSpPr>
                <p:cNvPr id="49224" name="Line 347"/>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5" name="Line 348"/>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21" name="Group 349"/>
              <p:cNvGrpSpPr>
                <a:grpSpLocks/>
              </p:cNvGrpSpPr>
              <p:nvPr/>
            </p:nvGrpSpPr>
            <p:grpSpPr bwMode="auto">
              <a:xfrm>
                <a:off x="2495" y="2354"/>
                <a:ext cx="56" cy="27"/>
                <a:chOff x="1636" y="2268"/>
                <a:chExt cx="100" cy="0"/>
              </a:xfrm>
            </p:grpSpPr>
            <p:sp>
              <p:nvSpPr>
                <p:cNvPr id="49222" name="Line 350"/>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3" name="Line 351"/>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75871" name="Group 365"/>
          <p:cNvGrpSpPr>
            <a:grpSpLocks/>
          </p:cNvGrpSpPr>
          <p:nvPr/>
        </p:nvGrpSpPr>
        <p:grpSpPr bwMode="auto">
          <a:xfrm>
            <a:off x="2851150" y="2146300"/>
            <a:ext cx="1317625" cy="1511300"/>
            <a:chOff x="1796" y="1352"/>
            <a:chExt cx="830" cy="952"/>
          </a:xfrm>
        </p:grpSpPr>
        <p:sp>
          <p:nvSpPr>
            <p:cNvPr id="49192" name="Line 353"/>
            <p:cNvSpPr>
              <a:spLocks noChangeShapeType="1"/>
            </p:cNvSpPr>
            <p:nvPr/>
          </p:nvSpPr>
          <p:spPr bwMode="auto">
            <a:xfrm flipH="1" flipV="1">
              <a:off x="1796" y="1352"/>
              <a:ext cx="396" cy="94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9193" name="Line 354"/>
            <p:cNvSpPr>
              <a:spLocks noChangeShapeType="1"/>
            </p:cNvSpPr>
            <p:nvPr/>
          </p:nvSpPr>
          <p:spPr bwMode="auto">
            <a:xfrm flipV="1">
              <a:off x="2244" y="1352"/>
              <a:ext cx="382" cy="95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68" name="Group 364"/>
          <p:cNvGrpSpPr>
            <a:grpSpLocks/>
          </p:cNvGrpSpPr>
          <p:nvPr/>
        </p:nvGrpSpPr>
        <p:grpSpPr bwMode="auto">
          <a:xfrm>
            <a:off x="2003425" y="1022350"/>
            <a:ext cx="2181225" cy="1087438"/>
            <a:chOff x="1262" y="644"/>
            <a:chExt cx="1374" cy="685"/>
          </a:xfrm>
        </p:grpSpPr>
        <p:grpSp>
          <p:nvGrpSpPr>
            <p:cNvPr id="49185" name="Group 357"/>
            <p:cNvGrpSpPr>
              <a:grpSpLocks/>
            </p:cNvGrpSpPr>
            <p:nvPr/>
          </p:nvGrpSpPr>
          <p:grpSpPr bwMode="auto">
            <a:xfrm>
              <a:off x="1788" y="1160"/>
              <a:ext cx="848" cy="169"/>
              <a:chOff x="1788" y="1160"/>
              <a:chExt cx="848" cy="169"/>
            </a:xfrm>
          </p:grpSpPr>
          <p:sp>
            <p:nvSpPr>
              <p:cNvPr id="49190" name="Rectangle 355"/>
              <p:cNvSpPr>
                <a:spLocks noChangeArrowheads="1"/>
              </p:cNvSpPr>
              <p:nvPr/>
            </p:nvSpPr>
            <p:spPr bwMode="auto">
              <a:xfrm>
                <a:off x="1788" y="1160"/>
                <a:ext cx="168" cy="169"/>
              </a:xfrm>
              <a:prstGeom prst="rect">
                <a:avLst/>
              </a:prstGeom>
              <a:solidFill>
                <a:srgbClr val="FF0000"/>
              </a:solidFill>
              <a:ln w="9525">
                <a:solidFill>
                  <a:srgbClr val="FF0000"/>
                </a:solidFill>
                <a:miter lim="800000"/>
                <a:headEnd/>
                <a:tailEnd/>
              </a:ln>
            </p:spPr>
            <p:txBody>
              <a:bodyPr wrap="none" anchor="ctr"/>
              <a:lstStyle/>
              <a:p>
                <a:endParaRPr lang="en-US"/>
              </a:p>
            </p:txBody>
          </p:sp>
          <p:sp>
            <p:nvSpPr>
              <p:cNvPr id="49191" name="Rectangle 356"/>
              <p:cNvSpPr>
                <a:spLocks noChangeArrowheads="1"/>
              </p:cNvSpPr>
              <p:nvPr/>
            </p:nvSpPr>
            <p:spPr bwMode="auto">
              <a:xfrm>
                <a:off x="1956" y="1160"/>
                <a:ext cx="680" cy="168"/>
              </a:xfrm>
              <a:prstGeom prst="rect">
                <a:avLst/>
              </a:prstGeom>
              <a:solidFill>
                <a:schemeClr val="accent2"/>
              </a:solidFill>
              <a:ln w="9525">
                <a:solidFill>
                  <a:schemeClr val="accent2"/>
                </a:solidFill>
                <a:miter lim="800000"/>
                <a:headEnd/>
                <a:tailEnd/>
              </a:ln>
            </p:spPr>
            <p:txBody>
              <a:bodyPr wrap="none" anchor="ctr"/>
              <a:lstStyle/>
              <a:p>
                <a:endParaRPr lang="en-US"/>
              </a:p>
            </p:txBody>
          </p:sp>
        </p:grpSp>
        <p:sp>
          <p:nvSpPr>
            <p:cNvPr id="49186" name="Line 358"/>
            <p:cNvSpPr>
              <a:spLocks noChangeShapeType="1"/>
            </p:cNvSpPr>
            <p:nvPr/>
          </p:nvSpPr>
          <p:spPr bwMode="auto">
            <a:xfrm>
              <a:off x="1800" y="1086"/>
              <a:ext cx="82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87" name="Text Box 360"/>
            <p:cNvSpPr txBox="1">
              <a:spLocks noChangeArrowheads="1"/>
            </p:cNvSpPr>
            <p:nvPr/>
          </p:nvSpPr>
          <p:spPr bwMode="auto">
            <a:xfrm>
              <a:off x="1892" y="926"/>
              <a:ext cx="6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600" b="1">
                  <a:latin typeface="Arial" charset="0"/>
                </a:rPr>
                <a:t>Lifespan</a:t>
              </a:r>
            </a:p>
          </p:txBody>
        </p:sp>
        <p:sp>
          <p:nvSpPr>
            <p:cNvPr id="49188" name="Line 361"/>
            <p:cNvSpPr>
              <a:spLocks noChangeShapeType="1"/>
            </p:cNvSpPr>
            <p:nvPr/>
          </p:nvSpPr>
          <p:spPr bwMode="auto">
            <a:xfrm>
              <a:off x="1560" y="984"/>
              <a:ext cx="306" cy="2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89" name="Text Box 362"/>
            <p:cNvSpPr txBox="1">
              <a:spLocks noChangeArrowheads="1"/>
            </p:cNvSpPr>
            <p:nvPr/>
          </p:nvSpPr>
          <p:spPr bwMode="auto">
            <a:xfrm>
              <a:off x="1262" y="644"/>
              <a:ext cx="55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600" b="1">
                  <a:latin typeface="Arial" charset="0"/>
                </a:rPr>
                <a:t>Critical</a:t>
              </a:r>
            </a:p>
            <a:p>
              <a:pPr algn="ctr" eaLnBrk="1" hangingPunct="1"/>
              <a:r>
                <a:rPr lang="en-US" sz="1600" b="1">
                  <a:latin typeface="Arial" charset="0"/>
                </a:rPr>
                <a:t>Period</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7168"/>
                                        </p:tgtEl>
                                        <p:attrNameLst>
                                          <p:attrName>style.visibility</p:attrName>
                                        </p:attrNameLst>
                                      </p:cBhvr>
                                      <p:to>
                                        <p:strVal val="visible"/>
                                      </p:to>
                                    </p:set>
                                    <p:animEffect transition="in" filter="fade">
                                      <p:cBhvr>
                                        <p:cTn id="12" dur="2000"/>
                                        <p:tgtEl>
                                          <p:spTgt spid="471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75871"/>
                                        </p:tgtEl>
                                        <p:attrNameLst>
                                          <p:attrName>style.visibility</p:attrName>
                                        </p:attrNameLst>
                                      </p:cBhvr>
                                      <p:to>
                                        <p:strVal val="visible"/>
                                      </p:to>
                                    </p:set>
                                    <p:animEffect transition="in" filter="wipe(up)">
                                      <p:cBhvr>
                                        <p:cTn id="17" dur="500"/>
                                        <p:tgtEl>
                                          <p:spTgt spid="758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5855">
                                            <p:txEl>
                                              <p:pRg st="0" end="0"/>
                                            </p:txEl>
                                          </p:spTgt>
                                        </p:tgtEl>
                                        <p:attrNameLst>
                                          <p:attrName>style.visibility</p:attrName>
                                        </p:attrNameLst>
                                      </p:cBhvr>
                                      <p:to>
                                        <p:strVal val="visible"/>
                                      </p:to>
                                    </p:set>
                                    <p:animEffect transition="in" filter="wipe(left)">
                                      <p:cBhvr>
                                        <p:cTn id="27" dur="500"/>
                                        <p:tgtEl>
                                          <p:spTgt spid="7585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5855">
                                            <p:txEl>
                                              <p:pRg st="1" end="1"/>
                                            </p:txEl>
                                          </p:spTgt>
                                        </p:tgtEl>
                                        <p:attrNameLst>
                                          <p:attrName>style.visibility</p:attrName>
                                        </p:attrNameLst>
                                      </p:cBhvr>
                                      <p:to>
                                        <p:strVal val="visible"/>
                                      </p:to>
                                    </p:set>
                                    <p:animEffect transition="in" filter="wipe(left)">
                                      <p:cBhvr>
                                        <p:cTn id="32" dur="500"/>
                                        <p:tgtEl>
                                          <p:spTgt spid="75855">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5855">
                                            <p:txEl>
                                              <p:pRg st="2" end="2"/>
                                            </p:txEl>
                                          </p:spTgt>
                                        </p:tgtEl>
                                        <p:attrNameLst>
                                          <p:attrName>style.visibility</p:attrName>
                                        </p:attrNameLst>
                                      </p:cBhvr>
                                      <p:to>
                                        <p:strVal val="visible"/>
                                      </p:to>
                                    </p:set>
                                    <p:animEffect transition="in" filter="wipe(left)">
                                      <p:cBhvr>
                                        <p:cTn id="37" dur="500"/>
                                        <p:tgtEl>
                                          <p:spTgt spid="75855">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5855">
                                            <p:txEl>
                                              <p:pRg st="3" end="3"/>
                                            </p:txEl>
                                          </p:spTgt>
                                        </p:tgtEl>
                                        <p:attrNameLst>
                                          <p:attrName>style.visibility</p:attrName>
                                        </p:attrNameLst>
                                      </p:cBhvr>
                                      <p:to>
                                        <p:strVal val="visible"/>
                                      </p:to>
                                    </p:set>
                                    <p:animEffect transition="in" filter="wipe(left)">
                                      <p:cBhvr>
                                        <p:cTn id="42" dur="500"/>
                                        <p:tgtEl>
                                          <p:spTgt spid="758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5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143000"/>
          </a:xfrm>
        </p:spPr>
        <p:txBody>
          <a:bodyPr/>
          <a:lstStyle/>
          <a:p>
            <a:pPr>
              <a:defRPr/>
            </a:pPr>
            <a:r>
              <a:rPr lang="en-US" sz="2800" b="1" cap="all" dirty="0" smtClean="0">
                <a:latin typeface="Calibri" pitchFamily="34" charset="0"/>
                <a:cs typeface="Calibri" pitchFamily="34" charset="0"/>
              </a:rPr>
              <a:t>Comments on Chapter 4: How does this relate to lecture material?</a:t>
            </a:r>
            <a:endParaRPr lang="en-US" sz="2800" dirty="0">
              <a:latin typeface="Calibri" pitchFamily="34" charset="0"/>
              <a:cs typeface="Calibri" pitchFamily="34" charset="0"/>
            </a:endParaRPr>
          </a:p>
        </p:txBody>
      </p:sp>
      <p:pic>
        <p:nvPicPr>
          <p:cNvPr id="50179" name="Picture 4" descr="C:\Users\FJ\Desktop\cafefa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900" y="5295900"/>
            <a:ext cx="1562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Content Placeholder 2"/>
          <p:cNvSpPr>
            <a:spLocks noGrp="1"/>
          </p:cNvSpPr>
          <p:nvPr>
            <p:ph idx="1"/>
          </p:nvPr>
        </p:nvSpPr>
        <p:spPr>
          <a:xfrm>
            <a:off x="733425" y="1660525"/>
            <a:ext cx="7772400" cy="4130675"/>
          </a:xfrm>
        </p:spPr>
        <p:txBody>
          <a:bodyPr/>
          <a:lstStyle/>
          <a:p>
            <a:pPr marL="0" indent="0">
              <a:buFontTx/>
              <a:buNone/>
            </a:pPr>
            <a:r>
              <a:rPr lang="en-US" sz="2000" dirty="0" smtClean="0">
                <a:latin typeface="Calibri" pitchFamily="34" charset="0"/>
                <a:ea typeface="Calibri" pitchFamily="34" charset="0"/>
                <a:cs typeface="Calibri" pitchFamily="34" charset="0"/>
              </a:rPr>
              <a:t>This chapter starts off with a discussion of ‘Middle Vision’ that includes a bunch of Gestalt Illusions. No need to memorize the names of these illusions, but it is VERY important to understand the historical significance of Gestalt Psychology. This is where the distinction between ‘sensation’ and ‘perception’ originates. The only way to explain Gestalt illusions is to invoke some process beyond sensation. For example, in the classic ‘face/vase’ illusion (see Fig. 4.26) you will note that ONE retinal image gives rise to MULTIPLE perceptions. This is where we get the saying ‘the whole is greater than the sum of the parts’. Another way to say that is ‘the perception is greater than the sum of the sensation’. As we’ve said before in this class, you want to think of sensation as a passive, analytic process and perception as an active, synthetic process.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143000"/>
          </a:xfrm>
        </p:spPr>
        <p:txBody>
          <a:bodyPr/>
          <a:lstStyle/>
          <a:p>
            <a:pPr>
              <a:defRPr/>
            </a:pPr>
            <a:r>
              <a:rPr lang="en-US" sz="2800" b="1" cap="all" dirty="0" smtClean="0">
                <a:latin typeface="Calibri" pitchFamily="34" charset="0"/>
                <a:cs typeface="Calibri" pitchFamily="34" charset="0"/>
              </a:rPr>
              <a:t>Comments on Chapter 4: How does this relate to lecture material?</a:t>
            </a:r>
            <a:endParaRPr lang="en-US" sz="2800" dirty="0">
              <a:latin typeface="Calibri" pitchFamily="34" charset="0"/>
              <a:cs typeface="Calibri" pitchFamily="34" charset="0"/>
            </a:endParaRPr>
          </a:p>
        </p:txBody>
      </p:sp>
      <p:sp>
        <p:nvSpPr>
          <p:cNvPr id="51203" name="Content Placeholder 2"/>
          <p:cNvSpPr>
            <a:spLocks noGrp="1"/>
          </p:cNvSpPr>
          <p:nvPr>
            <p:ph idx="1"/>
          </p:nvPr>
        </p:nvSpPr>
        <p:spPr>
          <a:xfrm>
            <a:off x="733425" y="2149475"/>
            <a:ext cx="7772400" cy="3313113"/>
          </a:xfrm>
        </p:spPr>
        <p:txBody>
          <a:bodyPr/>
          <a:lstStyle/>
          <a:p>
            <a:pPr marL="0" indent="0">
              <a:buFontTx/>
              <a:buNone/>
            </a:pPr>
            <a:r>
              <a:rPr lang="en-US" sz="2000" smtClean="0">
                <a:latin typeface="Calibri" pitchFamily="34" charset="0"/>
                <a:ea typeface="Calibri" pitchFamily="34" charset="0"/>
                <a:cs typeface="Calibri" pitchFamily="34" charset="0"/>
              </a:rPr>
              <a:t>It is also worth thinking about the implications of Gestalt Psychology for Empiricism. The empiricists viewed the organism as a passive recipient of sensory information (an empty bucket, if you will). However, if an active, internal process of perception exists, notice that we cannot control exactly what goes in the ‘bucket’. The same sensation can be perceived differently by different individuals. Gestalt Psychology represented one of the first dents in the armor of Empiricism. The developmental studies on the visual cortex that we’ve discussed in class have likely cracked this armor open for good.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143000"/>
          </a:xfrm>
        </p:spPr>
        <p:txBody>
          <a:bodyPr/>
          <a:lstStyle/>
          <a:p>
            <a:pPr>
              <a:defRPr/>
            </a:pPr>
            <a:r>
              <a:rPr lang="en-US" sz="2800" b="1" cap="all" dirty="0" smtClean="0">
                <a:latin typeface="Calibri" pitchFamily="34" charset="0"/>
                <a:cs typeface="Calibri" pitchFamily="34" charset="0"/>
              </a:rPr>
              <a:t>Comments on Chapter 4: How does this relate to lecture material?</a:t>
            </a:r>
            <a:endParaRPr lang="en-US" sz="2800" dirty="0">
              <a:latin typeface="Calibri" pitchFamily="34" charset="0"/>
              <a:cs typeface="Calibri" pitchFamily="34" charset="0"/>
            </a:endParaRPr>
          </a:p>
        </p:txBody>
      </p:sp>
      <p:sp>
        <p:nvSpPr>
          <p:cNvPr id="3" name="Content Placeholder 2"/>
          <p:cNvSpPr>
            <a:spLocks noGrp="1"/>
          </p:cNvSpPr>
          <p:nvPr>
            <p:ph idx="1"/>
          </p:nvPr>
        </p:nvSpPr>
        <p:spPr>
          <a:xfrm>
            <a:off x="733425" y="1860550"/>
            <a:ext cx="7772400" cy="4611688"/>
          </a:xfrm>
        </p:spPr>
        <p:txBody>
          <a:bodyPr/>
          <a:lstStyle/>
          <a:p>
            <a:pPr marL="0" indent="0">
              <a:buFontTx/>
              <a:buNone/>
              <a:defRPr/>
            </a:pPr>
            <a:r>
              <a:rPr lang="en-US" sz="2000" dirty="0" smtClean="0">
                <a:latin typeface="Calibri" pitchFamily="34" charset="0"/>
                <a:cs typeface="Calibri" pitchFamily="34" charset="0"/>
              </a:rPr>
              <a:t>Notice the similarity between the ‘Pandemonium’ model (Figure 4.21) and the story I told in class (What does the visual system do with all these little bars?).  Also note the discussion of </a:t>
            </a:r>
            <a:r>
              <a:rPr lang="en-US" sz="2000" dirty="0" err="1" smtClean="0">
                <a:latin typeface="Calibri" pitchFamily="34" charset="0"/>
                <a:cs typeface="Calibri" pitchFamily="34" charset="0"/>
              </a:rPr>
              <a:t>geons</a:t>
            </a:r>
            <a:r>
              <a:rPr lang="en-US" sz="2000" dirty="0" smtClean="0">
                <a:latin typeface="Calibri" pitchFamily="34" charset="0"/>
                <a:cs typeface="Calibri" pitchFamily="34" charset="0"/>
              </a:rPr>
              <a:t> on p. 109 of your book.</a:t>
            </a:r>
          </a:p>
          <a:p>
            <a:pPr marL="0" indent="0">
              <a:buFontTx/>
              <a:buNone/>
              <a:defRPr/>
            </a:pPr>
            <a:endParaRPr lang="en-US" sz="2000" dirty="0" smtClean="0">
              <a:latin typeface="Calibri" pitchFamily="34" charset="0"/>
              <a:cs typeface="Calibri" pitchFamily="34" charset="0"/>
            </a:endParaRPr>
          </a:p>
          <a:p>
            <a:pPr marL="0" indent="0">
              <a:buFontTx/>
              <a:buNone/>
              <a:defRPr/>
            </a:pPr>
            <a:r>
              <a:rPr lang="en-US" sz="2000" dirty="0" smtClean="0">
                <a:latin typeface="Calibri" pitchFamily="34" charset="0"/>
                <a:cs typeface="Calibri" pitchFamily="34" charset="0"/>
              </a:rPr>
              <a:t>As mentioned in lecture, complex shape processing occurs in the inferior temporal cortex.  Damage to the inferior temporal cortex produces ‘prosopagnosia’ (face blindness).  Beginning on p. 107 read the section ‘Object Recognition’ and continue reading through </a:t>
            </a:r>
            <a:r>
              <a:rPr lang="en-US" sz="2000" dirty="0">
                <a:latin typeface="Calibri" pitchFamily="34" charset="0"/>
                <a:cs typeface="Calibri" pitchFamily="34" charset="0"/>
              </a:rPr>
              <a:t>‘Faces: An illustrative special case</a:t>
            </a:r>
            <a:r>
              <a:rPr lang="en-US" sz="2000" dirty="0" smtClean="0">
                <a:latin typeface="Calibri" pitchFamily="34" charset="0"/>
                <a:cs typeface="Calibri" pitchFamily="34" charset="0"/>
              </a:rPr>
              <a:t>’.</a:t>
            </a:r>
            <a:endParaRPr lang="en-US" sz="2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546100" y="957263"/>
            <a:ext cx="4075113" cy="390525"/>
            <a:chOff x="357" y="594"/>
            <a:chExt cx="2567" cy="246"/>
          </a:xfrm>
        </p:grpSpPr>
        <p:sp>
          <p:nvSpPr>
            <p:cNvPr id="15694" name="Oval 3"/>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95" name="Oval 4"/>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96" name="Oval 5"/>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97" name="Oval 6"/>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98" name="Oval 7"/>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99" name="Oval 8"/>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700" name="Oval 9"/>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701" name="Oval 10"/>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702" name="Oval 11"/>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703" name="Oval 12"/>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704" name="Oval 13"/>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grpSp>
        <p:nvGrpSpPr>
          <p:cNvPr id="15363" name="Group 14"/>
          <p:cNvGrpSpPr>
            <a:grpSpLocks/>
          </p:cNvGrpSpPr>
          <p:nvPr/>
        </p:nvGrpSpPr>
        <p:grpSpPr bwMode="auto">
          <a:xfrm>
            <a:off x="546100" y="2955925"/>
            <a:ext cx="4075113" cy="390525"/>
            <a:chOff x="357" y="594"/>
            <a:chExt cx="2567" cy="246"/>
          </a:xfrm>
        </p:grpSpPr>
        <p:sp>
          <p:nvSpPr>
            <p:cNvPr id="15683" name="Oval 15"/>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84" name="Oval 16"/>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85" name="Oval 17"/>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86" name="Oval 18"/>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87" name="Oval 19"/>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88" name="Oval 20"/>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89" name="Oval 21"/>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90" name="Oval 22"/>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91" name="Oval 23"/>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92" name="Oval 24"/>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93" name="Oval 25"/>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sp>
        <p:nvSpPr>
          <p:cNvPr id="15364" name="Oval 26"/>
          <p:cNvSpPr>
            <a:spLocks noChangeArrowheads="1"/>
          </p:cNvSpPr>
          <p:nvPr/>
        </p:nvSpPr>
        <p:spPr bwMode="auto">
          <a:xfrm>
            <a:off x="546100"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65" name="Oval 27"/>
          <p:cNvSpPr>
            <a:spLocks noChangeArrowheads="1"/>
          </p:cNvSpPr>
          <p:nvPr/>
        </p:nvSpPr>
        <p:spPr bwMode="auto">
          <a:xfrm>
            <a:off x="9159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66" name="Oval 28"/>
          <p:cNvSpPr>
            <a:spLocks noChangeArrowheads="1"/>
          </p:cNvSpPr>
          <p:nvPr/>
        </p:nvSpPr>
        <p:spPr bwMode="auto">
          <a:xfrm>
            <a:off x="16525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67" name="Oval 29"/>
          <p:cNvSpPr>
            <a:spLocks noChangeArrowheads="1"/>
          </p:cNvSpPr>
          <p:nvPr/>
        </p:nvSpPr>
        <p:spPr bwMode="auto">
          <a:xfrm>
            <a:off x="20208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68" name="Oval 30"/>
          <p:cNvSpPr>
            <a:spLocks noChangeArrowheads="1"/>
          </p:cNvSpPr>
          <p:nvPr/>
        </p:nvSpPr>
        <p:spPr bwMode="auto">
          <a:xfrm>
            <a:off x="23891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69" name="Oval 31"/>
          <p:cNvSpPr>
            <a:spLocks noChangeArrowheads="1"/>
          </p:cNvSpPr>
          <p:nvPr/>
        </p:nvSpPr>
        <p:spPr bwMode="auto">
          <a:xfrm>
            <a:off x="31257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70" name="Oval 32"/>
          <p:cNvSpPr>
            <a:spLocks noChangeArrowheads="1"/>
          </p:cNvSpPr>
          <p:nvPr/>
        </p:nvSpPr>
        <p:spPr bwMode="auto">
          <a:xfrm>
            <a:off x="34940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71" name="Oval 33"/>
          <p:cNvSpPr>
            <a:spLocks noChangeArrowheads="1"/>
          </p:cNvSpPr>
          <p:nvPr/>
        </p:nvSpPr>
        <p:spPr bwMode="auto">
          <a:xfrm>
            <a:off x="38623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72" name="Oval 34"/>
          <p:cNvSpPr>
            <a:spLocks noChangeArrowheads="1"/>
          </p:cNvSpPr>
          <p:nvPr/>
        </p:nvSpPr>
        <p:spPr bwMode="auto">
          <a:xfrm>
            <a:off x="42306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grpSp>
        <p:nvGrpSpPr>
          <p:cNvPr id="15373" name="Group 35"/>
          <p:cNvGrpSpPr>
            <a:grpSpLocks/>
          </p:cNvGrpSpPr>
          <p:nvPr/>
        </p:nvGrpSpPr>
        <p:grpSpPr bwMode="auto">
          <a:xfrm>
            <a:off x="546100" y="1766888"/>
            <a:ext cx="4075113" cy="390525"/>
            <a:chOff x="357" y="594"/>
            <a:chExt cx="2567" cy="246"/>
          </a:xfrm>
        </p:grpSpPr>
        <p:sp>
          <p:nvSpPr>
            <p:cNvPr id="15672" name="Oval 36"/>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73" name="Oval 37"/>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74" name="Oval 38"/>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75" name="Oval 39"/>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76" name="Oval 40"/>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77" name="Oval 41"/>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78" name="Oval 42"/>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79" name="Oval 43"/>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80" name="Oval 44"/>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81" name="Oval 45"/>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82" name="Oval 46"/>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grpSp>
        <p:nvGrpSpPr>
          <p:cNvPr id="15374" name="Group 47"/>
          <p:cNvGrpSpPr>
            <a:grpSpLocks/>
          </p:cNvGrpSpPr>
          <p:nvPr/>
        </p:nvGrpSpPr>
        <p:grpSpPr bwMode="auto">
          <a:xfrm>
            <a:off x="546100" y="1362075"/>
            <a:ext cx="4075113" cy="390525"/>
            <a:chOff x="357" y="594"/>
            <a:chExt cx="2567" cy="246"/>
          </a:xfrm>
        </p:grpSpPr>
        <p:sp>
          <p:nvSpPr>
            <p:cNvPr id="15661" name="Oval 48"/>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62" name="Oval 49"/>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63" name="Oval 50"/>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64" name="Oval 51"/>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65" name="Oval 52"/>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66" name="Oval 53"/>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67" name="Oval 54"/>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68" name="Oval 55"/>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69" name="Oval 56"/>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70" name="Oval 57"/>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71" name="Oval 58"/>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grpSp>
        <p:nvGrpSpPr>
          <p:cNvPr id="15375" name="Group 59"/>
          <p:cNvGrpSpPr>
            <a:grpSpLocks/>
          </p:cNvGrpSpPr>
          <p:nvPr/>
        </p:nvGrpSpPr>
        <p:grpSpPr bwMode="auto">
          <a:xfrm>
            <a:off x="546100" y="2563813"/>
            <a:ext cx="4075113" cy="390525"/>
            <a:chOff x="357" y="594"/>
            <a:chExt cx="2567" cy="246"/>
          </a:xfrm>
        </p:grpSpPr>
        <p:sp>
          <p:nvSpPr>
            <p:cNvPr id="15650" name="Oval 60"/>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51" name="Oval 61"/>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52" name="Oval 62"/>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53" name="Oval 63"/>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54" name="Oval 64"/>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55" name="Oval 65"/>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56" name="Oval 66"/>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57" name="Oval 67"/>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58" name="Oval 68"/>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59" name="Oval 69"/>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60" name="Oval 70"/>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sp>
        <p:nvSpPr>
          <p:cNvPr id="15376" name="Oval 71"/>
          <p:cNvSpPr>
            <a:spLocks noChangeArrowheads="1"/>
          </p:cNvSpPr>
          <p:nvPr/>
        </p:nvSpPr>
        <p:spPr bwMode="auto">
          <a:xfrm>
            <a:off x="9382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77" name="Oval 72"/>
          <p:cNvSpPr>
            <a:spLocks noChangeArrowheads="1"/>
          </p:cNvSpPr>
          <p:nvPr/>
        </p:nvSpPr>
        <p:spPr bwMode="auto">
          <a:xfrm>
            <a:off x="13065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78" name="Oval 73"/>
          <p:cNvSpPr>
            <a:spLocks noChangeArrowheads="1"/>
          </p:cNvSpPr>
          <p:nvPr/>
        </p:nvSpPr>
        <p:spPr bwMode="auto">
          <a:xfrm>
            <a:off x="16748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79" name="Oval 74"/>
          <p:cNvSpPr>
            <a:spLocks noChangeArrowheads="1"/>
          </p:cNvSpPr>
          <p:nvPr/>
        </p:nvSpPr>
        <p:spPr bwMode="auto">
          <a:xfrm>
            <a:off x="20431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80" name="Oval 75"/>
          <p:cNvSpPr>
            <a:spLocks noChangeArrowheads="1"/>
          </p:cNvSpPr>
          <p:nvPr/>
        </p:nvSpPr>
        <p:spPr bwMode="auto">
          <a:xfrm>
            <a:off x="24114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81" name="Oval 76"/>
          <p:cNvSpPr>
            <a:spLocks noChangeArrowheads="1"/>
          </p:cNvSpPr>
          <p:nvPr/>
        </p:nvSpPr>
        <p:spPr bwMode="auto">
          <a:xfrm>
            <a:off x="27797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82" name="Oval 77"/>
          <p:cNvSpPr>
            <a:spLocks noChangeArrowheads="1"/>
          </p:cNvSpPr>
          <p:nvPr/>
        </p:nvSpPr>
        <p:spPr bwMode="auto">
          <a:xfrm>
            <a:off x="31480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83" name="Oval 78"/>
          <p:cNvSpPr>
            <a:spLocks noChangeArrowheads="1"/>
          </p:cNvSpPr>
          <p:nvPr/>
        </p:nvSpPr>
        <p:spPr bwMode="auto">
          <a:xfrm>
            <a:off x="35163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84" name="Oval 79"/>
          <p:cNvSpPr>
            <a:spLocks noChangeArrowheads="1"/>
          </p:cNvSpPr>
          <p:nvPr/>
        </p:nvSpPr>
        <p:spPr bwMode="auto">
          <a:xfrm>
            <a:off x="38846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85" name="Oval 80"/>
          <p:cNvSpPr>
            <a:spLocks noChangeArrowheads="1"/>
          </p:cNvSpPr>
          <p:nvPr/>
        </p:nvSpPr>
        <p:spPr bwMode="auto">
          <a:xfrm>
            <a:off x="42529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grpSp>
        <p:nvGrpSpPr>
          <p:cNvPr id="15386" name="Group 81"/>
          <p:cNvGrpSpPr>
            <a:grpSpLocks/>
          </p:cNvGrpSpPr>
          <p:nvPr/>
        </p:nvGrpSpPr>
        <p:grpSpPr bwMode="auto">
          <a:xfrm>
            <a:off x="568325" y="5345113"/>
            <a:ext cx="4075113" cy="390525"/>
            <a:chOff x="357" y="594"/>
            <a:chExt cx="2567" cy="246"/>
          </a:xfrm>
        </p:grpSpPr>
        <p:sp>
          <p:nvSpPr>
            <p:cNvPr id="15639" name="Oval 82"/>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40" name="Oval 83"/>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41" name="Oval 84"/>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42" name="Oval 85"/>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43" name="Oval 86"/>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44" name="Oval 87"/>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45" name="Oval 88"/>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46" name="Oval 89"/>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47" name="Oval 90"/>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48" name="Oval 91"/>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49" name="Oval 92"/>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grpSp>
        <p:nvGrpSpPr>
          <p:cNvPr id="15387" name="Group 93"/>
          <p:cNvGrpSpPr>
            <a:grpSpLocks/>
          </p:cNvGrpSpPr>
          <p:nvPr/>
        </p:nvGrpSpPr>
        <p:grpSpPr bwMode="auto">
          <a:xfrm>
            <a:off x="568325" y="4562475"/>
            <a:ext cx="4075113" cy="390525"/>
            <a:chOff x="357" y="594"/>
            <a:chExt cx="2567" cy="246"/>
          </a:xfrm>
        </p:grpSpPr>
        <p:sp>
          <p:nvSpPr>
            <p:cNvPr id="15628" name="Oval 94"/>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29" name="Oval 95"/>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30" name="Oval 96"/>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31" name="Oval 97"/>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32" name="Oval 98"/>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33" name="Oval 99"/>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34" name="Oval 100"/>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35" name="Oval 101"/>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36" name="Oval 102"/>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37" name="Oval 103"/>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38" name="Oval 104"/>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grpSp>
        <p:nvGrpSpPr>
          <p:cNvPr id="15388" name="Group 105"/>
          <p:cNvGrpSpPr>
            <a:grpSpLocks/>
          </p:cNvGrpSpPr>
          <p:nvPr/>
        </p:nvGrpSpPr>
        <p:grpSpPr bwMode="auto">
          <a:xfrm>
            <a:off x="568325" y="4156075"/>
            <a:ext cx="4075113" cy="390525"/>
            <a:chOff x="357" y="594"/>
            <a:chExt cx="2567" cy="246"/>
          </a:xfrm>
        </p:grpSpPr>
        <p:sp>
          <p:nvSpPr>
            <p:cNvPr id="15617" name="Oval 106"/>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18" name="Oval 107"/>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19" name="Oval 108"/>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20" name="Oval 109"/>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21" name="Oval 110"/>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22" name="Oval 111"/>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23" name="Oval 112"/>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24" name="Oval 113"/>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25" name="Oval 114"/>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26" name="Oval 115"/>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27" name="Oval 116"/>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sp>
        <p:nvSpPr>
          <p:cNvPr id="15389" name="Oval 117"/>
          <p:cNvSpPr>
            <a:spLocks noChangeArrowheads="1"/>
          </p:cNvSpPr>
          <p:nvPr/>
        </p:nvSpPr>
        <p:spPr bwMode="auto">
          <a:xfrm>
            <a:off x="568325"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90" name="Oval 118"/>
          <p:cNvSpPr>
            <a:spLocks noChangeArrowheads="1"/>
          </p:cNvSpPr>
          <p:nvPr/>
        </p:nvSpPr>
        <p:spPr bwMode="auto">
          <a:xfrm>
            <a:off x="9382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91" name="Oval 119"/>
          <p:cNvSpPr>
            <a:spLocks noChangeArrowheads="1"/>
          </p:cNvSpPr>
          <p:nvPr/>
        </p:nvSpPr>
        <p:spPr bwMode="auto">
          <a:xfrm>
            <a:off x="16748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92" name="Oval 120"/>
          <p:cNvSpPr>
            <a:spLocks noChangeArrowheads="1"/>
          </p:cNvSpPr>
          <p:nvPr/>
        </p:nvSpPr>
        <p:spPr bwMode="auto">
          <a:xfrm>
            <a:off x="20431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93" name="Oval 121"/>
          <p:cNvSpPr>
            <a:spLocks noChangeArrowheads="1"/>
          </p:cNvSpPr>
          <p:nvPr/>
        </p:nvSpPr>
        <p:spPr bwMode="auto">
          <a:xfrm>
            <a:off x="27797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94" name="Oval 122"/>
          <p:cNvSpPr>
            <a:spLocks noChangeArrowheads="1"/>
          </p:cNvSpPr>
          <p:nvPr/>
        </p:nvSpPr>
        <p:spPr bwMode="auto">
          <a:xfrm>
            <a:off x="35163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95" name="Oval 123"/>
          <p:cNvSpPr>
            <a:spLocks noChangeArrowheads="1"/>
          </p:cNvSpPr>
          <p:nvPr/>
        </p:nvSpPr>
        <p:spPr bwMode="auto">
          <a:xfrm>
            <a:off x="38846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96" name="Oval 124"/>
          <p:cNvSpPr>
            <a:spLocks noChangeArrowheads="1"/>
          </p:cNvSpPr>
          <p:nvPr/>
        </p:nvSpPr>
        <p:spPr bwMode="auto">
          <a:xfrm>
            <a:off x="42529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grpSp>
        <p:nvGrpSpPr>
          <p:cNvPr id="15397" name="Group 125"/>
          <p:cNvGrpSpPr>
            <a:grpSpLocks/>
          </p:cNvGrpSpPr>
          <p:nvPr/>
        </p:nvGrpSpPr>
        <p:grpSpPr bwMode="auto">
          <a:xfrm>
            <a:off x="568325" y="4953000"/>
            <a:ext cx="4075113" cy="390525"/>
            <a:chOff x="357" y="594"/>
            <a:chExt cx="2567" cy="246"/>
          </a:xfrm>
        </p:grpSpPr>
        <p:sp>
          <p:nvSpPr>
            <p:cNvPr id="15606" name="Oval 126"/>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07" name="Oval 127"/>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08" name="Oval 128"/>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09" name="Oval 129"/>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10" name="Oval 130"/>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11" name="Oval 131"/>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12" name="Oval 132"/>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13" name="Oval 133"/>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14" name="Oval 134"/>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15" name="Oval 135"/>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16" name="Oval 136"/>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grpSp>
        <p:nvGrpSpPr>
          <p:cNvPr id="11" name="Group 137"/>
          <p:cNvGrpSpPr>
            <a:grpSpLocks/>
          </p:cNvGrpSpPr>
          <p:nvPr/>
        </p:nvGrpSpPr>
        <p:grpSpPr bwMode="auto">
          <a:xfrm>
            <a:off x="5878513" y="2314575"/>
            <a:ext cx="2162175" cy="2108200"/>
            <a:chOff x="3703" y="1386"/>
            <a:chExt cx="1362" cy="1328"/>
          </a:xfrm>
        </p:grpSpPr>
        <p:sp>
          <p:nvSpPr>
            <p:cNvPr id="15603" name="Oval 138"/>
            <p:cNvSpPr>
              <a:spLocks noChangeArrowheads="1"/>
            </p:cNvSpPr>
            <p:nvPr/>
          </p:nvSpPr>
          <p:spPr bwMode="auto">
            <a:xfrm>
              <a:off x="3895" y="1386"/>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15604" name="Oval 139"/>
            <p:cNvSpPr>
              <a:spLocks noChangeArrowheads="1"/>
            </p:cNvSpPr>
            <p:nvPr/>
          </p:nvSpPr>
          <p:spPr bwMode="auto">
            <a:xfrm>
              <a:off x="4759" y="1391"/>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15605" name="Freeform 140"/>
            <p:cNvSpPr>
              <a:spLocks/>
            </p:cNvSpPr>
            <p:nvPr/>
          </p:nvSpPr>
          <p:spPr bwMode="auto">
            <a:xfrm>
              <a:off x="3703" y="2263"/>
              <a:ext cx="1362" cy="451"/>
            </a:xfrm>
            <a:custGeom>
              <a:avLst/>
              <a:gdLst>
                <a:gd name="T0" fmla="*/ 0 w 1362"/>
                <a:gd name="T1" fmla="*/ 0 h 451"/>
                <a:gd name="T2" fmla="*/ 210 w 1362"/>
                <a:gd name="T3" fmla="*/ 311 h 451"/>
                <a:gd name="T4" fmla="*/ 731 w 1362"/>
                <a:gd name="T5" fmla="*/ 448 h 451"/>
                <a:gd name="T6" fmla="*/ 1188 w 1362"/>
                <a:gd name="T7" fmla="*/ 292 h 451"/>
                <a:gd name="T8" fmla="*/ 1362 w 1362"/>
                <a:gd name="T9" fmla="*/ 9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0014" name="Rectangle 142"/>
          <p:cNvSpPr>
            <a:spLocks noChangeArrowheads="1"/>
          </p:cNvSpPr>
          <p:nvPr/>
        </p:nvSpPr>
        <p:spPr bwMode="auto">
          <a:xfrm>
            <a:off x="846138" y="5892800"/>
            <a:ext cx="3492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eaLnBrk="0" hangingPunct="0"/>
            <a:r>
              <a:rPr lang="en-US" sz="1800" b="1">
                <a:solidFill>
                  <a:schemeClr val="tx2"/>
                </a:solidFill>
                <a:latin typeface="Arial" charset="0"/>
              </a:rPr>
              <a:t>The Retina</a:t>
            </a:r>
          </a:p>
          <a:p>
            <a:pPr algn="ctr" eaLnBrk="0" hangingPunct="0"/>
            <a:r>
              <a:rPr lang="en-US" sz="1800" b="1">
                <a:solidFill>
                  <a:schemeClr val="tx2"/>
                </a:solidFill>
                <a:latin typeface="Arial" charset="0"/>
              </a:rPr>
              <a:t>(ganglion cell receptive fields)</a:t>
            </a:r>
          </a:p>
        </p:txBody>
      </p:sp>
      <p:grpSp>
        <p:nvGrpSpPr>
          <p:cNvPr id="12" name="Group 143"/>
          <p:cNvGrpSpPr>
            <a:grpSpLocks/>
          </p:cNvGrpSpPr>
          <p:nvPr/>
        </p:nvGrpSpPr>
        <p:grpSpPr bwMode="auto">
          <a:xfrm>
            <a:off x="1306513" y="1449388"/>
            <a:ext cx="5249862" cy="2408237"/>
            <a:chOff x="567" y="897"/>
            <a:chExt cx="3307" cy="1517"/>
          </a:xfrm>
        </p:grpSpPr>
        <p:sp>
          <p:nvSpPr>
            <p:cNvPr id="15592" name="Line 144"/>
            <p:cNvSpPr>
              <a:spLocks noChangeShapeType="1"/>
            </p:cNvSpPr>
            <p:nvPr/>
          </p:nvSpPr>
          <p:spPr bwMode="auto">
            <a:xfrm flipV="1">
              <a:off x="1015" y="906"/>
              <a:ext cx="2824" cy="5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3" name="Line 145"/>
            <p:cNvSpPr>
              <a:spLocks noChangeShapeType="1"/>
            </p:cNvSpPr>
            <p:nvPr/>
          </p:nvSpPr>
          <p:spPr bwMode="auto">
            <a:xfrm flipV="1">
              <a:off x="1947" y="910"/>
              <a:ext cx="1891" cy="5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4" name="Line 146"/>
            <p:cNvSpPr>
              <a:spLocks noChangeShapeType="1"/>
            </p:cNvSpPr>
            <p:nvPr/>
          </p:nvSpPr>
          <p:spPr bwMode="auto">
            <a:xfrm flipV="1">
              <a:off x="567" y="910"/>
              <a:ext cx="3276" cy="1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5" name="Line 147"/>
            <p:cNvSpPr>
              <a:spLocks noChangeShapeType="1"/>
            </p:cNvSpPr>
            <p:nvPr/>
          </p:nvSpPr>
          <p:spPr bwMode="auto">
            <a:xfrm flipV="1">
              <a:off x="795" y="913"/>
              <a:ext cx="3039" cy="14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6" name="Line 148"/>
            <p:cNvSpPr>
              <a:spLocks noChangeShapeType="1"/>
            </p:cNvSpPr>
            <p:nvPr/>
          </p:nvSpPr>
          <p:spPr bwMode="auto">
            <a:xfrm flipV="1">
              <a:off x="1033" y="897"/>
              <a:ext cx="2841" cy="151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97" name="Line 149"/>
            <p:cNvSpPr>
              <a:spLocks noChangeShapeType="1"/>
            </p:cNvSpPr>
            <p:nvPr/>
          </p:nvSpPr>
          <p:spPr bwMode="auto">
            <a:xfrm flipV="1">
              <a:off x="1262" y="921"/>
              <a:ext cx="2579" cy="14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8" name="Line 150"/>
            <p:cNvSpPr>
              <a:spLocks noChangeShapeType="1"/>
            </p:cNvSpPr>
            <p:nvPr/>
          </p:nvSpPr>
          <p:spPr bwMode="auto">
            <a:xfrm flipV="1">
              <a:off x="1499" y="918"/>
              <a:ext cx="2326" cy="14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9" name="Line 151"/>
            <p:cNvSpPr>
              <a:spLocks noChangeShapeType="1"/>
            </p:cNvSpPr>
            <p:nvPr/>
          </p:nvSpPr>
          <p:spPr bwMode="auto">
            <a:xfrm flipV="1">
              <a:off x="1728" y="922"/>
              <a:ext cx="2104" cy="14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00" name="Line 152"/>
            <p:cNvSpPr>
              <a:spLocks noChangeShapeType="1"/>
            </p:cNvSpPr>
            <p:nvPr/>
          </p:nvSpPr>
          <p:spPr bwMode="auto">
            <a:xfrm flipV="1">
              <a:off x="1966" y="906"/>
              <a:ext cx="1866" cy="14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01" name="Line 153"/>
            <p:cNvSpPr>
              <a:spLocks noChangeShapeType="1"/>
            </p:cNvSpPr>
            <p:nvPr/>
          </p:nvSpPr>
          <p:spPr bwMode="auto">
            <a:xfrm flipV="1">
              <a:off x="2194" y="914"/>
              <a:ext cx="1646" cy="1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02" name="Line 154"/>
            <p:cNvSpPr>
              <a:spLocks noChangeShapeType="1"/>
            </p:cNvSpPr>
            <p:nvPr/>
          </p:nvSpPr>
          <p:spPr bwMode="auto">
            <a:xfrm flipV="1">
              <a:off x="2432" y="911"/>
              <a:ext cx="1400" cy="1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401" name="Oval 155"/>
          <p:cNvSpPr>
            <a:spLocks noChangeArrowheads="1"/>
          </p:cNvSpPr>
          <p:nvPr/>
        </p:nvSpPr>
        <p:spPr bwMode="auto">
          <a:xfrm>
            <a:off x="568325"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402" name="Oval 156"/>
          <p:cNvSpPr>
            <a:spLocks noChangeArrowheads="1"/>
          </p:cNvSpPr>
          <p:nvPr/>
        </p:nvSpPr>
        <p:spPr bwMode="auto">
          <a:xfrm>
            <a:off x="24114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403" name="Oval 157"/>
          <p:cNvSpPr>
            <a:spLocks noChangeArrowheads="1"/>
          </p:cNvSpPr>
          <p:nvPr/>
        </p:nvSpPr>
        <p:spPr bwMode="auto">
          <a:xfrm>
            <a:off x="27574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404" name="Oval 158"/>
          <p:cNvSpPr>
            <a:spLocks noChangeArrowheads="1"/>
          </p:cNvSpPr>
          <p:nvPr/>
        </p:nvSpPr>
        <p:spPr bwMode="auto">
          <a:xfrm>
            <a:off x="12842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405" name="Oval 159"/>
          <p:cNvSpPr>
            <a:spLocks noChangeArrowheads="1"/>
          </p:cNvSpPr>
          <p:nvPr/>
        </p:nvSpPr>
        <p:spPr bwMode="auto">
          <a:xfrm>
            <a:off x="31480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406" name="Oval 160"/>
          <p:cNvSpPr>
            <a:spLocks noChangeArrowheads="1"/>
          </p:cNvSpPr>
          <p:nvPr/>
        </p:nvSpPr>
        <p:spPr bwMode="auto">
          <a:xfrm>
            <a:off x="13065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80033" name="Oval 161"/>
          <p:cNvSpPr>
            <a:spLocks noChangeArrowheads="1"/>
          </p:cNvSpPr>
          <p:nvPr/>
        </p:nvSpPr>
        <p:spPr bwMode="auto">
          <a:xfrm>
            <a:off x="6583363" y="119221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grpSp>
        <p:nvGrpSpPr>
          <p:cNvPr id="13" name="Group 162"/>
          <p:cNvGrpSpPr>
            <a:grpSpLocks/>
          </p:cNvGrpSpPr>
          <p:nvPr/>
        </p:nvGrpSpPr>
        <p:grpSpPr bwMode="auto">
          <a:xfrm>
            <a:off x="6856413" y="82550"/>
            <a:ext cx="1865312" cy="939800"/>
            <a:chOff x="4039" y="52"/>
            <a:chExt cx="1175" cy="592"/>
          </a:xfrm>
        </p:grpSpPr>
        <p:sp>
          <p:nvSpPr>
            <p:cNvPr id="15587" name="AutoShape 163"/>
            <p:cNvSpPr>
              <a:spLocks noChangeArrowheads="1"/>
            </p:cNvSpPr>
            <p:nvPr/>
          </p:nvSpPr>
          <p:spPr bwMode="auto">
            <a:xfrm>
              <a:off x="4039" y="52"/>
              <a:ext cx="1175" cy="592"/>
            </a:xfrm>
            <a:prstGeom prst="cloudCallout">
              <a:avLst>
                <a:gd name="adj1" fmla="val -41745"/>
                <a:gd name="adj2" fmla="val 6875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sz="1800">
                <a:latin typeface="Arial" charset="0"/>
              </a:endParaRPr>
            </a:p>
          </p:txBody>
        </p:sp>
        <p:grpSp>
          <p:nvGrpSpPr>
            <p:cNvPr id="15588" name="Group 164"/>
            <p:cNvGrpSpPr>
              <a:grpSpLocks/>
            </p:cNvGrpSpPr>
            <p:nvPr/>
          </p:nvGrpSpPr>
          <p:grpSpPr bwMode="auto">
            <a:xfrm>
              <a:off x="4406" y="156"/>
              <a:ext cx="412" cy="402"/>
              <a:chOff x="3703" y="1386"/>
              <a:chExt cx="1362" cy="1328"/>
            </a:xfrm>
          </p:grpSpPr>
          <p:sp>
            <p:nvSpPr>
              <p:cNvPr id="15589" name="Oval 165"/>
              <p:cNvSpPr>
                <a:spLocks noChangeArrowheads="1"/>
              </p:cNvSpPr>
              <p:nvPr/>
            </p:nvSpPr>
            <p:spPr bwMode="auto">
              <a:xfrm>
                <a:off x="3895" y="1386"/>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15590" name="Oval 166"/>
              <p:cNvSpPr>
                <a:spLocks noChangeArrowheads="1"/>
              </p:cNvSpPr>
              <p:nvPr/>
            </p:nvSpPr>
            <p:spPr bwMode="auto">
              <a:xfrm>
                <a:off x="4759" y="1391"/>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15591" name="Freeform 167"/>
              <p:cNvSpPr>
                <a:spLocks/>
              </p:cNvSpPr>
              <p:nvPr/>
            </p:nvSpPr>
            <p:spPr bwMode="auto">
              <a:xfrm>
                <a:off x="3703" y="2263"/>
                <a:ext cx="1362" cy="451"/>
              </a:xfrm>
              <a:custGeom>
                <a:avLst/>
                <a:gdLst>
                  <a:gd name="T0" fmla="*/ 0 w 1362"/>
                  <a:gd name="T1" fmla="*/ 0 h 451"/>
                  <a:gd name="T2" fmla="*/ 210 w 1362"/>
                  <a:gd name="T3" fmla="*/ 311 h 451"/>
                  <a:gd name="T4" fmla="*/ 731 w 1362"/>
                  <a:gd name="T5" fmla="*/ 448 h 451"/>
                  <a:gd name="T6" fmla="*/ 1188 w 1362"/>
                  <a:gd name="T7" fmla="*/ 292 h 451"/>
                  <a:gd name="T8" fmla="*/ 1362 w 1362"/>
                  <a:gd name="T9" fmla="*/ 9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15" name="Group 171"/>
          <p:cNvGrpSpPr>
            <a:grpSpLocks/>
          </p:cNvGrpSpPr>
          <p:nvPr/>
        </p:nvGrpSpPr>
        <p:grpSpPr bwMode="auto">
          <a:xfrm>
            <a:off x="4289425" y="293688"/>
            <a:ext cx="2300288" cy="874712"/>
            <a:chOff x="2702" y="185"/>
            <a:chExt cx="1449" cy="551"/>
          </a:xfrm>
        </p:grpSpPr>
        <p:sp>
          <p:nvSpPr>
            <p:cNvPr id="15585" name="Text Box 168"/>
            <p:cNvSpPr txBox="1">
              <a:spLocks noChangeArrowheads="1"/>
            </p:cNvSpPr>
            <p:nvPr/>
          </p:nvSpPr>
          <p:spPr bwMode="auto">
            <a:xfrm>
              <a:off x="2702" y="185"/>
              <a:ext cx="1449" cy="236"/>
            </a:xfrm>
            <a:prstGeom prst="rect">
              <a:avLst/>
            </a:prstGeom>
            <a:noFill/>
            <a:ln w="381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1600" b="1">
                  <a:solidFill>
                    <a:schemeClr val="tx2"/>
                  </a:solidFill>
                  <a:latin typeface="Arial" charset="0"/>
                </a:rPr>
                <a:t>Somewhere in Cortex</a:t>
              </a:r>
            </a:p>
          </p:txBody>
        </p:sp>
        <p:sp>
          <p:nvSpPr>
            <p:cNvPr id="15586" name="Line 170"/>
            <p:cNvSpPr>
              <a:spLocks noChangeShapeType="1"/>
            </p:cNvSpPr>
            <p:nvPr/>
          </p:nvSpPr>
          <p:spPr bwMode="auto">
            <a:xfrm>
              <a:off x="3528" y="424"/>
              <a:ext cx="592" cy="31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 name="Group 205"/>
          <p:cNvGrpSpPr>
            <a:grpSpLocks/>
          </p:cNvGrpSpPr>
          <p:nvPr/>
        </p:nvGrpSpPr>
        <p:grpSpPr bwMode="auto">
          <a:xfrm>
            <a:off x="5051425" y="4672013"/>
            <a:ext cx="3790950" cy="1795462"/>
            <a:chOff x="3182" y="2943"/>
            <a:chExt cx="2388" cy="1131"/>
          </a:xfrm>
        </p:grpSpPr>
        <p:grpSp>
          <p:nvGrpSpPr>
            <p:cNvPr id="15556" name="Group 203"/>
            <p:cNvGrpSpPr>
              <a:grpSpLocks/>
            </p:cNvGrpSpPr>
            <p:nvPr/>
          </p:nvGrpSpPr>
          <p:grpSpPr bwMode="auto">
            <a:xfrm>
              <a:off x="3296" y="3340"/>
              <a:ext cx="2151" cy="734"/>
              <a:chOff x="3296" y="3340"/>
              <a:chExt cx="2151" cy="734"/>
            </a:xfrm>
          </p:grpSpPr>
          <p:grpSp>
            <p:nvGrpSpPr>
              <p:cNvPr id="15558" name="Group 198"/>
              <p:cNvGrpSpPr>
                <a:grpSpLocks/>
              </p:cNvGrpSpPr>
              <p:nvPr/>
            </p:nvGrpSpPr>
            <p:grpSpPr bwMode="auto">
              <a:xfrm>
                <a:off x="4827" y="3644"/>
                <a:ext cx="365" cy="356"/>
                <a:chOff x="3703" y="2964"/>
                <a:chExt cx="365" cy="356"/>
              </a:xfrm>
            </p:grpSpPr>
            <p:sp>
              <p:nvSpPr>
                <p:cNvPr id="15582" name="Oval 193"/>
                <p:cNvSpPr>
                  <a:spLocks noChangeArrowheads="1"/>
                </p:cNvSpPr>
                <p:nvPr/>
              </p:nvSpPr>
              <p:spPr bwMode="auto">
                <a:xfrm>
                  <a:off x="3754" y="2964"/>
                  <a:ext cx="37" cy="83"/>
                </a:xfrm>
                <a:prstGeom prst="ellipse">
                  <a:avLst/>
                </a:prstGeom>
                <a:solidFill>
                  <a:srgbClr val="DDDDDD"/>
                </a:solidFill>
                <a:ln w="9525" algn="ctr">
                  <a:solidFill>
                    <a:srgbClr val="DDDDDD"/>
                  </a:solidFill>
                  <a:round/>
                  <a:headEnd/>
                  <a:tailEnd/>
                </a:ln>
              </p:spPr>
              <p:txBody>
                <a:bodyPr wrap="none" anchor="ctr"/>
                <a:lstStyle/>
                <a:p>
                  <a:endParaRPr lang="en-US"/>
                </a:p>
              </p:txBody>
            </p:sp>
            <p:sp>
              <p:nvSpPr>
                <p:cNvPr id="15583" name="Oval 194"/>
                <p:cNvSpPr>
                  <a:spLocks noChangeArrowheads="1"/>
                </p:cNvSpPr>
                <p:nvPr/>
              </p:nvSpPr>
              <p:spPr bwMode="auto">
                <a:xfrm>
                  <a:off x="3986" y="2965"/>
                  <a:ext cx="37" cy="83"/>
                </a:xfrm>
                <a:prstGeom prst="ellipse">
                  <a:avLst/>
                </a:prstGeom>
                <a:solidFill>
                  <a:srgbClr val="DDDDDD"/>
                </a:solidFill>
                <a:ln w="9525" algn="ctr">
                  <a:solidFill>
                    <a:srgbClr val="DDDDDD"/>
                  </a:solidFill>
                  <a:round/>
                  <a:headEnd/>
                  <a:tailEnd/>
                </a:ln>
              </p:spPr>
              <p:txBody>
                <a:bodyPr wrap="none" anchor="ctr"/>
                <a:lstStyle/>
                <a:p>
                  <a:endParaRPr lang="en-US"/>
                </a:p>
              </p:txBody>
            </p:sp>
            <p:sp>
              <p:nvSpPr>
                <p:cNvPr id="15584" name="Freeform 195"/>
                <p:cNvSpPr>
                  <a:spLocks/>
                </p:cNvSpPr>
                <p:nvPr/>
              </p:nvSpPr>
              <p:spPr bwMode="auto">
                <a:xfrm>
                  <a:off x="3703" y="3199"/>
                  <a:ext cx="365" cy="121"/>
                </a:xfrm>
                <a:custGeom>
                  <a:avLst/>
                  <a:gdLst>
                    <a:gd name="T0" fmla="*/ 0 w 1362"/>
                    <a:gd name="T1" fmla="*/ 0 h 451"/>
                    <a:gd name="T2" fmla="*/ 0 w 1362"/>
                    <a:gd name="T3" fmla="*/ 0 h 451"/>
                    <a:gd name="T4" fmla="*/ 0 w 1362"/>
                    <a:gd name="T5" fmla="*/ 0 h 451"/>
                    <a:gd name="T6" fmla="*/ 0 w 1362"/>
                    <a:gd name="T7" fmla="*/ 0 h 451"/>
                    <a:gd name="T8" fmla="*/ 0 w 1362"/>
                    <a:gd name="T9" fmla="*/ 0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rgbClr val="DDDD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559" name="Group 197"/>
              <p:cNvGrpSpPr>
                <a:grpSpLocks/>
              </p:cNvGrpSpPr>
              <p:nvPr/>
            </p:nvGrpSpPr>
            <p:grpSpPr bwMode="auto">
              <a:xfrm>
                <a:off x="4883" y="3644"/>
                <a:ext cx="365" cy="356"/>
                <a:chOff x="4303" y="3068"/>
                <a:chExt cx="365" cy="356"/>
              </a:xfrm>
            </p:grpSpPr>
            <p:sp>
              <p:nvSpPr>
                <p:cNvPr id="15579" name="Oval 190"/>
                <p:cNvSpPr>
                  <a:spLocks noChangeArrowheads="1"/>
                </p:cNvSpPr>
                <p:nvPr/>
              </p:nvSpPr>
              <p:spPr bwMode="auto">
                <a:xfrm>
                  <a:off x="4354" y="3068"/>
                  <a:ext cx="37" cy="83"/>
                </a:xfrm>
                <a:prstGeom prst="ellipse">
                  <a:avLst/>
                </a:prstGeom>
                <a:solidFill>
                  <a:srgbClr val="969696"/>
                </a:solidFill>
                <a:ln w="9525" algn="ctr">
                  <a:solidFill>
                    <a:srgbClr val="969696"/>
                  </a:solidFill>
                  <a:round/>
                  <a:headEnd/>
                  <a:tailEnd/>
                </a:ln>
              </p:spPr>
              <p:txBody>
                <a:bodyPr wrap="none" anchor="ctr"/>
                <a:lstStyle/>
                <a:p>
                  <a:endParaRPr lang="en-US"/>
                </a:p>
              </p:txBody>
            </p:sp>
            <p:sp>
              <p:nvSpPr>
                <p:cNvPr id="15580" name="Oval 191"/>
                <p:cNvSpPr>
                  <a:spLocks noChangeArrowheads="1"/>
                </p:cNvSpPr>
                <p:nvPr/>
              </p:nvSpPr>
              <p:spPr bwMode="auto">
                <a:xfrm>
                  <a:off x="4586" y="3069"/>
                  <a:ext cx="37" cy="83"/>
                </a:xfrm>
                <a:prstGeom prst="ellipse">
                  <a:avLst/>
                </a:prstGeom>
                <a:solidFill>
                  <a:srgbClr val="969696"/>
                </a:solidFill>
                <a:ln w="9525" algn="ctr">
                  <a:solidFill>
                    <a:srgbClr val="969696"/>
                  </a:solidFill>
                  <a:round/>
                  <a:headEnd/>
                  <a:tailEnd/>
                </a:ln>
              </p:spPr>
              <p:txBody>
                <a:bodyPr wrap="none" anchor="ctr"/>
                <a:lstStyle/>
                <a:p>
                  <a:endParaRPr lang="en-US"/>
                </a:p>
              </p:txBody>
            </p:sp>
            <p:sp>
              <p:nvSpPr>
                <p:cNvPr id="15581" name="Freeform 192"/>
                <p:cNvSpPr>
                  <a:spLocks/>
                </p:cNvSpPr>
                <p:nvPr/>
              </p:nvSpPr>
              <p:spPr bwMode="auto">
                <a:xfrm>
                  <a:off x="4303" y="3303"/>
                  <a:ext cx="365" cy="121"/>
                </a:xfrm>
                <a:custGeom>
                  <a:avLst/>
                  <a:gdLst>
                    <a:gd name="T0" fmla="*/ 0 w 1362"/>
                    <a:gd name="T1" fmla="*/ 0 h 451"/>
                    <a:gd name="T2" fmla="*/ 0 w 1362"/>
                    <a:gd name="T3" fmla="*/ 0 h 451"/>
                    <a:gd name="T4" fmla="*/ 0 w 1362"/>
                    <a:gd name="T5" fmla="*/ 0 h 451"/>
                    <a:gd name="T6" fmla="*/ 0 w 1362"/>
                    <a:gd name="T7" fmla="*/ 0 h 451"/>
                    <a:gd name="T8" fmla="*/ 0 w 1362"/>
                    <a:gd name="T9" fmla="*/ 0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560" name="Group 196"/>
              <p:cNvGrpSpPr>
                <a:grpSpLocks/>
              </p:cNvGrpSpPr>
              <p:nvPr/>
            </p:nvGrpSpPr>
            <p:grpSpPr bwMode="auto">
              <a:xfrm>
                <a:off x="4935" y="3644"/>
                <a:ext cx="365" cy="356"/>
                <a:chOff x="4975" y="3124"/>
                <a:chExt cx="365" cy="356"/>
              </a:xfrm>
            </p:grpSpPr>
            <p:sp>
              <p:nvSpPr>
                <p:cNvPr id="15576" name="Oval 187"/>
                <p:cNvSpPr>
                  <a:spLocks noChangeArrowheads="1"/>
                </p:cNvSpPr>
                <p:nvPr/>
              </p:nvSpPr>
              <p:spPr bwMode="auto">
                <a:xfrm>
                  <a:off x="5026" y="3124"/>
                  <a:ext cx="37" cy="83"/>
                </a:xfrm>
                <a:prstGeom prst="ellipse">
                  <a:avLst/>
                </a:prstGeom>
                <a:solidFill>
                  <a:srgbClr val="4D4D4D"/>
                </a:solidFill>
                <a:ln w="9525" algn="ctr">
                  <a:solidFill>
                    <a:srgbClr val="4D4D4D"/>
                  </a:solidFill>
                  <a:round/>
                  <a:headEnd/>
                  <a:tailEnd/>
                </a:ln>
              </p:spPr>
              <p:txBody>
                <a:bodyPr wrap="none" anchor="ctr"/>
                <a:lstStyle/>
                <a:p>
                  <a:endParaRPr lang="en-US"/>
                </a:p>
              </p:txBody>
            </p:sp>
            <p:sp>
              <p:nvSpPr>
                <p:cNvPr id="15577" name="Oval 188"/>
                <p:cNvSpPr>
                  <a:spLocks noChangeArrowheads="1"/>
                </p:cNvSpPr>
                <p:nvPr/>
              </p:nvSpPr>
              <p:spPr bwMode="auto">
                <a:xfrm>
                  <a:off x="5258" y="3125"/>
                  <a:ext cx="37" cy="83"/>
                </a:xfrm>
                <a:prstGeom prst="ellipse">
                  <a:avLst/>
                </a:prstGeom>
                <a:solidFill>
                  <a:srgbClr val="4D4D4D"/>
                </a:solidFill>
                <a:ln w="9525" algn="ctr">
                  <a:solidFill>
                    <a:srgbClr val="4D4D4D"/>
                  </a:solidFill>
                  <a:round/>
                  <a:headEnd/>
                  <a:tailEnd/>
                </a:ln>
              </p:spPr>
              <p:txBody>
                <a:bodyPr wrap="none" anchor="ctr"/>
                <a:lstStyle/>
                <a:p>
                  <a:endParaRPr lang="en-US"/>
                </a:p>
              </p:txBody>
            </p:sp>
            <p:sp>
              <p:nvSpPr>
                <p:cNvPr id="15578" name="Freeform 189"/>
                <p:cNvSpPr>
                  <a:spLocks/>
                </p:cNvSpPr>
                <p:nvPr/>
              </p:nvSpPr>
              <p:spPr bwMode="auto">
                <a:xfrm>
                  <a:off x="4975" y="3359"/>
                  <a:ext cx="365" cy="121"/>
                </a:xfrm>
                <a:custGeom>
                  <a:avLst/>
                  <a:gdLst>
                    <a:gd name="T0" fmla="*/ 0 w 1362"/>
                    <a:gd name="T1" fmla="*/ 0 h 451"/>
                    <a:gd name="T2" fmla="*/ 0 w 1362"/>
                    <a:gd name="T3" fmla="*/ 0 h 451"/>
                    <a:gd name="T4" fmla="*/ 0 w 1362"/>
                    <a:gd name="T5" fmla="*/ 0 h 451"/>
                    <a:gd name="T6" fmla="*/ 0 w 1362"/>
                    <a:gd name="T7" fmla="*/ 0 h 451"/>
                    <a:gd name="T8" fmla="*/ 0 w 1362"/>
                    <a:gd name="T9" fmla="*/ 0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561" name="Oval 174"/>
              <p:cNvSpPr>
                <a:spLocks noChangeArrowheads="1"/>
              </p:cNvSpPr>
              <p:nvPr/>
            </p:nvSpPr>
            <p:spPr bwMode="auto">
              <a:xfrm>
                <a:off x="3370" y="3652"/>
                <a:ext cx="37" cy="83"/>
              </a:xfrm>
              <a:prstGeom prst="ellipse">
                <a:avLst/>
              </a:prstGeom>
              <a:solidFill>
                <a:schemeClr val="accent2"/>
              </a:solidFill>
              <a:ln w="9525" algn="ctr">
                <a:solidFill>
                  <a:schemeClr val="accent2"/>
                </a:solidFill>
                <a:round/>
                <a:headEnd/>
                <a:tailEnd/>
              </a:ln>
            </p:spPr>
            <p:txBody>
              <a:bodyPr wrap="none" anchor="ctr"/>
              <a:lstStyle/>
              <a:p>
                <a:endParaRPr lang="en-US"/>
              </a:p>
            </p:txBody>
          </p:sp>
          <p:sp>
            <p:nvSpPr>
              <p:cNvPr id="15562" name="Oval 175"/>
              <p:cNvSpPr>
                <a:spLocks noChangeArrowheads="1"/>
              </p:cNvSpPr>
              <p:nvPr/>
            </p:nvSpPr>
            <p:spPr bwMode="auto">
              <a:xfrm>
                <a:off x="3602" y="3653"/>
                <a:ext cx="37" cy="83"/>
              </a:xfrm>
              <a:prstGeom prst="ellipse">
                <a:avLst/>
              </a:prstGeom>
              <a:solidFill>
                <a:schemeClr val="accent2"/>
              </a:solidFill>
              <a:ln w="9525" algn="ctr">
                <a:solidFill>
                  <a:schemeClr val="accent2"/>
                </a:solidFill>
                <a:round/>
                <a:headEnd/>
                <a:tailEnd/>
              </a:ln>
            </p:spPr>
            <p:txBody>
              <a:bodyPr wrap="none" anchor="ctr"/>
              <a:lstStyle/>
              <a:p>
                <a:endParaRPr lang="en-US"/>
              </a:p>
            </p:txBody>
          </p:sp>
          <p:sp>
            <p:nvSpPr>
              <p:cNvPr id="15563" name="Freeform 176"/>
              <p:cNvSpPr>
                <a:spLocks/>
              </p:cNvSpPr>
              <p:nvPr/>
            </p:nvSpPr>
            <p:spPr bwMode="auto">
              <a:xfrm>
                <a:off x="3319" y="3887"/>
                <a:ext cx="365" cy="121"/>
              </a:xfrm>
              <a:custGeom>
                <a:avLst/>
                <a:gdLst>
                  <a:gd name="T0" fmla="*/ 0 w 1362"/>
                  <a:gd name="T1" fmla="*/ 0 h 451"/>
                  <a:gd name="T2" fmla="*/ 0 w 1362"/>
                  <a:gd name="T3" fmla="*/ 0 h 451"/>
                  <a:gd name="T4" fmla="*/ 0 w 1362"/>
                  <a:gd name="T5" fmla="*/ 0 h 451"/>
                  <a:gd name="T6" fmla="*/ 0 w 1362"/>
                  <a:gd name="T7" fmla="*/ 0 h 451"/>
                  <a:gd name="T8" fmla="*/ 0 w 1362"/>
                  <a:gd name="T9" fmla="*/ 0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5564" name="Group 178"/>
              <p:cNvGrpSpPr>
                <a:grpSpLocks/>
              </p:cNvGrpSpPr>
              <p:nvPr/>
            </p:nvGrpSpPr>
            <p:grpSpPr bwMode="auto">
              <a:xfrm>
                <a:off x="4139" y="3652"/>
                <a:ext cx="365" cy="356"/>
                <a:chOff x="2999" y="2992"/>
                <a:chExt cx="1362" cy="1328"/>
              </a:xfrm>
            </p:grpSpPr>
            <p:sp>
              <p:nvSpPr>
                <p:cNvPr id="15573" name="Oval 179"/>
                <p:cNvSpPr>
                  <a:spLocks noChangeArrowheads="1"/>
                </p:cNvSpPr>
                <p:nvPr/>
              </p:nvSpPr>
              <p:spPr bwMode="auto">
                <a:xfrm>
                  <a:off x="3191" y="2992"/>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15574" name="Oval 180"/>
                <p:cNvSpPr>
                  <a:spLocks noChangeArrowheads="1"/>
                </p:cNvSpPr>
                <p:nvPr/>
              </p:nvSpPr>
              <p:spPr bwMode="auto">
                <a:xfrm>
                  <a:off x="4055" y="2997"/>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15575" name="Freeform 181"/>
                <p:cNvSpPr>
                  <a:spLocks/>
                </p:cNvSpPr>
                <p:nvPr/>
              </p:nvSpPr>
              <p:spPr bwMode="auto">
                <a:xfrm>
                  <a:off x="2999" y="3869"/>
                  <a:ext cx="1362" cy="451"/>
                </a:xfrm>
                <a:custGeom>
                  <a:avLst/>
                  <a:gdLst>
                    <a:gd name="T0" fmla="*/ 0 w 1362"/>
                    <a:gd name="T1" fmla="*/ 0 h 451"/>
                    <a:gd name="T2" fmla="*/ 210 w 1362"/>
                    <a:gd name="T3" fmla="*/ 311 h 451"/>
                    <a:gd name="T4" fmla="*/ 731 w 1362"/>
                    <a:gd name="T5" fmla="*/ 448 h 451"/>
                    <a:gd name="T6" fmla="*/ 1188 w 1362"/>
                    <a:gd name="T7" fmla="*/ 292 h 451"/>
                    <a:gd name="T8" fmla="*/ 1362 w 1362"/>
                    <a:gd name="T9" fmla="*/ 9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565" name="Group 182"/>
              <p:cNvGrpSpPr>
                <a:grpSpLocks/>
              </p:cNvGrpSpPr>
              <p:nvPr/>
            </p:nvGrpSpPr>
            <p:grpSpPr bwMode="auto">
              <a:xfrm>
                <a:off x="4971" y="3644"/>
                <a:ext cx="365" cy="356"/>
                <a:chOff x="2999" y="2992"/>
                <a:chExt cx="1362" cy="1328"/>
              </a:xfrm>
            </p:grpSpPr>
            <p:sp>
              <p:nvSpPr>
                <p:cNvPr id="15570" name="Oval 183"/>
                <p:cNvSpPr>
                  <a:spLocks noChangeArrowheads="1"/>
                </p:cNvSpPr>
                <p:nvPr/>
              </p:nvSpPr>
              <p:spPr bwMode="auto">
                <a:xfrm>
                  <a:off x="3191" y="2992"/>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15571" name="Oval 184"/>
                <p:cNvSpPr>
                  <a:spLocks noChangeArrowheads="1"/>
                </p:cNvSpPr>
                <p:nvPr/>
              </p:nvSpPr>
              <p:spPr bwMode="auto">
                <a:xfrm>
                  <a:off x="4055" y="2997"/>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15572" name="Freeform 185"/>
                <p:cNvSpPr>
                  <a:spLocks/>
                </p:cNvSpPr>
                <p:nvPr/>
              </p:nvSpPr>
              <p:spPr bwMode="auto">
                <a:xfrm>
                  <a:off x="2999" y="3869"/>
                  <a:ext cx="1362" cy="451"/>
                </a:xfrm>
                <a:custGeom>
                  <a:avLst/>
                  <a:gdLst>
                    <a:gd name="T0" fmla="*/ 0 w 1362"/>
                    <a:gd name="T1" fmla="*/ 0 h 451"/>
                    <a:gd name="T2" fmla="*/ 210 w 1362"/>
                    <a:gd name="T3" fmla="*/ 311 h 451"/>
                    <a:gd name="T4" fmla="*/ 731 w 1362"/>
                    <a:gd name="T5" fmla="*/ 448 h 451"/>
                    <a:gd name="T6" fmla="*/ 1188 w 1362"/>
                    <a:gd name="T7" fmla="*/ 292 h 451"/>
                    <a:gd name="T8" fmla="*/ 1362 w 1362"/>
                    <a:gd name="T9" fmla="*/ 9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566" name="Line 199"/>
              <p:cNvSpPr>
                <a:spLocks noChangeShapeType="1"/>
              </p:cNvSpPr>
              <p:nvPr/>
            </p:nvSpPr>
            <p:spPr bwMode="auto">
              <a:xfrm>
                <a:off x="4866" y="4074"/>
                <a:ext cx="492"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67" name="Text Box 200"/>
              <p:cNvSpPr txBox="1">
                <a:spLocks noChangeArrowheads="1"/>
              </p:cNvSpPr>
              <p:nvPr/>
            </p:nvSpPr>
            <p:spPr bwMode="auto">
              <a:xfrm>
                <a:off x="3296" y="3340"/>
                <a:ext cx="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1400" b="1">
                    <a:solidFill>
                      <a:schemeClr val="tx2"/>
                    </a:solidFill>
                    <a:latin typeface="Arial" charset="0"/>
                  </a:rPr>
                  <a:t>Color</a:t>
                </a:r>
              </a:p>
            </p:txBody>
          </p:sp>
          <p:sp>
            <p:nvSpPr>
              <p:cNvPr id="15568" name="Text Box 201"/>
              <p:cNvSpPr txBox="1">
                <a:spLocks noChangeArrowheads="1"/>
              </p:cNvSpPr>
              <p:nvPr/>
            </p:nvSpPr>
            <p:spPr bwMode="auto">
              <a:xfrm>
                <a:off x="4096" y="3340"/>
                <a:ext cx="45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1400" b="1">
                    <a:solidFill>
                      <a:schemeClr val="tx2"/>
                    </a:solidFill>
                    <a:latin typeface="Arial" charset="0"/>
                  </a:rPr>
                  <a:t>Shape</a:t>
                </a:r>
              </a:p>
            </p:txBody>
          </p:sp>
          <p:sp>
            <p:nvSpPr>
              <p:cNvPr id="15569" name="Text Box 202"/>
              <p:cNvSpPr txBox="1">
                <a:spLocks noChangeArrowheads="1"/>
              </p:cNvSpPr>
              <p:nvPr/>
            </p:nvSpPr>
            <p:spPr bwMode="auto">
              <a:xfrm>
                <a:off x="4779" y="3340"/>
                <a:ext cx="6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1400" b="1">
                    <a:solidFill>
                      <a:schemeClr val="tx2"/>
                    </a:solidFill>
                    <a:latin typeface="Arial" charset="0"/>
                  </a:rPr>
                  <a:t>Movement</a:t>
                </a:r>
              </a:p>
            </p:txBody>
          </p:sp>
        </p:grpSp>
        <p:sp>
          <p:nvSpPr>
            <p:cNvPr id="15557" name="Text Box 204"/>
            <p:cNvSpPr txBox="1">
              <a:spLocks noChangeArrowheads="1"/>
            </p:cNvSpPr>
            <p:nvPr/>
          </p:nvSpPr>
          <p:spPr bwMode="auto">
            <a:xfrm>
              <a:off x="3182" y="2943"/>
              <a:ext cx="2388" cy="404"/>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800">
                  <a:latin typeface="Arial" charset="0"/>
                </a:rPr>
                <a:t>But don’t forget!  We’ll have to do this 3 times, and maybe a 4</a:t>
              </a:r>
              <a:r>
                <a:rPr lang="en-US" sz="1800" baseline="30000">
                  <a:latin typeface="Arial" charset="0"/>
                </a:rPr>
                <a:t>th</a:t>
              </a:r>
              <a:r>
                <a:rPr lang="en-US" sz="1800">
                  <a:latin typeface="Arial" charset="0"/>
                </a:rPr>
                <a:t>!</a:t>
              </a:r>
            </a:p>
          </p:txBody>
        </p:sp>
      </p:grpSp>
      <p:grpSp>
        <p:nvGrpSpPr>
          <p:cNvPr id="15411" name="Group 210"/>
          <p:cNvGrpSpPr>
            <a:grpSpLocks/>
          </p:cNvGrpSpPr>
          <p:nvPr/>
        </p:nvGrpSpPr>
        <p:grpSpPr bwMode="auto">
          <a:xfrm>
            <a:off x="673100" y="1089025"/>
            <a:ext cx="3810000" cy="125413"/>
            <a:chOff x="672354" y="1089212"/>
            <a:chExt cx="3810000" cy="125506"/>
          </a:xfrm>
        </p:grpSpPr>
        <p:sp>
          <p:nvSpPr>
            <p:cNvPr id="200" name="Oval 199"/>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 name="Oval 200"/>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 name="Oval 201"/>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 name="Oval 202"/>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 name="Oval 203"/>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 name="Oval 204"/>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 name="Oval 205"/>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 name="Oval 206"/>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 name="Oval 207"/>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 name="Oval 208"/>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 name="Oval 209"/>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412" name="Group 211"/>
          <p:cNvGrpSpPr>
            <a:grpSpLocks/>
          </p:cNvGrpSpPr>
          <p:nvPr/>
        </p:nvGrpSpPr>
        <p:grpSpPr bwMode="auto">
          <a:xfrm>
            <a:off x="681038" y="1484313"/>
            <a:ext cx="3810000" cy="125412"/>
            <a:chOff x="672354" y="1089212"/>
            <a:chExt cx="3810000" cy="125506"/>
          </a:xfrm>
        </p:grpSpPr>
        <p:sp>
          <p:nvSpPr>
            <p:cNvPr id="213" name="Oval 212"/>
            <p:cNvSpPr/>
            <p:nvPr/>
          </p:nvSpPr>
          <p:spPr>
            <a:xfrm>
              <a:off x="6723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 name="Oval 213"/>
            <p:cNvSpPr/>
            <p:nvPr/>
          </p:nvSpPr>
          <p:spPr>
            <a:xfrm>
              <a:off x="10406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 name="Oval 214"/>
            <p:cNvSpPr/>
            <p:nvPr/>
          </p:nvSpPr>
          <p:spPr>
            <a:xfrm>
              <a:off x="14089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 name="Oval 215"/>
            <p:cNvSpPr/>
            <p:nvPr/>
          </p:nvSpPr>
          <p:spPr>
            <a:xfrm>
              <a:off x="17772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 name="Oval 216"/>
            <p:cNvSpPr/>
            <p:nvPr/>
          </p:nvSpPr>
          <p:spPr>
            <a:xfrm>
              <a:off x="21455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8" name="Oval 217"/>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9" name="Oval 218"/>
            <p:cNvSpPr/>
            <p:nvPr/>
          </p:nvSpPr>
          <p:spPr>
            <a:xfrm>
              <a:off x="28837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 name="Oval 219"/>
            <p:cNvSpPr/>
            <p:nvPr/>
          </p:nvSpPr>
          <p:spPr>
            <a:xfrm>
              <a:off x="32520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1" name="Oval 220"/>
            <p:cNvSpPr/>
            <p:nvPr/>
          </p:nvSpPr>
          <p:spPr>
            <a:xfrm>
              <a:off x="36203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 name="Oval 221"/>
            <p:cNvSpPr/>
            <p:nvPr/>
          </p:nvSpPr>
          <p:spPr>
            <a:xfrm>
              <a:off x="39886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3" name="Oval 222"/>
            <p:cNvSpPr/>
            <p:nvPr/>
          </p:nvSpPr>
          <p:spPr>
            <a:xfrm>
              <a:off x="43569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413" name="Group 223"/>
          <p:cNvGrpSpPr>
            <a:grpSpLocks/>
          </p:cNvGrpSpPr>
          <p:nvPr/>
        </p:nvGrpSpPr>
        <p:grpSpPr bwMode="auto">
          <a:xfrm>
            <a:off x="673100" y="1895475"/>
            <a:ext cx="3810000" cy="125413"/>
            <a:chOff x="672354" y="1089212"/>
            <a:chExt cx="3810000" cy="125506"/>
          </a:xfrm>
        </p:grpSpPr>
        <p:sp>
          <p:nvSpPr>
            <p:cNvPr id="225" name="Oval 224"/>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6" name="Oval 225"/>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7" name="Oval 226"/>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 name="Oval 227"/>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9" name="Oval 228"/>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0" name="Oval 229"/>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 name="Oval 230"/>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2" name="Oval 231"/>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 name="Oval 232"/>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4" name="Oval 233"/>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 name="Oval 234"/>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414" name="Group 235"/>
          <p:cNvGrpSpPr>
            <a:grpSpLocks/>
          </p:cNvGrpSpPr>
          <p:nvPr/>
        </p:nvGrpSpPr>
        <p:grpSpPr bwMode="auto">
          <a:xfrm>
            <a:off x="673100" y="2298700"/>
            <a:ext cx="3810000" cy="127000"/>
            <a:chOff x="672354" y="1089212"/>
            <a:chExt cx="3810000" cy="125506"/>
          </a:xfrm>
        </p:grpSpPr>
        <p:sp>
          <p:nvSpPr>
            <p:cNvPr id="237" name="Oval 236"/>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8" name="Oval 237"/>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9" name="Oval 238"/>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0" name="Oval 239"/>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 name="Oval 240"/>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2" name="Oval 241"/>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3" name="Oval 242"/>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 name="Oval 243"/>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 name="Oval 244"/>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 name="Oval 245"/>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7" name="Oval 246"/>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415" name="Group 247"/>
          <p:cNvGrpSpPr>
            <a:grpSpLocks/>
          </p:cNvGrpSpPr>
          <p:nvPr/>
        </p:nvGrpSpPr>
        <p:grpSpPr bwMode="auto">
          <a:xfrm>
            <a:off x="681038" y="2693988"/>
            <a:ext cx="3810000" cy="125412"/>
            <a:chOff x="672354" y="1089212"/>
            <a:chExt cx="3810000" cy="125506"/>
          </a:xfrm>
        </p:grpSpPr>
        <p:sp>
          <p:nvSpPr>
            <p:cNvPr id="249" name="Oval 248"/>
            <p:cNvSpPr/>
            <p:nvPr/>
          </p:nvSpPr>
          <p:spPr>
            <a:xfrm>
              <a:off x="6723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0" name="Oval 249"/>
            <p:cNvSpPr/>
            <p:nvPr/>
          </p:nvSpPr>
          <p:spPr>
            <a:xfrm>
              <a:off x="10406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1" name="Oval 250"/>
            <p:cNvSpPr/>
            <p:nvPr/>
          </p:nvSpPr>
          <p:spPr>
            <a:xfrm>
              <a:off x="14089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 name="Oval 251"/>
            <p:cNvSpPr/>
            <p:nvPr/>
          </p:nvSpPr>
          <p:spPr>
            <a:xfrm>
              <a:off x="17772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 name="Oval 252"/>
            <p:cNvSpPr/>
            <p:nvPr/>
          </p:nvSpPr>
          <p:spPr>
            <a:xfrm>
              <a:off x="21455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4" name="Oval 253"/>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5" name="Oval 254"/>
            <p:cNvSpPr/>
            <p:nvPr/>
          </p:nvSpPr>
          <p:spPr>
            <a:xfrm>
              <a:off x="28837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 name="Oval 255"/>
            <p:cNvSpPr/>
            <p:nvPr/>
          </p:nvSpPr>
          <p:spPr>
            <a:xfrm>
              <a:off x="32520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 name="Oval 256"/>
            <p:cNvSpPr/>
            <p:nvPr/>
          </p:nvSpPr>
          <p:spPr>
            <a:xfrm>
              <a:off x="36203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8" name="Oval 257"/>
            <p:cNvSpPr/>
            <p:nvPr/>
          </p:nvSpPr>
          <p:spPr>
            <a:xfrm>
              <a:off x="39886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 name="Oval 258"/>
            <p:cNvSpPr/>
            <p:nvPr/>
          </p:nvSpPr>
          <p:spPr>
            <a:xfrm>
              <a:off x="43569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416" name="Group 259"/>
          <p:cNvGrpSpPr>
            <a:grpSpLocks/>
          </p:cNvGrpSpPr>
          <p:nvPr/>
        </p:nvGrpSpPr>
        <p:grpSpPr bwMode="auto">
          <a:xfrm>
            <a:off x="673100" y="3097213"/>
            <a:ext cx="3810000" cy="125412"/>
            <a:chOff x="672354" y="1089212"/>
            <a:chExt cx="3810000" cy="125506"/>
          </a:xfrm>
        </p:grpSpPr>
        <p:sp>
          <p:nvSpPr>
            <p:cNvPr id="261" name="Oval 260"/>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2" name="Oval 261"/>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 name="Oval 262"/>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 name="Oval 263"/>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5" name="Oval 264"/>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 name="Oval 265"/>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 name="Oval 266"/>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8" name="Oval 267"/>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9" name="Oval 268"/>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0" name="Oval 269"/>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 name="Oval 270"/>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417" name="Group 271"/>
          <p:cNvGrpSpPr>
            <a:grpSpLocks/>
          </p:cNvGrpSpPr>
          <p:nvPr/>
        </p:nvGrpSpPr>
        <p:grpSpPr bwMode="auto">
          <a:xfrm>
            <a:off x="698500" y="3473450"/>
            <a:ext cx="3810000" cy="125413"/>
            <a:chOff x="672354" y="1089212"/>
            <a:chExt cx="3810000" cy="125506"/>
          </a:xfrm>
        </p:grpSpPr>
        <p:sp>
          <p:nvSpPr>
            <p:cNvPr id="273" name="Oval 272"/>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4" name="Oval 273"/>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5" name="Oval 274"/>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 name="Oval 275"/>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 name="Oval 276"/>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8" name="Oval 277"/>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9" name="Oval 278"/>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0" name="Oval 279"/>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1" name="Oval 280"/>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2" name="Oval 281"/>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3" name="Oval 282"/>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418" name="Group 283"/>
          <p:cNvGrpSpPr>
            <a:grpSpLocks/>
          </p:cNvGrpSpPr>
          <p:nvPr/>
        </p:nvGrpSpPr>
        <p:grpSpPr bwMode="auto">
          <a:xfrm>
            <a:off x="690563" y="3868738"/>
            <a:ext cx="3810000" cy="125412"/>
            <a:chOff x="672354" y="1089212"/>
            <a:chExt cx="3810000" cy="125506"/>
          </a:xfrm>
        </p:grpSpPr>
        <p:sp>
          <p:nvSpPr>
            <p:cNvPr id="285" name="Oval 284"/>
            <p:cNvSpPr/>
            <p:nvPr/>
          </p:nvSpPr>
          <p:spPr>
            <a:xfrm>
              <a:off x="6723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 name="Oval 285"/>
            <p:cNvSpPr/>
            <p:nvPr/>
          </p:nvSpPr>
          <p:spPr>
            <a:xfrm>
              <a:off x="10406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 name="Oval 286"/>
            <p:cNvSpPr/>
            <p:nvPr/>
          </p:nvSpPr>
          <p:spPr>
            <a:xfrm>
              <a:off x="14089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8" name="Oval 287"/>
            <p:cNvSpPr/>
            <p:nvPr/>
          </p:nvSpPr>
          <p:spPr>
            <a:xfrm>
              <a:off x="17772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9" name="Oval 288"/>
            <p:cNvSpPr/>
            <p:nvPr/>
          </p:nvSpPr>
          <p:spPr>
            <a:xfrm>
              <a:off x="21455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0" name="Oval 289"/>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1" name="Oval 290"/>
            <p:cNvSpPr/>
            <p:nvPr/>
          </p:nvSpPr>
          <p:spPr>
            <a:xfrm>
              <a:off x="28837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2" name="Oval 291"/>
            <p:cNvSpPr/>
            <p:nvPr/>
          </p:nvSpPr>
          <p:spPr>
            <a:xfrm>
              <a:off x="32520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3" name="Oval 292"/>
            <p:cNvSpPr/>
            <p:nvPr/>
          </p:nvSpPr>
          <p:spPr>
            <a:xfrm>
              <a:off x="36203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4" name="Oval 293"/>
            <p:cNvSpPr/>
            <p:nvPr/>
          </p:nvSpPr>
          <p:spPr>
            <a:xfrm>
              <a:off x="39886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5" name="Oval 294"/>
            <p:cNvSpPr/>
            <p:nvPr/>
          </p:nvSpPr>
          <p:spPr>
            <a:xfrm>
              <a:off x="43569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419" name="Group 295"/>
          <p:cNvGrpSpPr>
            <a:grpSpLocks/>
          </p:cNvGrpSpPr>
          <p:nvPr/>
        </p:nvGrpSpPr>
        <p:grpSpPr bwMode="auto">
          <a:xfrm>
            <a:off x="708025" y="4289425"/>
            <a:ext cx="3810000" cy="125413"/>
            <a:chOff x="672354" y="1089212"/>
            <a:chExt cx="3810000" cy="125506"/>
          </a:xfrm>
        </p:grpSpPr>
        <p:sp>
          <p:nvSpPr>
            <p:cNvPr id="297" name="Oval 296"/>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8" name="Oval 297"/>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9" name="Oval 298"/>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0" name="Oval 299"/>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 name="Oval 300"/>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2" name="Oval 301"/>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3" name="Oval 302"/>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4" name="Oval 303"/>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5" name="Oval 304"/>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6" name="Oval 305"/>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 name="Oval 306"/>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420" name="Group 307"/>
          <p:cNvGrpSpPr>
            <a:grpSpLocks/>
          </p:cNvGrpSpPr>
          <p:nvPr/>
        </p:nvGrpSpPr>
        <p:grpSpPr bwMode="auto">
          <a:xfrm>
            <a:off x="698500" y="4702175"/>
            <a:ext cx="3810000" cy="125413"/>
            <a:chOff x="672354" y="1089212"/>
            <a:chExt cx="3810000" cy="125506"/>
          </a:xfrm>
        </p:grpSpPr>
        <p:sp>
          <p:nvSpPr>
            <p:cNvPr id="309" name="Oval 308"/>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0" name="Oval 309"/>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1" name="Oval 310"/>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2" name="Oval 311"/>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3" name="Oval 312"/>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4" name="Oval 313"/>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5" name="Oval 314"/>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6" name="Oval 315"/>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 name="Oval 316"/>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8" name="Oval 317"/>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9" name="Oval 318"/>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421" name="Group 319"/>
          <p:cNvGrpSpPr>
            <a:grpSpLocks/>
          </p:cNvGrpSpPr>
          <p:nvPr/>
        </p:nvGrpSpPr>
        <p:grpSpPr bwMode="auto">
          <a:xfrm>
            <a:off x="698500" y="5078413"/>
            <a:ext cx="3810000" cy="125412"/>
            <a:chOff x="672354" y="1089212"/>
            <a:chExt cx="3810000" cy="125506"/>
          </a:xfrm>
        </p:grpSpPr>
        <p:sp>
          <p:nvSpPr>
            <p:cNvPr id="321" name="Oval 320"/>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2" name="Oval 321"/>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3" name="Oval 322"/>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4" name="Oval 323"/>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5" name="Oval 324"/>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6" name="Oval 325"/>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 name="Oval 326"/>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8" name="Oval 327"/>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9" name="Oval 328"/>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0" name="Oval 329"/>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1" name="Oval 330"/>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422" name="Group 331"/>
          <p:cNvGrpSpPr>
            <a:grpSpLocks/>
          </p:cNvGrpSpPr>
          <p:nvPr/>
        </p:nvGrpSpPr>
        <p:grpSpPr bwMode="auto">
          <a:xfrm>
            <a:off x="698500" y="5464175"/>
            <a:ext cx="3810000" cy="125413"/>
            <a:chOff x="672354" y="1089212"/>
            <a:chExt cx="3810000" cy="125506"/>
          </a:xfrm>
        </p:grpSpPr>
        <p:sp>
          <p:nvSpPr>
            <p:cNvPr id="333" name="Oval 332"/>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4" name="Oval 333"/>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5" name="Oval 334"/>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6" name="Oval 335"/>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7" name="Oval 336"/>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 name="Oval 337"/>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9" name="Oval 338"/>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0" name="Oval 339"/>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1" name="Oval 340"/>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2" name="Oval 341"/>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3" name="Oval 342"/>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5467" name="Picture 347" descr="http://wwwdelivery.superstock.com/WI/223/4102/PreviewComp/SuperStock_4102-23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068705"/>
            <a:ext cx="3789680" cy="34648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143000"/>
          </a:xfrm>
        </p:spPr>
        <p:txBody>
          <a:bodyPr/>
          <a:lstStyle/>
          <a:p>
            <a:pPr>
              <a:defRPr/>
            </a:pPr>
            <a:r>
              <a:rPr lang="en-US" sz="2800" b="1" cap="all" dirty="0" smtClean="0">
                <a:latin typeface="Calibri" pitchFamily="34" charset="0"/>
                <a:cs typeface="Calibri" pitchFamily="34" charset="0"/>
              </a:rPr>
              <a:t>Comments on Chapter 6: How does this relate to lecture material?</a:t>
            </a:r>
            <a:endParaRPr lang="en-US" sz="2800" dirty="0">
              <a:latin typeface="Calibri" pitchFamily="34" charset="0"/>
              <a:cs typeface="Calibri" pitchFamily="34" charset="0"/>
            </a:endParaRPr>
          </a:p>
        </p:txBody>
      </p:sp>
      <p:sp>
        <p:nvSpPr>
          <p:cNvPr id="53251" name="Content Placeholder 2"/>
          <p:cNvSpPr>
            <a:spLocks noGrp="1"/>
          </p:cNvSpPr>
          <p:nvPr>
            <p:ph idx="1"/>
          </p:nvPr>
        </p:nvSpPr>
        <p:spPr>
          <a:xfrm>
            <a:off x="733425" y="1668463"/>
            <a:ext cx="7772400" cy="4900612"/>
          </a:xfrm>
        </p:spPr>
        <p:txBody>
          <a:bodyPr/>
          <a:lstStyle/>
          <a:p>
            <a:pPr marL="0" indent="0">
              <a:buFontTx/>
              <a:buNone/>
            </a:pPr>
            <a:r>
              <a:rPr lang="en-US" sz="2000" dirty="0" smtClean="0">
                <a:latin typeface="Calibri" pitchFamily="34" charset="0"/>
                <a:ea typeface="Calibri" pitchFamily="34" charset="0"/>
                <a:cs typeface="Calibri" pitchFamily="34" charset="0"/>
              </a:rPr>
              <a:t>This chapter begins with a large section on Monocular Cues to 3D space (time to get out your video games!). How can images on a 2D television or computer screen seem 3D? You’ll find the answers here. Pay special attention to ‘</a:t>
            </a:r>
            <a:r>
              <a:rPr lang="en-US" sz="2000" b="1" dirty="0" smtClean="0">
                <a:latin typeface="Calibri" pitchFamily="34" charset="0"/>
                <a:ea typeface="Calibri" pitchFamily="34" charset="0"/>
                <a:cs typeface="Calibri" pitchFamily="34" charset="0"/>
              </a:rPr>
              <a:t>motion parallax</a:t>
            </a:r>
            <a:r>
              <a:rPr lang="en-US" sz="2000" dirty="0" smtClean="0">
                <a:latin typeface="Calibri" pitchFamily="34" charset="0"/>
                <a:ea typeface="Calibri" pitchFamily="34" charset="0"/>
                <a:cs typeface="Calibri" pitchFamily="34" charset="0"/>
              </a:rPr>
              <a:t>’, which is perhaps the most powerful of the monocular cues for depth. Used all the time in video games, movies, and television. If an animal has its eyes on the sides of its head, all depth perception will be monocular, using these types of cues. We use these cues IN ADDITION to the more powerful and accurate Binocular Disparity mechanism discussed below.</a:t>
            </a:r>
          </a:p>
          <a:p>
            <a:pPr marL="0" indent="0">
              <a:buFontTx/>
              <a:buNone/>
            </a:pPr>
            <a:endParaRPr lang="en-US" sz="2000" dirty="0" smtClean="0">
              <a:latin typeface="Calibri" pitchFamily="34" charset="0"/>
              <a:ea typeface="Calibri" pitchFamily="34" charset="0"/>
              <a:cs typeface="Calibri" pitchFamily="34" charset="0"/>
            </a:endParaRPr>
          </a:p>
          <a:p>
            <a:pPr marL="0" indent="0">
              <a:buFontTx/>
              <a:buNone/>
            </a:pPr>
            <a:r>
              <a:rPr lang="en-US" sz="2000" dirty="0" smtClean="0">
                <a:latin typeface="Calibri" pitchFamily="34" charset="0"/>
                <a:ea typeface="Calibri" pitchFamily="34" charset="0"/>
                <a:cs typeface="Calibri" pitchFamily="34" charset="0"/>
              </a:rPr>
              <a:t>The next large section in Chapter 6 is on Binocular Vision. We’ve talked about this in lecture (that </a:t>
            </a:r>
            <a:r>
              <a:rPr lang="en-US" sz="2000" dirty="0" err="1" smtClean="0">
                <a:latin typeface="Calibri" pitchFamily="34" charset="0"/>
                <a:ea typeface="Calibri" pitchFamily="34" charset="0"/>
                <a:cs typeface="Calibri" pitchFamily="34" charset="0"/>
              </a:rPr>
              <a:t>Cajal</a:t>
            </a:r>
            <a:r>
              <a:rPr lang="en-US" sz="2000" dirty="0" smtClean="0">
                <a:latin typeface="Calibri" pitchFamily="34" charset="0"/>
                <a:ea typeface="Calibri" pitchFamily="34" charset="0"/>
                <a:cs typeface="Calibri" pitchFamily="34" charset="0"/>
              </a:rPr>
              <a:t> drawing in Slide 6). There is quite a bit of fancy terminology in the book, but bear in mind that all we are talking about is how the visual system uses DIFFERENCES between the two retinal images to COMPUTE depth perception (aka, stereopsis).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143000"/>
          </a:xfrm>
        </p:spPr>
        <p:txBody>
          <a:bodyPr/>
          <a:lstStyle/>
          <a:p>
            <a:pPr>
              <a:defRPr/>
            </a:pPr>
            <a:r>
              <a:rPr lang="en-US" sz="2800" b="1" cap="all" dirty="0" smtClean="0">
                <a:latin typeface="Calibri" pitchFamily="34" charset="0"/>
                <a:cs typeface="Calibri" pitchFamily="34" charset="0"/>
              </a:rPr>
              <a:t>Comments on Chapter 6: How does this relate to lecture material?</a:t>
            </a:r>
            <a:endParaRPr lang="en-US" sz="2800" dirty="0">
              <a:latin typeface="Calibri" pitchFamily="34" charset="0"/>
              <a:cs typeface="Calibri" pitchFamily="34" charset="0"/>
            </a:endParaRPr>
          </a:p>
        </p:txBody>
      </p:sp>
      <p:sp>
        <p:nvSpPr>
          <p:cNvPr id="3" name="Content Placeholder 2"/>
          <p:cNvSpPr>
            <a:spLocks noGrp="1"/>
          </p:cNvSpPr>
          <p:nvPr>
            <p:ph idx="1"/>
          </p:nvPr>
        </p:nvSpPr>
        <p:spPr>
          <a:xfrm>
            <a:off x="733425" y="1789113"/>
            <a:ext cx="7772400" cy="3744912"/>
          </a:xfrm>
        </p:spPr>
        <p:txBody>
          <a:bodyPr/>
          <a:lstStyle/>
          <a:p>
            <a:pPr marL="0" indent="0">
              <a:buFontTx/>
              <a:buNone/>
              <a:defRPr/>
            </a:pPr>
            <a:endParaRPr lang="en-US" sz="2000" dirty="0" smtClean="0">
              <a:latin typeface="Calibri" pitchFamily="34" charset="0"/>
              <a:cs typeface="Calibri" pitchFamily="34" charset="0"/>
            </a:endParaRPr>
          </a:p>
          <a:p>
            <a:pPr marL="0" indent="0">
              <a:buFontTx/>
              <a:buNone/>
              <a:defRPr/>
            </a:pPr>
            <a:r>
              <a:rPr lang="en-US" sz="2000" dirty="0" smtClean="0">
                <a:latin typeface="Calibri" pitchFamily="34" charset="0"/>
                <a:cs typeface="Calibri" pitchFamily="34" charset="0"/>
              </a:rPr>
              <a:t>Have some fun with the sections on stereograms.</a:t>
            </a:r>
          </a:p>
          <a:p>
            <a:pPr marL="0" indent="0">
              <a:buFontTx/>
              <a:buNone/>
              <a:defRPr/>
            </a:pPr>
            <a:endParaRPr lang="en-US" sz="2000" dirty="0" smtClean="0">
              <a:latin typeface="Calibri" pitchFamily="34" charset="0"/>
              <a:cs typeface="Calibri" pitchFamily="34" charset="0"/>
            </a:endParaRPr>
          </a:p>
          <a:p>
            <a:pPr marL="0" indent="0">
              <a:buFontTx/>
              <a:buNone/>
              <a:defRPr/>
            </a:pPr>
            <a:r>
              <a:rPr lang="en-US" sz="2000" dirty="0" smtClean="0">
                <a:latin typeface="Calibri" pitchFamily="34" charset="0"/>
                <a:cs typeface="Calibri" pitchFamily="34" charset="0"/>
              </a:rPr>
              <a:t>Check out the section on Binocular Rivalry (p. 179).  Recall that our depth perception mechanism uses two slightly different images of THE SAME THING to compute depth. What happens if we give the two eyes two COMPLETELY DIFFERENT images? Check out Figs. 6.49 and 6.50 and get crazy! This is the sort of thing that is going to happen if a person suffers from ‘strabismus’ (a </a:t>
            </a:r>
            <a:r>
              <a:rPr lang="en-US" sz="2000" dirty="0" err="1" smtClean="0">
                <a:latin typeface="Calibri" pitchFamily="34" charset="0"/>
                <a:cs typeface="Calibri" pitchFamily="34" charset="0"/>
              </a:rPr>
              <a:t>mis</a:t>
            </a:r>
            <a:r>
              <a:rPr lang="en-US" sz="2000" dirty="0" smtClean="0">
                <a:latin typeface="Calibri" pitchFamily="34" charset="0"/>
                <a:cs typeface="Calibri" pitchFamily="34" charset="0"/>
              </a:rPr>
              <a:t>-alignment of the two eyes, see p.183).</a:t>
            </a:r>
          </a:p>
          <a:p>
            <a:pPr>
              <a:defRPr/>
            </a:pPr>
            <a:endParaRPr lang="en-US" sz="2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143000"/>
          </a:xfrm>
        </p:spPr>
        <p:txBody>
          <a:bodyPr/>
          <a:lstStyle/>
          <a:p>
            <a:pPr>
              <a:defRPr/>
            </a:pPr>
            <a:r>
              <a:rPr lang="en-US" sz="2800" b="1" cap="all" dirty="0" smtClean="0">
                <a:latin typeface="Calibri" pitchFamily="34" charset="0"/>
                <a:cs typeface="Calibri" pitchFamily="34" charset="0"/>
              </a:rPr>
              <a:t>Comments on Chapter 8: How does this relate to lecture material?</a:t>
            </a:r>
            <a:endParaRPr lang="en-US" sz="2800" dirty="0">
              <a:latin typeface="Calibri" pitchFamily="34" charset="0"/>
              <a:cs typeface="Calibri" pitchFamily="34" charset="0"/>
            </a:endParaRPr>
          </a:p>
        </p:txBody>
      </p:sp>
      <p:sp>
        <p:nvSpPr>
          <p:cNvPr id="55299" name="Content Placeholder 2"/>
          <p:cNvSpPr>
            <a:spLocks noGrp="1"/>
          </p:cNvSpPr>
          <p:nvPr>
            <p:ph idx="1"/>
          </p:nvPr>
        </p:nvSpPr>
        <p:spPr>
          <a:xfrm>
            <a:off x="733425" y="1644650"/>
            <a:ext cx="7772400" cy="5213350"/>
          </a:xfrm>
        </p:spPr>
        <p:txBody>
          <a:bodyPr/>
          <a:lstStyle/>
          <a:p>
            <a:pPr marL="0" indent="0">
              <a:buFontTx/>
              <a:buNone/>
            </a:pPr>
            <a:r>
              <a:rPr lang="en-US" sz="2000" dirty="0" smtClean="0">
                <a:latin typeface="Calibri" pitchFamily="34" charset="0"/>
                <a:ea typeface="Calibri" pitchFamily="34" charset="0"/>
                <a:cs typeface="Calibri" pitchFamily="34" charset="0"/>
              </a:rPr>
              <a:t>Computation of Visual Motion (p. 222).  Very similar to some of the slides above.  Motion Perception is like Depth Perception – both must be ‘computed’ since neither can be ‘sensed’.</a:t>
            </a:r>
          </a:p>
          <a:p>
            <a:pPr marL="0" indent="0">
              <a:buFontTx/>
              <a:buNone/>
            </a:pPr>
            <a:endParaRPr lang="en-US" sz="2000" dirty="0" smtClean="0">
              <a:latin typeface="Calibri" pitchFamily="34" charset="0"/>
              <a:ea typeface="Calibri" pitchFamily="34" charset="0"/>
              <a:cs typeface="Calibri" pitchFamily="34" charset="0"/>
            </a:endParaRPr>
          </a:p>
          <a:p>
            <a:pPr marL="0" indent="0">
              <a:buFontTx/>
              <a:buNone/>
            </a:pPr>
            <a:r>
              <a:rPr lang="en-US" sz="2000" dirty="0" smtClean="0">
                <a:latin typeface="Calibri" pitchFamily="34" charset="0"/>
                <a:ea typeface="Calibri" pitchFamily="34" charset="0"/>
                <a:cs typeface="Calibri" pitchFamily="34" charset="0"/>
              </a:rPr>
              <a:t>Apparent Motion (p. 224).  Notice that nothing in the pictures is actually moving when you’re watching a ‘motion’ picture. Rather a series of still images are being rapidly flashed at you. The poor temporal resolution of our eyes caused us to see a continuous flow of smooth movement instead of a rapidly presented series of still pictures. Flashing about 24 pictures a second does the trick, and flashing them at a faster rate doesn’t make the motion seem any ‘smoother’. To make a motion picture, you must have a camera that can take at least 24 pictures per second (in the early days, cameras weren’t quite up to the task, so the motion in those old Charlie Chaplin movies seems jerky). Then you must have a device that can display at least 24 pictures per second.  Now ask yourself, how do they do ‘slow motion’ in movies or on TV?</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143000"/>
          </a:xfrm>
        </p:spPr>
        <p:txBody>
          <a:bodyPr/>
          <a:lstStyle/>
          <a:p>
            <a:pPr>
              <a:defRPr/>
            </a:pPr>
            <a:r>
              <a:rPr lang="en-US" sz="2800" b="1" cap="all" dirty="0" smtClean="0">
                <a:latin typeface="Calibri" pitchFamily="34" charset="0"/>
                <a:cs typeface="Calibri" pitchFamily="34" charset="0"/>
              </a:rPr>
              <a:t>Comments on Chapter 8: How does this relate to lecture material?</a:t>
            </a:r>
            <a:endParaRPr lang="en-US" sz="2800" dirty="0">
              <a:latin typeface="Calibri" pitchFamily="34" charset="0"/>
              <a:cs typeface="Calibri" pitchFamily="34" charset="0"/>
            </a:endParaRPr>
          </a:p>
        </p:txBody>
      </p:sp>
      <p:sp>
        <p:nvSpPr>
          <p:cNvPr id="56323" name="Content Placeholder 2"/>
          <p:cNvSpPr>
            <a:spLocks noGrp="1"/>
          </p:cNvSpPr>
          <p:nvPr>
            <p:ph idx="1"/>
          </p:nvPr>
        </p:nvSpPr>
        <p:spPr>
          <a:xfrm>
            <a:off x="733425" y="1789113"/>
            <a:ext cx="7772400" cy="3913187"/>
          </a:xfrm>
        </p:spPr>
        <p:txBody>
          <a:bodyPr/>
          <a:lstStyle/>
          <a:p>
            <a:pPr marL="0" indent="0">
              <a:buFontTx/>
              <a:buNone/>
            </a:pPr>
            <a:r>
              <a:rPr lang="en-US" sz="2000" dirty="0" smtClean="0">
                <a:latin typeface="Calibri" pitchFamily="34" charset="0"/>
                <a:ea typeface="Calibri" pitchFamily="34" charset="0"/>
                <a:cs typeface="Calibri" pitchFamily="34" charset="0"/>
              </a:rPr>
              <a:t>Now ask yourself, why do movie DVDs (over 4GB) have to hold so much more data than an audio CD (650 MB)? Hint: an average single image (‘frame’) in a DVD movie is ~20 KB.  Why do ‘Blu-Ray’ disks have to hold even more data?!</a:t>
            </a:r>
          </a:p>
          <a:p>
            <a:pPr marL="0" indent="0">
              <a:buFontTx/>
              <a:buNone/>
            </a:pPr>
            <a:endParaRPr lang="en-US" sz="2000" dirty="0" smtClean="0">
              <a:latin typeface="Calibri" pitchFamily="34" charset="0"/>
              <a:ea typeface="Calibri" pitchFamily="34" charset="0"/>
              <a:cs typeface="Calibri" pitchFamily="34" charset="0"/>
            </a:endParaRPr>
          </a:p>
          <a:p>
            <a:pPr marL="0" indent="0">
              <a:buFontTx/>
              <a:buNone/>
            </a:pPr>
            <a:r>
              <a:rPr lang="en-US" sz="2000" dirty="0" smtClean="0">
                <a:latin typeface="Calibri" pitchFamily="34" charset="0"/>
                <a:ea typeface="Calibri" pitchFamily="34" charset="0"/>
                <a:cs typeface="Calibri" pitchFamily="34" charset="0"/>
              </a:rPr>
              <a:t>Detection of Global Motion in Area MT (p. 227).  As discussed in lecture we have separate cortical regions for the perception of shape, color, and movement (as discussed repeatedly in lecture).  MT is the name of the cortical region for the perception of movement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143000"/>
          </a:xfrm>
        </p:spPr>
        <p:txBody>
          <a:bodyPr/>
          <a:lstStyle/>
          <a:p>
            <a:pPr>
              <a:defRPr/>
            </a:pPr>
            <a:r>
              <a:rPr lang="en-US" sz="2800" b="1" cap="all" dirty="0" smtClean="0">
                <a:latin typeface="Calibri" pitchFamily="34" charset="0"/>
                <a:cs typeface="Calibri" pitchFamily="34" charset="0"/>
              </a:rPr>
              <a:t>Comments on Chapter 8: How does this relate to lecture material?</a:t>
            </a:r>
            <a:endParaRPr lang="en-US" sz="2800" dirty="0">
              <a:latin typeface="Calibri" pitchFamily="34" charset="0"/>
              <a:cs typeface="Calibri" pitchFamily="34" charset="0"/>
            </a:endParaRPr>
          </a:p>
        </p:txBody>
      </p:sp>
      <p:sp>
        <p:nvSpPr>
          <p:cNvPr id="57347" name="Content Placeholder 2"/>
          <p:cNvSpPr>
            <a:spLocks noGrp="1"/>
          </p:cNvSpPr>
          <p:nvPr>
            <p:ph idx="1"/>
          </p:nvPr>
        </p:nvSpPr>
        <p:spPr>
          <a:xfrm>
            <a:off x="733425" y="1789113"/>
            <a:ext cx="7772400" cy="4900612"/>
          </a:xfrm>
        </p:spPr>
        <p:txBody>
          <a:bodyPr/>
          <a:lstStyle/>
          <a:p>
            <a:pPr marL="0" indent="0">
              <a:buFontTx/>
              <a:buNone/>
            </a:pPr>
            <a:r>
              <a:rPr lang="en-US" sz="2000" dirty="0" smtClean="0">
                <a:latin typeface="Calibri" pitchFamily="34" charset="0"/>
                <a:ea typeface="Calibri" pitchFamily="34" charset="0"/>
                <a:cs typeface="Calibri" pitchFamily="34" charset="0"/>
              </a:rPr>
              <a:t>Optical Stimulation for Motion Perception (starts on p. 232). There are several ways to perceive movement where in fact no movement exists. If you have a Windows PC, put on the ‘</a:t>
            </a:r>
            <a:r>
              <a:rPr lang="en-US" sz="2000" dirty="0" err="1" smtClean="0">
                <a:latin typeface="Calibri" pitchFamily="34" charset="0"/>
                <a:ea typeface="Calibri" pitchFamily="34" charset="0"/>
                <a:cs typeface="Calibri" pitchFamily="34" charset="0"/>
              </a:rPr>
              <a:t>Starfield</a:t>
            </a:r>
            <a:r>
              <a:rPr lang="en-US" sz="2000" dirty="0" smtClean="0">
                <a:latin typeface="Calibri" pitchFamily="34" charset="0"/>
                <a:ea typeface="Calibri" pitchFamily="34" charset="0"/>
                <a:cs typeface="Calibri" pitchFamily="34" charset="0"/>
              </a:rPr>
              <a:t>’ screensaver’ a fine example of optic flow patterns. I’m sure there is something similar for the Mac. You might also want to get out a video game and try to figure out how the game console tricks you into perceiving motion through space.</a:t>
            </a:r>
          </a:p>
          <a:p>
            <a:pPr marL="0" indent="0">
              <a:buFontTx/>
              <a:buNone/>
            </a:pPr>
            <a:endParaRPr lang="en-US" sz="2000" dirty="0" smtClean="0">
              <a:latin typeface="Calibri" pitchFamily="34" charset="0"/>
              <a:ea typeface="Calibri" pitchFamily="34" charset="0"/>
              <a:cs typeface="Calibri" pitchFamily="34" charset="0"/>
            </a:endParaRPr>
          </a:p>
          <a:p>
            <a:pPr marL="0" indent="0">
              <a:buFontTx/>
              <a:buNone/>
            </a:pPr>
            <a:r>
              <a:rPr lang="en-US" sz="2000" dirty="0" smtClean="0">
                <a:latin typeface="Calibri" pitchFamily="34" charset="0"/>
                <a:ea typeface="Calibri" pitchFamily="34" charset="0"/>
                <a:cs typeface="Calibri" pitchFamily="34" charset="0"/>
              </a:rPr>
              <a:t>Eye Movements and the Problem of Motion Perception (p. 238-240).  The problem is that the retinal image is the same whether things in the world are moving or whether you are moving. Thus, information about movement can not be directly ‘sensed’. Subtracting total image movement from movement caused by the muscles of the eye, head, and neck solves the problem.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0" y="1257300"/>
            <a:ext cx="65833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8"/>
          <p:cNvSpPr>
            <a:spLocks noChangeArrowheads="1"/>
          </p:cNvSpPr>
          <p:nvPr/>
        </p:nvSpPr>
        <p:spPr bwMode="auto">
          <a:xfrm>
            <a:off x="0" y="3429000"/>
            <a:ext cx="9144000" cy="342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solidFill>
                <a:srgbClr val="000000"/>
              </a:solidFill>
              <a:latin typeface="Times New Roman" pitchFamily="18" charset="0"/>
            </a:endParaRPr>
          </a:p>
        </p:txBody>
      </p:sp>
      <p:grpSp>
        <p:nvGrpSpPr>
          <p:cNvPr id="37892" name="Group 23"/>
          <p:cNvGrpSpPr>
            <a:grpSpLocks/>
          </p:cNvGrpSpPr>
          <p:nvPr/>
        </p:nvGrpSpPr>
        <p:grpSpPr bwMode="auto">
          <a:xfrm>
            <a:off x="228600" y="1123950"/>
            <a:ext cx="8428038" cy="2965451"/>
            <a:chOff x="144" y="708"/>
            <a:chExt cx="5309" cy="1868"/>
          </a:xfrm>
        </p:grpSpPr>
        <p:sp>
          <p:nvSpPr>
            <p:cNvPr id="37896" name="Text Box 3"/>
            <p:cNvSpPr txBox="1">
              <a:spLocks noChangeArrowheads="1"/>
            </p:cNvSpPr>
            <p:nvPr/>
          </p:nvSpPr>
          <p:spPr bwMode="auto">
            <a:xfrm>
              <a:off x="3503" y="708"/>
              <a:ext cx="195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400" dirty="0">
                  <a:solidFill>
                    <a:srgbClr val="000000"/>
                  </a:solidFill>
                  <a:latin typeface="Segoe UI" pitchFamily="34" charset="0"/>
                  <a:ea typeface="Segoe UI" pitchFamily="34" charset="0"/>
                  <a:cs typeface="Segoe UI" pitchFamily="34" charset="0"/>
                </a:rPr>
                <a:t>Primary Visual Cortex</a:t>
              </a:r>
            </a:p>
          </p:txBody>
        </p:sp>
        <p:sp>
          <p:nvSpPr>
            <p:cNvPr id="37897" name="Text Box 4"/>
            <p:cNvSpPr txBox="1">
              <a:spLocks noChangeArrowheads="1"/>
            </p:cNvSpPr>
            <p:nvPr/>
          </p:nvSpPr>
          <p:spPr bwMode="auto">
            <a:xfrm>
              <a:off x="3908" y="1463"/>
              <a:ext cx="143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400">
                  <a:solidFill>
                    <a:srgbClr val="000000"/>
                  </a:solidFill>
                  <a:latin typeface="Segoe UI" pitchFamily="34" charset="0"/>
                  <a:ea typeface="Segoe UI" pitchFamily="34" charset="0"/>
                  <a:cs typeface="Segoe UI" pitchFamily="34" charset="0"/>
                </a:rPr>
                <a:t>LGN (thalamus)</a:t>
              </a:r>
            </a:p>
          </p:txBody>
        </p:sp>
        <p:sp>
          <p:nvSpPr>
            <p:cNvPr id="37898" name="Text Box 5"/>
            <p:cNvSpPr txBox="1">
              <a:spLocks noChangeArrowheads="1"/>
            </p:cNvSpPr>
            <p:nvPr/>
          </p:nvSpPr>
          <p:spPr bwMode="auto">
            <a:xfrm>
              <a:off x="3938" y="1784"/>
              <a:ext cx="89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400">
                  <a:solidFill>
                    <a:srgbClr val="000000"/>
                  </a:solidFill>
                  <a:latin typeface="Segoe UI" pitchFamily="34" charset="0"/>
                  <a:ea typeface="Segoe UI" pitchFamily="34" charset="0"/>
                  <a:cs typeface="Segoe UI" pitchFamily="34" charset="0"/>
                </a:rPr>
                <a:t>Midbrain</a:t>
              </a:r>
              <a:endParaRPr lang="en-US" sz="1400">
                <a:solidFill>
                  <a:srgbClr val="000000"/>
                </a:solidFill>
                <a:latin typeface="Segoe UI" pitchFamily="34" charset="0"/>
                <a:ea typeface="Segoe UI" pitchFamily="34" charset="0"/>
                <a:cs typeface="Segoe UI" pitchFamily="34" charset="0"/>
              </a:endParaRPr>
            </a:p>
          </p:txBody>
        </p:sp>
        <p:sp>
          <p:nvSpPr>
            <p:cNvPr id="37899" name="Line 6"/>
            <p:cNvSpPr>
              <a:spLocks noChangeShapeType="1"/>
            </p:cNvSpPr>
            <p:nvPr/>
          </p:nvSpPr>
          <p:spPr bwMode="auto">
            <a:xfrm flipV="1">
              <a:off x="2746" y="1627"/>
              <a:ext cx="1228" cy="314"/>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nchor="ctr">
              <a:spAutoFit/>
            </a:bodyPr>
            <a:lstStyle/>
            <a:p>
              <a:endParaRPr lang="en-US">
                <a:latin typeface="Segoe UI" pitchFamily="34" charset="0"/>
                <a:ea typeface="Segoe UI" pitchFamily="34" charset="0"/>
                <a:cs typeface="Segoe UI" pitchFamily="34" charset="0"/>
              </a:endParaRPr>
            </a:p>
          </p:txBody>
        </p:sp>
        <p:sp>
          <p:nvSpPr>
            <p:cNvPr id="37900" name="Line 7"/>
            <p:cNvSpPr>
              <a:spLocks noChangeShapeType="1"/>
            </p:cNvSpPr>
            <p:nvPr/>
          </p:nvSpPr>
          <p:spPr bwMode="auto">
            <a:xfrm flipV="1">
              <a:off x="3042" y="1941"/>
              <a:ext cx="937" cy="11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nchor="ctr">
              <a:spAutoFit/>
            </a:bodyPr>
            <a:lstStyle/>
            <a:p>
              <a:endParaRPr lang="en-US">
                <a:latin typeface="Segoe UI" pitchFamily="34" charset="0"/>
                <a:ea typeface="Segoe UI" pitchFamily="34" charset="0"/>
                <a:cs typeface="Segoe UI" pitchFamily="34" charset="0"/>
              </a:endParaRPr>
            </a:p>
          </p:txBody>
        </p:sp>
        <p:sp>
          <p:nvSpPr>
            <p:cNvPr id="37901" name="Line 9"/>
            <p:cNvSpPr>
              <a:spLocks noChangeShapeType="1"/>
            </p:cNvSpPr>
            <p:nvPr/>
          </p:nvSpPr>
          <p:spPr bwMode="auto">
            <a:xfrm flipV="1">
              <a:off x="784" y="1980"/>
              <a:ext cx="1848" cy="192"/>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Segoe UI" pitchFamily="34" charset="0"/>
                <a:ea typeface="Segoe UI" pitchFamily="34" charset="0"/>
                <a:cs typeface="Segoe UI" pitchFamily="34" charset="0"/>
              </a:endParaRPr>
            </a:p>
          </p:txBody>
        </p:sp>
        <p:sp>
          <p:nvSpPr>
            <p:cNvPr id="37902" name="Freeform 10"/>
            <p:cNvSpPr>
              <a:spLocks/>
            </p:cNvSpPr>
            <p:nvPr/>
          </p:nvSpPr>
          <p:spPr bwMode="auto">
            <a:xfrm>
              <a:off x="2494" y="1998"/>
              <a:ext cx="536" cy="55"/>
            </a:xfrm>
            <a:custGeom>
              <a:avLst/>
              <a:gdLst>
                <a:gd name="T0" fmla="*/ 0 w 540"/>
                <a:gd name="T1" fmla="*/ 0 h 102"/>
                <a:gd name="T2" fmla="*/ 40 w 540"/>
                <a:gd name="T3" fmla="*/ 1 h 102"/>
                <a:gd name="T4" fmla="*/ 177 w 540"/>
                <a:gd name="T5" fmla="*/ 1 h 102"/>
                <a:gd name="T6" fmla="*/ 0 60000 65536"/>
                <a:gd name="T7" fmla="*/ 0 60000 65536"/>
                <a:gd name="T8" fmla="*/ 0 60000 65536"/>
                <a:gd name="T9" fmla="*/ 0 w 540"/>
                <a:gd name="T10" fmla="*/ 0 h 102"/>
                <a:gd name="T11" fmla="*/ 540 w 540"/>
                <a:gd name="T12" fmla="*/ 102 h 102"/>
              </a:gdLst>
              <a:ahLst/>
              <a:cxnLst>
                <a:cxn ang="T6">
                  <a:pos x="T0" y="T1"/>
                </a:cxn>
                <a:cxn ang="T7">
                  <a:pos x="T2" y="T3"/>
                </a:cxn>
                <a:cxn ang="T8">
                  <a:pos x="T4" y="T5"/>
                </a:cxn>
              </a:cxnLst>
              <a:rect l="T9" t="T10" r="T11" b="T12"/>
              <a:pathLst>
                <a:path w="540" h="102">
                  <a:moveTo>
                    <a:pt x="0" y="0"/>
                  </a:moveTo>
                  <a:cubicBezTo>
                    <a:pt x="12" y="24"/>
                    <a:pt x="24" y="49"/>
                    <a:pt x="114" y="66"/>
                  </a:cubicBezTo>
                  <a:cubicBezTo>
                    <a:pt x="204" y="83"/>
                    <a:pt x="469" y="96"/>
                    <a:pt x="540" y="102"/>
                  </a:cubicBezTo>
                </a:path>
              </a:pathLst>
            </a:custGeom>
            <a:noFill/>
            <a:ln w="3810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Segoe UI" pitchFamily="34" charset="0"/>
                <a:ea typeface="Segoe UI" pitchFamily="34" charset="0"/>
                <a:cs typeface="Segoe UI" pitchFamily="34" charset="0"/>
              </a:endParaRPr>
            </a:p>
          </p:txBody>
        </p:sp>
        <p:grpSp>
          <p:nvGrpSpPr>
            <p:cNvPr id="37903" name="Group 11"/>
            <p:cNvGrpSpPr>
              <a:grpSpLocks/>
            </p:cNvGrpSpPr>
            <p:nvPr/>
          </p:nvGrpSpPr>
          <p:grpSpPr bwMode="auto">
            <a:xfrm>
              <a:off x="144" y="1847"/>
              <a:ext cx="656" cy="650"/>
              <a:chOff x="1412" y="2312"/>
              <a:chExt cx="656" cy="650"/>
            </a:xfrm>
          </p:grpSpPr>
          <p:sp>
            <p:nvSpPr>
              <p:cNvPr id="37912" name="Oval 12"/>
              <p:cNvSpPr>
                <a:spLocks noChangeArrowheads="1"/>
              </p:cNvSpPr>
              <p:nvPr/>
            </p:nvSpPr>
            <p:spPr bwMode="auto">
              <a:xfrm>
                <a:off x="1418" y="2312"/>
                <a:ext cx="650" cy="650"/>
              </a:xfrm>
              <a:prstGeom prst="ellipse">
                <a:avLst/>
              </a:prstGeom>
              <a:solidFill>
                <a:schemeClr val="accent1"/>
              </a:solidFill>
              <a:ln w="9525">
                <a:solidFill>
                  <a:schemeClr val="tx1"/>
                </a:solidFill>
                <a:round/>
                <a:headEnd/>
                <a:tailEnd/>
              </a:ln>
            </p:spPr>
            <p:txBody>
              <a:bodyPr wrap="none" anchor="ctr"/>
              <a:lstStyle/>
              <a:p>
                <a:endParaRPr lang="en-US" sz="2400">
                  <a:solidFill>
                    <a:srgbClr val="000000"/>
                  </a:solidFill>
                  <a:latin typeface="Segoe UI" pitchFamily="34" charset="0"/>
                  <a:ea typeface="Segoe UI" pitchFamily="34" charset="0"/>
                  <a:cs typeface="Segoe UI" pitchFamily="34" charset="0"/>
                </a:endParaRPr>
              </a:p>
            </p:txBody>
          </p:sp>
          <p:sp>
            <p:nvSpPr>
              <p:cNvPr id="37913" name="Oval 13"/>
              <p:cNvSpPr>
                <a:spLocks noChangeArrowheads="1"/>
              </p:cNvSpPr>
              <p:nvPr/>
            </p:nvSpPr>
            <p:spPr bwMode="auto">
              <a:xfrm>
                <a:off x="1412" y="2518"/>
                <a:ext cx="56" cy="251"/>
              </a:xfrm>
              <a:prstGeom prst="ellipse">
                <a:avLst/>
              </a:prstGeom>
              <a:solidFill>
                <a:schemeClr val="accent1"/>
              </a:solidFill>
              <a:ln w="9525">
                <a:solidFill>
                  <a:schemeClr val="tx1"/>
                </a:solidFill>
                <a:round/>
                <a:headEnd/>
                <a:tailEnd/>
              </a:ln>
            </p:spPr>
            <p:txBody>
              <a:bodyPr wrap="none" anchor="ctr"/>
              <a:lstStyle/>
              <a:p>
                <a:endParaRPr lang="en-US" sz="2400">
                  <a:solidFill>
                    <a:srgbClr val="000000"/>
                  </a:solidFill>
                  <a:latin typeface="Segoe UI" pitchFamily="34" charset="0"/>
                  <a:ea typeface="Segoe UI" pitchFamily="34" charset="0"/>
                  <a:cs typeface="Segoe UI" pitchFamily="34" charset="0"/>
                </a:endParaRPr>
              </a:p>
            </p:txBody>
          </p:sp>
        </p:grpSp>
        <p:sp>
          <p:nvSpPr>
            <p:cNvPr id="37904" name="Freeform 14"/>
            <p:cNvSpPr>
              <a:spLocks/>
            </p:cNvSpPr>
            <p:nvPr/>
          </p:nvSpPr>
          <p:spPr bwMode="auto">
            <a:xfrm>
              <a:off x="2692" y="1311"/>
              <a:ext cx="1074" cy="651"/>
            </a:xfrm>
            <a:custGeom>
              <a:avLst/>
              <a:gdLst>
                <a:gd name="T0" fmla="*/ 0 w 1074"/>
                <a:gd name="T1" fmla="*/ 651 h 651"/>
                <a:gd name="T2" fmla="*/ 120 w 1074"/>
                <a:gd name="T3" fmla="*/ 159 h 651"/>
                <a:gd name="T4" fmla="*/ 714 w 1074"/>
                <a:gd name="T5" fmla="*/ 3 h 651"/>
                <a:gd name="T6" fmla="*/ 1074 w 1074"/>
                <a:gd name="T7" fmla="*/ 141 h 651"/>
                <a:gd name="T8" fmla="*/ 0 60000 65536"/>
                <a:gd name="T9" fmla="*/ 0 60000 65536"/>
                <a:gd name="T10" fmla="*/ 0 60000 65536"/>
                <a:gd name="T11" fmla="*/ 0 60000 65536"/>
                <a:gd name="T12" fmla="*/ 0 w 1074"/>
                <a:gd name="T13" fmla="*/ 0 h 651"/>
                <a:gd name="T14" fmla="*/ 1074 w 1074"/>
                <a:gd name="T15" fmla="*/ 651 h 651"/>
              </a:gdLst>
              <a:ahLst/>
              <a:cxnLst>
                <a:cxn ang="T8">
                  <a:pos x="T0" y="T1"/>
                </a:cxn>
                <a:cxn ang="T9">
                  <a:pos x="T2" y="T3"/>
                </a:cxn>
                <a:cxn ang="T10">
                  <a:pos x="T4" y="T5"/>
                </a:cxn>
                <a:cxn ang="T11">
                  <a:pos x="T6" y="T7"/>
                </a:cxn>
              </a:cxnLst>
              <a:rect l="T12" t="T13" r="T14" b="T15"/>
              <a:pathLst>
                <a:path w="1074" h="651">
                  <a:moveTo>
                    <a:pt x="0" y="651"/>
                  </a:moveTo>
                  <a:cubicBezTo>
                    <a:pt x="0" y="459"/>
                    <a:pt x="1" y="267"/>
                    <a:pt x="120" y="159"/>
                  </a:cubicBezTo>
                  <a:cubicBezTo>
                    <a:pt x="239" y="51"/>
                    <a:pt x="555" y="6"/>
                    <a:pt x="714" y="3"/>
                  </a:cubicBezTo>
                  <a:cubicBezTo>
                    <a:pt x="873" y="0"/>
                    <a:pt x="1014" y="118"/>
                    <a:pt x="1074" y="141"/>
                  </a:cubicBezTo>
                </a:path>
              </a:pathLst>
            </a:custGeom>
            <a:noFill/>
            <a:ln w="3810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Segoe UI" pitchFamily="34" charset="0"/>
                <a:ea typeface="Segoe UI" pitchFamily="34" charset="0"/>
                <a:cs typeface="Segoe UI" pitchFamily="34" charset="0"/>
              </a:endParaRPr>
            </a:p>
          </p:txBody>
        </p:sp>
        <p:sp>
          <p:nvSpPr>
            <p:cNvPr id="37905" name="Oval 15"/>
            <p:cNvSpPr>
              <a:spLocks noChangeArrowheads="1"/>
            </p:cNvSpPr>
            <p:nvPr/>
          </p:nvSpPr>
          <p:spPr bwMode="auto">
            <a:xfrm>
              <a:off x="2650" y="1920"/>
              <a:ext cx="84" cy="90"/>
            </a:xfrm>
            <a:prstGeom prst="ellipse">
              <a:avLst/>
            </a:prstGeom>
            <a:solidFill>
              <a:schemeClr val="accent2"/>
            </a:solidFill>
            <a:ln w="9525">
              <a:solidFill>
                <a:schemeClr val="accent2"/>
              </a:solidFill>
              <a:round/>
              <a:headEnd/>
              <a:tailEnd/>
            </a:ln>
          </p:spPr>
          <p:txBody>
            <a:bodyPr wrap="none" anchor="ctr"/>
            <a:lstStyle/>
            <a:p>
              <a:endParaRPr lang="en-US" sz="2400">
                <a:solidFill>
                  <a:srgbClr val="000000"/>
                </a:solidFill>
                <a:latin typeface="Segoe UI" pitchFamily="34" charset="0"/>
                <a:ea typeface="Segoe UI" pitchFamily="34" charset="0"/>
                <a:cs typeface="Segoe UI" pitchFamily="34" charset="0"/>
              </a:endParaRPr>
            </a:p>
          </p:txBody>
        </p:sp>
        <p:sp>
          <p:nvSpPr>
            <p:cNvPr id="37906" name="Line 16"/>
            <p:cNvSpPr>
              <a:spLocks noChangeShapeType="1"/>
            </p:cNvSpPr>
            <p:nvPr/>
          </p:nvSpPr>
          <p:spPr bwMode="auto">
            <a:xfrm flipV="1">
              <a:off x="3793" y="969"/>
              <a:ext cx="552" cy="453"/>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nchor="ctr">
              <a:spAutoFit/>
            </a:bodyPr>
            <a:lstStyle/>
            <a:p>
              <a:endParaRPr lang="en-US">
                <a:latin typeface="Segoe UI" pitchFamily="34" charset="0"/>
                <a:ea typeface="Segoe UI" pitchFamily="34" charset="0"/>
                <a:cs typeface="Segoe UI" pitchFamily="34" charset="0"/>
              </a:endParaRPr>
            </a:p>
          </p:txBody>
        </p:sp>
        <p:sp>
          <p:nvSpPr>
            <p:cNvPr id="37907" name="Line 17"/>
            <p:cNvSpPr>
              <a:spLocks noChangeShapeType="1"/>
            </p:cNvSpPr>
            <p:nvPr/>
          </p:nvSpPr>
          <p:spPr bwMode="auto">
            <a:xfrm flipH="1" flipV="1">
              <a:off x="871" y="1563"/>
              <a:ext cx="108" cy="537"/>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nchor="ctr">
              <a:spAutoFit/>
            </a:bodyPr>
            <a:lstStyle/>
            <a:p>
              <a:endParaRPr lang="en-US">
                <a:latin typeface="Segoe UI" pitchFamily="34" charset="0"/>
                <a:ea typeface="Segoe UI" pitchFamily="34" charset="0"/>
                <a:cs typeface="Segoe UI" pitchFamily="34" charset="0"/>
              </a:endParaRPr>
            </a:p>
          </p:txBody>
        </p:sp>
        <p:sp>
          <p:nvSpPr>
            <p:cNvPr id="37908" name="Text Box 18"/>
            <p:cNvSpPr txBox="1">
              <a:spLocks noChangeArrowheads="1"/>
            </p:cNvSpPr>
            <p:nvPr/>
          </p:nvSpPr>
          <p:spPr bwMode="auto">
            <a:xfrm>
              <a:off x="362" y="1331"/>
              <a:ext cx="114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400">
                  <a:solidFill>
                    <a:srgbClr val="000000"/>
                  </a:solidFill>
                  <a:latin typeface="Segoe UI" pitchFamily="34" charset="0"/>
                  <a:ea typeface="Segoe UI" pitchFamily="34" charset="0"/>
                  <a:cs typeface="Segoe UI" pitchFamily="34" charset="0"/>
                </a:rPr>
                <a:t>Optic Nerve</a:t>
              </a:r>
            </a:p>
          </p:txBody>
        </p:sp>
        <p:sp>
          <p:nvSpPr>
            <p:cNvPr id="37909" name="Freeform 19"/>
            <p:cNvSpPr>
              <a:spLocks/>
            </p:cNvSpPr>
            <p:nvPr/>
          </p:nvSpPr>
          <p:spPr bwMode="auto">
            <a:xfrm>
              <a:off x="2326" y="2022"/>
              <a:ext cx="111" cy="111"/>
            </a:xfrm>
            <a:custGeom>
              <a:avLst/>
              <a:gdLst>
                <a:gd name="T0" fmla="*/ 0 w 540"/>
                <a:gd name="T1" fmla="*/ 0 h 102"/>
                <a:gd name="T2" fmla="*/ 0 w 540"/>
                <a:gd name="T3" fmla="*/ 303 h 102"/>
                <a:gd name="T4" fmla="*/ 0 w 540"/>
                <a:gd name="T5" fmla="*/ 470 h 102"/>
                <a:gd name="T6" fmla="*/ 0 60000 65536"/>
                <a:gd name="T7" fmla="*/ 0 60000 65536"/>
                <a:gd name="T8" fmla="*/ 0 60000 65536"/>
                <a:gd name="T9" fmla="*/ 0 w 540"/>
                <a:gd name="T10" fmla="*/ 0 h 102"/>
                <a:gd name="T11" fmla="*/ 540 w 540"/>
                <a:gd name="T12" fmla="*/ 102 h 102"/>
              </a:gdLst>
              <a:ahLst/>
              <a:cxnLst>
                <a:cxn ang="T6">
                  <a:pos x="T0" y="T1"/>
                </a:cxn>
                <a:cxn ang="T7">
                  <a:pos x="T2" y="T3"/>
                </a:cxn>
                <a:cxn ang="T8">
                  <a:pos x="T4" y="T5"/>
                </a:cxn>
              </a:cxnLst>
              <a:rect l="T9" t="T10" r="T11" b="T12"/>
              <a:pathLst>
                <a:path w="540" h="102">
                  <a:moveTo>
                    <a:pt x="0" y="0"/>
                  </a:moveTo>
                  <a:cubicBezTo>
                    <a:pt x="12" y="24"/>
                    <a:pt x="24" y="49"/>
                    <a:pt x="114" y="66"/>
                  </a:cubicBezTo>
                  <a:cubicBezTo>
                    <a:pt x="204" y="83"/>
                    <a:pt x="469" y="96"/>
                    <a:pt x="540" y="102"/>
                  </a:cubicBezTo>
                </a:path>
              </a:pathLst>
            </a:custGeom>
            <a:noFill/>
            <a:ln w="3810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Segoe UI" pitchFamily="34" charset="0"/>
                <a:ea typeface="Segoe UI" pitchFamily="34" charset="0"/>
                <a:cs typeface="Segoe UI" pitchFamily="34" charset="0"/>
              </a:endParaRPr>
            </a:p>
          </p:txBody>
        </p:sp>
        <p:sp>
          <p:nvSpPr>
            <p:cNvPr id="37910" name="Line 20"/>
            <p:cNvSpPr>
              <a:spLocks noChangeShapeType="1"/>
            </p:cNvSpPr>
            <p:nvPr/>
          </p:nvSpPr>
          <p:spPr bwMode="auto">
            <a:xfrm>
              <a:off x="2452" y="2139"/>
              <a:ext cx="279" cy="204"/>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nchor="ctr">
              <a:spAutoFit/>
            </a:bodyPr>
            <a:lstStyle/>
            <a:p>
              <a:endParaRPr lang="en-US">
                <a:latin typeface="Segoe UI" pitchFamily="34" charset="0"/>
                <a:ea typeface="Segoe UI" pitchFamily="34" charset="0"/>
                <a:cs typeface="Segoe UI" pitchFamily="34" charset="0"/>
              </a:endParaRPr>
            </a:p>
          </p:txBody>
        </p:sp>
        <p:sp>
          <p:nvSpPr>
            <p:cNvPr id="37911" name="Text Box 21"/>
            <p:cNvSpPr txBox="1">
              <a:spLocks noChangeArrowheads="1"/>
            </p:cNvSpPr>
            <p:nvPr/>
          </p:nvSpPr>
          <p:spPr bwMode="auto">
            <a:xfrm>
              <a:off x="2534" y="2285"/>
              <a:ext cx="186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400">
                  <a:solidFill>
                    <a:srgbClr val="000000"/>
                  </a:solidFill>
                  <a:latin typeface="Segoe UI" pitchFamily="34" charset="0"/>
                  <a:ea typeface="Segoe UI" pitchFamily="34" charset="0"/>
                  <a:cs typeface="Segoe UI" pitchFamily="34" charset="0"/>
                </a:rPr>
                <a:t>SCN (hypothalamus)</a:t>
              </a:r>
            </a:p>
          </p:txBody>
        </p:sp>
      </p:grpSp>
      <p:sp>
        <p:nvSpPr>
          <p:cNvPr id="73750" name="Rectangle 22"/>
          <p:cNvSpPr>
            <a:spLocks noChangeArrowheads="1"/>
          </p:cNvSpPr>
          <p:nvPr/>
        </p:nvSpPr>
        <p:spPr bwMode="auto">
          <a:xfrm>
            <a:off x="738188" y="4519613"/>
            <a:ext cx="7916862" cy="2247411"/>
          </a:xfrm>
          <a:prstGeom prst="rect">
            <a:avLst/>
          </a:prstGeom>
          <a:noFill/>
          <a:ln>
            <a:noFill/>
          </a:ln>
          <a:extLst/>
        </p:spPr>
        <p:txBody>
          <a:bodyPr lIns="92075" tIns="46038" rIns="92075" bIns="46038">
            <a:spAutoFit/>
          </a:bodyPr>
          <a:lstStyle/>
          <a:p>
            <a:pPr marL="0" lvl="1" eaLnBrk="0" hangingPunct="0">
              <a:spcAft>
                <a:spcPts val="600"/>
              </a:spcAft>
              <a:defRPr/>
            </a:pPr>
            <a:r>
              <a:rPr lang="en-US" sz="2400" dirty="0">
                <a:solidFill>
                  <a:srgbClr val="000000"/>
                </a:solidFill>
                <a:latin typeface="Segoe UI" pitchFamily="34" charset="0"/>
                <a:ea typeface="Segoe UI" pitchFamily="34" charset="0"/>
                <a:cs typeface="Segoe UI" pitchFamily="34" charset="0"/>
              </a:rPr>
              <a:t>Where does </a:t>
            </a:r>
            <a:r>
              <a:rPr lang="en-US" sz="2400" dirty="0" smtClean="0">
                <a:solidFill>
                  <a:srgbClr val="000000"/>
                </a:solidFill>
                <a:latin typeface="Segoe UI" pitchFamily="34" charset="0"/>
                <a:ea typeface="Segoe UI" pitchFamily="34" charset="0"/>
                <a:cs typeface="Segoe UI" pitchFamily="34" charset="0"/>
              </a:rPr>
              <a:t>light (‘dots of contrast’) </a:t>
            </a:r>
            <a:r>
              <a:rPr lang="en-US" sz="2400" dirty="0">
                <a:solidFill>
                  <a:srgbClr val="000000"/>
                </a:solidFill>
                <a:latin typeface="Segoe UI" pitchFamily="34" charset="0"/>
                <a:ea typeface="Segoe UI" pitchFamily="34" charset="0"/>
                <a:cs typeface="Segoe UI" pitchFamily="34" charset="0"/>
              </a:rPr>
              <a:t>information go?</a:t>
            </a:r>
          </a:p>
          <a:p>
            <a:pPr marL="0" lvl="1" indent="-274320" eaLnBrk="0" hangingPunct="0">
              <a:spcBef>
                <a:spcPts val="600"/>
              </a:spcBef>
              <a:buFont typeface="Arial" pitchFamily="34" charset="0"/>
              <a:buChar char="•"/>
              <a:defRPr/>
            </a:pPr>
            <a:r>
              <a:rPr lang="en-US" sz="2400" dirty="0" err="1">
                <a:solidFill>
                  <a:srgbClr val="000000"/>
                </a:solidFill>
                <a:latin typeface="Segoe UI" pitchFamily="34" charset="0"/>
                <a:ea typeface="Segoe UI" pitchFamily="34" charset="0"/>
                <a:cs typeface="Segoe UI" pitchFamily="34" charset="0"/>
              </a:rPr>
              <a:t>Suprachiasmatic</a:t>
            </a:r>
            <a:r>
              <a:rPr lang="en-US" sz="2400" dirty="0">
                <a:solidFill>
                  <a:srgbClr val="000000"/>
                </a:solidFill>
                <a:latin typeface="Segoe UI" pitchFamily="34" charset="0"/>
                <a:ea typeface="Segoe UI" pitchFamily="34" charset="0"/>
                <a:cs typeface="Segoe UI" pitchFamily="34" charset="0"/>
              </a:rPr>
              <a:t> Nucleus (</a:t>
            </a:r>
            <a:r>
              <a:rPr lang="en-US" sz="2400" dirty="0" smtClean="0">
                <a:solidFill>
                  <a:srgbClr val="000000"/>
                </a:solidFill>
                <a:latin typeface="Segoe UI" pitchFamily="34" charset="0"/>
                <a:ea typeface="Segoe UI" pitchFamily="34" charset="0"/>
                <a:cs typeface="Segoe UI" pitchFamily="34" charset="0"/>
              </a:rPr>
              <a:t>SCN, Biological Clock) </a:t>
            </a:r>
            <a:endParaRPr lang="en-US" sz="2400" dirty="0">
              <a:solidFill>
                <a:srgbClr val="000000"/>
              </a:solidFill>
              <a:latin typeface="Segoe UI" pitchFamily="34" charset="0"/>
              <a:ea typeface="Segoe UI" pitchFamily="34" charset="0"/>
              <a:cs typeface="Segoe UI" pitchFamily="34" charset="0"/>
            </a:endParaRPr>
          </a:p>
          <a:p>
            <a:pPr indent="-274320" eaLnBrk="0" hangingPunct="0">
              <a:spcBef>
                <a:spcPts val="600"/>
              </a:spcBef>
              <a:buFont typeface="Arial" pitchFamily="34" charset="0"/>
              <a:buChar char="•"/>
              <a:defRPr/>
            </a:pPr>
            <a:r>
              <a:rPr lang="en-US" sz="2400" dirty="0" smtClean="0">
                <a:solidFill>
                  <a:srgbClr val="000000"/>
                </a:solidFill>
                <a:latin typeface="Segoe UI" pitchFamily="34" charset="0"/>
                <a:ea typeface="Segoe UI" pitchFamily="34" charset="0"/>
                <a:cs typeface="Segoe UI" pitchFamily="34" charset="0"/>
              </a:rPr>
              <a:t>What </a:t>
            </a:r>
            <a:r>
              <a:rPr lang="en-US" sz="2400" dirty="0">
                <a:solidFill>
                  <a:srgbClr val="000000"/>
                </a:solidFill>
                <a:latin typeface="Segoe UI" pitchFamily="34" charset="0"/>
                <a:ea typeface="Segoe UI" pitchFamily="34" charset="0"/>
                <a:cs typeface="Segoe UI" pitchFamily="34" charset="0"/>
              </a:rPr>
              <a:t>vs. Where (Cortex vs. Midbrain)</a:t>
            </a:r>
          </a:p>
          <a:p>
            <a:pPr indent="-274320" eaLnBrk="0" hangingPunct="0">
              <a:spcBef>
                <a:spcPts val="600"/>
              </a:spcBef>
              <a:buFont typeface="Arial" pitchFamily="34" charset="0"/>
              <a:buChar char="•"/>
              <a:defRPr/>
            </a:pPr>
            <a:r>
              <a:rPr lang="en-US" sz="2400" dirty="0">
                <a:solidFill>
                  <a:srgbClr val="000000"/>
                </a:solidFill>
                <a:latin typeface="Segoe UI" pitchFamily="34" charset="0"/>
                <a:ea typeface="Segoe UI" pitchFamily="34" charset="0"/>
                <a:cs typeface="Segoe UI" pitchFamily="34" charset="0"/>
              </a:rPr>
              <a:t>Blind Sight (Midbrain) vs. Conscious Sight (Cortex)</a:t>
            </a:r>
          </a:p>
          <a:p>
            <a:pPr marL="457200" indent="-457200" eaLnBrk="0" hangingPunct="0">
              <a:buFont typeface="Wingdings" pitchFamily="2" charset="2"/>
              <a:buChar char="§"/>
              <a:defRPr/>
            </a:pPr>
            <a:endParaRPr lang="en-US" sz="2400" b="1" dirty="0">
              <a:solidFill>
                <a:srgbClr val="000000"/>
              </a:solidFill>
              <a:latin typeface="Segoe UI" pitchFamily="34" charset="0"/>
              <a:ea typeface="Segoe UI" pitchFamily="34" charset="0"/>
              <a:cs typeface="Segoe UI" pitchFamily="34" charset="0"/>
            </a:endParaRPr>
          </a:p>
        </p:txBody>
      </p:sp>
      <p:sp>
        <p:nvSpPr>
          <p:cNvPr id="37894" name="Text Box 25"/>
          <p:cNvSpPr txBox="1">
            <a:spLocks noChangeArrowheads="1"/>
          </p:cNvSpPr>
          <p:nvPr/>
        </p:nvSpPr>
        <p:spPr bwMode="auto">
          <a:xfrm>
            <a:off x="7920038" y="3021013"/>
            <a:ext cx="696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solidFill>
                  <a:srgbClr val="000000"/>
                </a:solidFill>
                <a:latin typeface="Segoe UI" pitchFamily="34" charset="0"/>
                <a:ea typeface="Segoe UI" pitchFamily="34" charset="0"/>
                <a:cs typeface="Segoe UI" pitchFamily="34" charset="0"/>
              </a:rPr>
              <a:t>Dorsal</a:t>
            </a:r>
          </a:p>
        </p:txBody>
      </p:sp>
      <p:sp>
        <p:nvSpPr>
          <p:cNvPr id="37895" name="Text Box 26"/>
          <p:cNvSpPr txBox="1">
            <a:spLocks noChangeArrowheads="1"/>
          </p:cNvSpPr>
          <p:nvPr/>
        </p:nvSpPr>
        <p:spPr bwMode="auto">
          <a:xfrm>
            <a:off x="7896225" y="3403600"/>
            <a:ext cx="74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solidFill>
                  <a:srgbClr val="000000"/>
                </a:solidFill>
                <a:latin typeface="Segoe UI" pitchFamily="34" charset="0"/>
                <a:ea typeface="Segoe UI" pitchFamily="34" charset="0"/>
                <a:cs typeface="Segoe UI" pitchFamily="34" charset="0"/>
              </a:rPr>
              <a:t>Ventral</a:t>
            </a:r>
          </a:p>
        </p:txBody>
      </p:sp>
    </p:spTree>
    <p:extLst>
      <p:ext uri="{BB962C8B-B14F-4D97-AF65-F5344CB8AC3E}">
        <p14:creationId xmlns:p14="http://schemas.microsoft.com/office/powerpoint/2010/main" val="339116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3750">
                                            <p:txEl>
                                              <p:pRg st="0" end="0"/>
                                            </p:txEl>
                                          </p:spTgt>
                                        </p:tgtEl>
                                        <p:attrNameLst>
                                          <p:attrName>style.visibility</p:attrName>
                                        </p:attrNameLst>
                                      </p:cBhvr>
                                      <p:to>
                                        <p:strVal val="visible"/>
                                      </p:to>
                                    </p:set>
                                    <p:anim calcmode="lin" valueType="num">
                                      <p:cBhvr additive="base">
                                        <p:cTn id="7" dur="500" fill="hold"/>
                                        <p:tgtEl>
                                          <p:spTgt spid="737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75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73750">
                                            <p:txEl>
                                              <p:pRg st="1" end="1"/>
                                            </p:txEl>
                                          </p:spTgt>
                                        </p:tgtEl>
                                        <p:attrNameLst>
                                          <p:attrName>style.visibility</p:attrName>
                                        </p:attrNameLst>
                                      </p:cBhvr>
                                      <p:to>
                                        <p:strVal val="visible"/>
                                      </p:to>
                                    </p:set>
                                    <p:anim calcmode="lin" valueType="num">
                                      <p:cBhvr additive="base">
                                        <p:cTn id="11" dur="500" fill="hold"/>
                                        <p:tgtEl>
                                          <p:spTgt spid="7375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37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73750">
                                            <p:txEl>
                                              <p:pRg st="2" end="2"/>
                                            </p:txEl>
                                          </p:spTgt>
                                        </p:tgtEl>
                                        <p:attrNameLst>
                                          <p:attrName>style.visibility</p:attrName>
                                        </p:attrNameLst>
                                      </p:cBhvr>
                                      <p:to>
                                        <p:strVal val="visible"/>
                                      </p:to>
                                    </p:set>
                                    <p:anim calcmode="lin" valueType="num">
                                      <p:cBhvr additive="base">
                                        <p:cTn id="17" dur="500" fill="hold"/>
                                        <p:tgtEl>
                                          <p:spTgt spid="7375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37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2" fill="hold" grpId="0" nodeType="clickEffect">
                                  <p:stCondLst>
                                    <p:cond delay="0"/>
                                  </p:stCondLst>
                                  <p:childTnLst>
                                    <p:set>
                                      <p:cBhvr>
                                        <p:cTn id="22" dur="1" fill="hold">
                                          <p:stCondLst>
                                            <p:cond delay="0"/>
                                          </p:stCondLst>
                                        </p:cTn>
                                        <p:tgtEl>
                                          <p:spTgt spid="73750">
                                            <p:txEl>
                                              <p:pRg st="3" end="3"/>
                                            </p:txEl>
                                          </p:spTgt>
                                        </p:tgtEl>
                                        <p:attrNameLst>
                                          <p:attrName>style.visibility</p:attrName>
                                        </p:attrNameLst>
                                      </p:cBhvr>
                                      <p:to>
                                        <p:strVal val="visible"/>
                                      </p:to>
                                    </p:set>
                                    <p:anim calcmode="lin" valueType="num">
                                      <p:cBhvr additive="base">
                                        <p:cTn id="23" dur="500" fill="hold"/>
                                        <p:tgtEl>
                                          <p:spTgt spid="73750">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375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0"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100" name="Picture 4"/>
          <p:cNvPicPr>
            <a:picLocks noChangeArrowheads="1"/>
          </p:cNvPicPr>
          <p:nvPr/>
        </p:nvPicPr>
        <p:blipFill>
          <a:blip r:embed="rId3">
            <a:extLst>
              <a:ext uri="{28A0092B-C50C-407E-A947-70E740481C1C}">
                <a14:useLocalDpi xmlns:a14="http://schemas.microsoft.com/office/drawing/2010/main" val="0"/>
              </a:ext>
            </a:extLst>
          </a:blip>
          <a:srcRect t="5360"/>
          <a:stretch>
            <a:fillRect/>
          </a:stretch>
        </p:blipFill>
        <p:spPr bwMode="auto">
          <a:xfrm>
            <a:off x="2222500" y="160338"/>
            <a:ext cx="6243638"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title"/>
          </p:nvPr>
        </p:nvSpPr>
        <p:spPr>
          <a:xfrm rot="16200000">
            <a:off x="-2182019" y="2670969"/>
            <a:ext cx="6086475" cy="1557338"/>
          </a:xfrm>
        </p:spPr>
        <p:txBody>
          <a:bodyPr lIns="92075" tIns="46038" rIns="92075" bIns="46038"/>
          <a:lstStyle/>
          <a:p>
            <a:pPr eaLnBrk="1" hangingPunct="1"/>
            <a:r>
              <a:rPr lang="en-US" sz="3200" smtClean="0">
                <a:latin typeface="Arial" charset="0"/>
              </a:rPr>
              <a:t>Prey animal:</a:t>
            </a:r>
            <a:br>
              <a:rPr lang="en-US" sz="3200" smtClean="0">
                <a:latin typeface="Arial" charset="0"/>
              </a:rPr>
            </a:br>
            <a:r>
              <a:rPr lang="en-US" sz="3200" smtClean="0">
                <a:latin typeface="Arial" charset="0"/>
              </a:rPr>
              <a:t>eyes on side of the head - </a:t>
            </a:r>
            <a:br>
              <a:rPr lang="en-US" sz="3200" smtClean="0">
                <a:latin typeface="Arial" charset="0"/>
              </a:rPr>
            </a:br>
            <a:r>
              <a:rPr lang="en-US" sz="3200" smtClean="0">
                <a:latin typeface="Arial" charset="0"/>
              </a:rPr>
              <a:t>each eye gets a different image</a:t>
            </a:r>
          </a:p>
        </p:txBody>
      </p:sp>
      <p:sp>
        <p:nvSpPr>
          <p:cNvPr id="7172" name="Rectangle 3"/>
          <p:cNvSpPr>
            <a:spLocks noChangeArrowheads="1"/>
          </p:cNvSpPr>
          <p:nvPr/>
        </p:nvSpPr>
        <p:spPr bwMode="auto">
          <a:xfrm>
            <a:off x="1941513" y="5653088"/>
            <a:ext cx="679608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r>
              <a:rPr lang="en-US" sz="3600" dirty="0">
                <a:latin typeface="Arial" charset="0"/>
              </a:rPr>
              <a:t>An incoherent image would be produced in the </a:t>
            </a:r>
            <a:r>
              <a:rPr lang="en-US" sz="3600" dirty="0" smtClean="0">
                <a:latin typeface="Arial" charset="0"/>
              </a:rPr>
              <a:t>brain</a:t>
            </a:r>
            <a:endParaRPr lang="en-US" sz="3600" dirty="0">
              <a:latin typeface="Arial" charset="0"/>
            </a:endParaRPr>
          </a:p>
        </p:txBody>
      </p:sp>
      <p:sp>
        <p:nvSpPr>
          <p:cNvPr id="2" name="Rectangle 1"/>
          <p:cNvSpPr/>
          <p:nvPr/>
        </p:nvSpPr>
        <p:spPr>
          <a:xfrm>
            <a:off x="2105978" y="3176905"/>
            <a:ext cx="6526212" cy="3609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Arial" pitchFamily="34" charset="0"/>
                <a:cs typeface="Arial" pitchFamily="34" charset="0"/>
              </a:rPr>
              <a:t>Normally, visual pathways ‘cross’ – the left half of the visual field is processed in the right half of the brain, and vice versa.  WHY?</a:t>
            </a:r>
          </a:p>
          <a:p>
            <a:pPr algn="ctr">
              <a:defRPr/>
            </a:pPr>
            <a:endParaRPr lang="en-US" dirty="0">
              <a:solidFill>
                <a:schemeClr val="tx1"/>
              </a:solidFill>
              <a:latin typeface="Arial" pitchFamily="34" charset="0"/>
              <a:cs typeface="Arial" pitchFamily="34" charset="0"/>
            </a:endParaRPr>
          </a:p>
          <a:p>
            <a:pPr algn="ctr">
              <a:defRPr/>
            </a:pPr>
            <a:r>
              <a:rPr lang="en-US" dirty="0">
                <a:solidFill>
                  <a:schemeClr val="tx1"/>
                </a:solidFill>
                <a:latin typeface="Arial" pitchFamily="34" charset="0"/>
                <a:cs typeface="Arial" pitchFamily="34" charset="0"/>
              </a:rPr>
              <a:t>Well, with thanks to the clever </a:t>
            </a:r>
            <a:r>
              <a:rPr lang="en-US" dirty="0" err="1">
                <a:solidFill>
                  <a:schemeClr val="tx1"/>
                </a:solidFill>
                <a:latin typeface="Arial" pitchFamily="34" charset="0"/>
                <a:cs typeface="Arial" pitchFamily="34" charset="0"/>
              </a:rPr>
              <a:t>Cajal</a:t>
            </a:r>
            <a:r>
              <a:rPr lang="en-US" dirty="0">
                <a:solidFill>
                  <a:schemeClr val="tx1"/>
                </a:solidFill>
                <a:latin typeface="Arial" pitchFamily="34" charset="0"/>
                <a:cs typeface="Arial" pitchFamily="34" charset="0"/>
              </a:rPr>
              <a:t>, let’s have a look at what would happen if the visual pathways did </a:t>
            </a:r>
            <a:r>
              <a:rPr lang="en-US" b="1" u="sng" dirty="0">
                <a:solidFill>
                  <a:schemeClr val="tx1"/>
                </a:solidFill>
                <a:latin typeface="Arial" pitchFamily="34" charset="0"/>
                <a:cs typeface="Arial" pitchFamily="34" charset="0"/>
              </a:rPr>
              <a:t>NOT</a:t>
            </a:r>
            <a:r>
              <a:rPr lang="en-US" dirty="0">
                <a:solidFill>
                  <a:schemeClr val="tx1"/>
                </a:solidFill>
                <a:latin typeface="Arial" pitchFamily="34" charset="0"/>
                <a:cs typeface="Arial" pitchFamily="34" charset="0"/>
              </a:rPr>
              <a:t> cross…</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800" decel="100000"/>
                                        <p:tgtEl>
                                          <p:spTgt spid="4098"/>
                                        </p:tgtEl>
                                      </p:cBhvr>
                                    </p:animEffect>
                                    <p:anim calcmode="lin" valueType="num">
                                      <p:cBhvr>
                                        <p:cTn id="8" dur="800" decel="100000" fill="hold"/>
                                        <p:tgtEl>
                                          <p:spTgt spid="4098"/>
                                        </p:tgtEl>
                                        <p:attrNameLst>
                                          <p:attrName>style.rotation</p:attrName>
                                        </p:attrNameLst>
                                      </p:cBhvr>
                                      <p:tavLst>
                                        <p:tav tm="0">
                                          <p:val>
                                            <p:fltVal val="-90"/>
                                          </p:val>
                                        </p:tav>
                                        <p:tav tm="100000">
                                          <p:val>
                                            <p:fltVal val="0"/>
                                          </p:val>
                                        </p:tav>
                                      </p:tavLst>
                                    </p:anim>
                                    <p:anim calcmode="lin" valueType="num">
                                      <p:cBhvr>
                                        <p:cTn id="9" dur="800" decel="100000" fill="hold"/>
                                        <p:tgtEl>
                                          <p:spTgt spid="4098"/>
                                        </p:tgtEl>
                                        <p:attrNameLst>
                                          <p:attrName>ppt_x</p:attrName>
                                        </p:attrNameLst>
                                      </p:cBhvr>
                                      <p:tavLst>
                                        <p:tav tm="0">
                                          <p:val>
                                            <p:strVal val="#ppt_x+0.4"/>
                                          </p:val>
                                        </p:tav>
                                        <p:tav tm="100000">
                                          <p:val>
                                            <p:strVal val="#ppt_x-0.05"/>
                                          </p:val>
                                        </p:tav>
                                      </p:tavLst>
                                    </p:anim>
                                    <p:anim calcmode="lin" valueType="num">
                                      <p:cBhvr>
                                        <p:cTn id="10" dur="800" decel="100000" fill="hold"/>
                                        <p:tgtEl>
                                          <p:spTgt spid="409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8"/>
                                        </p:tgtEl>
                                        <p:attrNameLst>
                                          <p:attrName>ppt_y</p:attrName>
                                        </p:attrNameLst>
                                      </p:cBhvr>
                                      <p:tavLst>
                                        <p:tav tm="0">
                                          <p:val>
                                            <p:strVal val="#ppt_y+0.1"/>
                                          </p:val>
                                        </p:tav>
                                        <p:tav tm="100000">
                                          <p:val>
                                            <p:strVal val="#ppt_y"/>
                                          </p:val>
                                        </p:tav>
                                      </p:tavLst>
                                    </p:anim>
                                  </p:childTnLst>
                                </p:cTn>
                              </p:par>
                              <p:par>
                                <p:cTn id="13" presetID="9"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dissolve">
                                      <p:cBhvr>
                                        <p:cTn id="15" dur="500"/>
                                        <p:tgtEl>
                                          <p:spTgt spid="410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0"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163" y="1588"/>
            <a:ext cx="383857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0" name="AutoShape 4"/>
          <p:cNvSpPr>
            <a:spLocks/>
          </p:cNvSpPr>
          <p:nvPr/>
        </p:nvSpPr>
        <p:spPr bwMode="auto">
          <a:xfrm>
            <a:off x="7327900" y="3962400"/>
            <a:ext cx="1549400" cy="1219200"/>
          </a:xfrm>
          <a:prstGeom prst="borderCallout1">
            <a:avLst>
              <a:gd name="adj1" fmla="val 9375"/>
              <a:gd name="adj2" fmla="val -4917"/>
              <a:gd name="adj3" fmla="val 58333"/>
              <a:gd name="adj4" fmla="val -34426"/>
            </a:avLst>
          </a:prstGeom>
          <a:solidFill>
            <a:srgbClr val="FFFF99"/>
          </a:solidFill>
          <a:ln w="9525">
            <a:solidFill>
              <a:schemeClr val="tx1"/>
            </a:solidFill>
            <a:miter lim="800000"/>
            <a:headEnd/>
            <a:tailEnd/>
          </a:ln>
        </p:spPr>
        <p:txBody>
          <a:bodyPr/>
          <a:lstStyle/>
          <a:p>
            <a:pPr algn="ctr"/>
            <a:r>
              <a:rPr lang="en-US">
                <a:solidFill>
                  <a:srgbClr val="000000"/>
                </a:solidFill>
                <a:latin typeface="Times New Roman" pitchFamily="18" charset="0"/>
              </a:rPr>
              <a:t>The visual thalamus has 6 layers, 3 for each eye.</a:t>
            </a:r>
          </a:p>
        </p:txBody>
      </p:sp>
      <p:sp>
        <p:nvSpPr>
          <p:cNvPr id="132101" name="AutoShape 5"/>
          <p:cNvSpPr>
            <a:spLocks/>
          </p:cNvSpPr>
          <p:nvPr/>
        </p:nvSpPr>
        <p:spPr bwMode="auto">
          <a:xfrm>
            <a:off x="6692900" y="1955800"/>
            <a:ext cx="914400" cy="431800"/>
          </a:xfrm>
          <a:prstGeom prst="accentCallout1">
            <a:avLst>
              <a:gd name="adj1" fmla="val 26472"/>
              <a:gd name="adj2" fmla="val -8333"/>
              <a:gd name="adj3" fmla="val 229412"/>
              <a:gd name="adj4" fmla="val -10972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2400">
                <a:solidFill>
                  <a:srgbClr val="00CC00"/>
                </a:solidFill>
                <a:latin typeface="Times New Roman" pitchFamily="18" charset="0"/>
              </a:rPr>
              <a:t>C</a:t>
            </a:r>
            <a:r>
              <a:rPr lang="en-US" sz="2400">
                <a:solidFill>
                  <a:srgbClr val="FF0000"/>
                </a:solidFill>
                <a:latin typeface="Times New Roman" pitchFamily="18" charset="0"/>
              </a:rPr>
              <a:t>o</a:t>
            </a:r>
            <a:r>
              <a:rPr lang="en-US" sz="2400">
                <a:solidFill>
                  <a:srgbClr val="000000"/>
                </a:solidFill>
                <a:latin typeface="Times New Roman" pitchFamily="18" charset="0"/>
              </a:rPr>
              <a:t>l</a:t>
            </a:r>
            <a:r>
              <a:rPr lang="en-US" sz="2400">
                <a:solidFill>
                  <a:srgbClr val="3333CC"/>
                </a:solidFill>
                <a:latin typeface="Times New Roman" pitchFamily="18" charset="0"/>
              </a:rPr>
              <a:t>o</a:t>
            </a:r>
            <a:r>
              <a:rPr lang="en-US" sz="2400">
                <a:solidFill>
                  <a:srgbClr val="00CC00"/>
                </a:solidFill>
                <a:latin typeface="Times New Roman" pitchFamily="18" charset="0"/>
              </a:rPr>
              <a:t>r</a:t>
            </a:r>
          </a:p>
        </p:txBody>
      </p:sp>
      <p:sp>
        <p:nvSpPr>
          <p:cNvPr id="132102" name="AutoShape 6"/>
          <p:cNvSpPr>
            <a:spLocks/>
          </p:cNvSpPr>
          <p:nvPr/>
        </p:nvSpPr>
        <p:spPr bwMode="auto">
          <a:xfrm>
            <a:off x="6997700" y="2343150"/>
            <a:ext cx="1892300" cy="431800"/>
          </a:xfrm>
          <a:prstGeom prst="accentCallout1">
            <a:avLst>
              <a:gd name="adj1" fmla="val 26472"/>
              <a:gd name="adj2" fmla="val -4028"/>
              <a:gd name="adj3" fmla="val 229412"/>
              <a:gd name="adj4" fmla="val -53019"/>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2400">
                <a:solidFill>
                  <a:srgbClr val="000000"/>
                </a:solidFill>
                <a:latin typeface="OCRATTRegular"/>
              </a:rPr>
              <a:t>Shape</a:t>
            </a:r>
          </a:p>
        </p:txBody>
      </p:sp>
      <p:sp>
        <p:nvSpPr>
          <p:cNvPr id="132103" name="AutoShape 7"/>
          <p:cNvSpPr>
            <a:spLocks/>
          </p:cNvSpPr>
          <p:nvPr/>
        </p:nvSpPr>
        <p:spPr bwMode="auto">
          <a:xfrm>
            <a:off x="7353300" y="2730500"/>
            <a:ext cx="1612900" cy="431800"/>
          </a:xfrm>
          <a:prstGeom prst="accentCallout1">
            <a:avLst>
              <a:gd name="adj1" fmla="val 26472"/>
              <a:gd name="adj2" fmla="val -4722"/>
              <a:gd name="adj3" fmla="val 229412"/>
              <a:gd name="adj4" fmla="val -6220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2400" i="1">
                <a:solidFill>
                  <a:srgbClr val="000000"/>
                </a:solidFill>
                <a:latin typeface="Times New Roman" pitchFamily="18" charset="0"/>
              </a:rPr>
              <a:t>Movement</a:t>
            </a:r>
          </a:p>
        </p:txBody>
      </p:sp>
      <p:sp>
        <p:nvSpPr>
          <p:cNvPr id="38919" name="Rectangle 2"/>
          <p:cNvSpPr>
            <a:spLocks noGrp="1" noChangeArrowheads="1"/>
          </p:cNvSpPr>
          <p:nvPr>
            <p:ph type="title"/>
          </p:nvPr>
        </p:nvSpPr>
        <p:spPr>
          <a:xfrm>
            <a:off x="163776" y="0"/>
            <a:ext cx="3521122" cy="5224320"/>
          </a:xfrm>
        </p:spPr>
        <p:txBody>
          <a:bodyPr lIns="92075" tIns="46038" rIns="92075" bIns="46038"/>
          <a:lstStyle/>
          <a:p>
            <a:pPr eaLnBrk="1" hangingPunct="1"/>
            <a:r>
              <a:rPr lang="en-US" sz="3200" dirty="0" smtClean="0">
                <a:latin typeface="Segoe UI" pitchFamily="34" charset="0"/>
                <a:ea typeface="Segoe UI" pitchFamily="34" charset="0"/>
                <a:cs typeface="Segoe UI" pitchFamily="34" charset="0"/>
              </a:rPr>
              <a:t>Human OR Predator:</a:t>
            </a:r>
            <a:br>
              <a:rPr lang="en-US" sz="3200" dirty="0" smtClean="0">
                <a:latin typeface="Segoe UI" pitchFamily="34" charset="0"/>
                <a:ea typeface="Segoe UI" pitchFamily="34" charset="0"/>
                <a:cs typeface="Segoe UI" pitchFamily="34" charset="0"/>
              </a:rPr>
            </a:br>
            <a:r>
              <a:rPr lang="en-US" sz="2400" dirty="0" smtClean="0">
                <a:latin typeface="Segoe UI" pitchFamily="34" charset="0"/>
                <a:ea typeface="Segoe UI" pitchFamily="34" charset="0"/>
                <a:cs typeface="Segoe UI" pitchFamily="34" charset="0"/>
              </a:rPr>
              <a:t>Two (slightly different) Pictures of the Same Thing</a:t>
            </a:r>
            <a:r>
              <a:rPr lang="en-US" sz="3200" dirty="0" smtClean="0">
                <a:latin typeface="Segoe UI" pitchFamily="34" charset="0"/>
                <a:ea typeface="Segoe UI" pitchFamily="34" charset="0"/>
                <a:cs typeface="Segoe UI" pitchFamily="34" charset="0"/>
              </a:rPr>
              <a:t/>
            </a:r>
            <a:br>
              <a:rPr lang="en-US" sz="3200" dirty="0" smtClean="0">
                <a:latin typeface="Segoe UI" pitchFamily="34" charset="0"/>
                <a:ea typeface="Segoe UI" pitchFamily="34" charset="0"/>
                <a:cs typeface="Segoe UI" pitchFamily="34" charset="0"/>
              </a:rPr>
            </a:br>
            <a:r>
              <a:rPr lang="en-US" sz="4000" dirty="0" smtClean="0">
                <a:latin typeface="Segoe UI" pitchFamily="34" charset="0"/>
                <a:ea typeface="Segoe UI" pitchFamily="34" charset="0"/>
                <a:cs typeface="Segoe UI" pitchFamily="34" charset="0"/>
              </a:rPr>
              <a:t/>
            </a:r>
            <a:br>
              <a:rPr lang="en-US" sz="4000" dirty="0" smtClean="0">
                <a:latin typeface="Segoe UI" pitchFamily="34" charset="0"/>
                <a:ea typeface="Segoe UI" pitchFamily="34" charset="0"/>
                <a:cs typeface="Segoe UI" pitchFamily="34" charset="0"/>
              </a:rPr>
            </a:br>
            <a:r>
              <a:rPr lang="en-US" sz="2400" dirty="0">
                <a:latin typeface="Segoe UI" pitchFamily="34" charset="0"/>
                <a:ea typeface="Segoe UI" pitchFamily="34" charset="0"/>
                <a:cs typeface="Segoe UI" pitchFamily="34" charset="0"/>
              </a:rPr>
              <a:t>Your ocular muscles insure that the image in each eye is split </a:t>
            </a:r>
            <a:r>
              <a:rPr lang="en-US" sz="2400" dirty="0" smtClean="0">
                <a:latin typeface="Segoe UI" pitchFamily="34" charset="0"/>
                <a:ea typeface="Segoe UI" pitchFamily="34" charset="0"/>
                <a:cs typeface="Segoe UI" pitchFamily="34" charset="0"/>
              </a:rPr>
              <a:t>equally across </a:t>
            </a:r>
            <a:r>
              <a:rPr lang="en-US" sz="2400" dirty="0">
                <a:latin typeface="Segoe UI" pitchFamily="34" charset="0"/>
                <a:ea typeface="Segoe UI" pitchFamily="34" charset="0"/>
                <a:cs typeface="Segoe UI" pitchFamily="34" charset="0"/>
              </a:rPr>
              <a:t>nasal and temporal retinas</a:t>
            </a:r>
            <a:endParaRPr lang="en-US" sz="3200" dirty="0" smtClean="0">
              <a:latin typeface="Segoe UI" pitchFamily="34" charset="0"/>
              <a:ea typeface="Segoe UI" pitchFamily="34" charset="0"/>
              <a:cs typeface="Segoe UI" pitchFamily="34" charset="0"/>
            </a:endParaRPr>
          </a:p>
        </p:txBody>
      </p:sp>
      <p:sp>
        <p:nvSpPr>
          <p:cNvPr id="2" name="Rectangle 1"/>
          <p:cNvSpPr/>
          <p:nvPr/>
        </p:nvSpPr>
        <p:spPr>
          <a:xfrm>
            <a:off x="5140325" y="147638"/>
            <a:ext cx="825500" cy="27305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9" name="Rectangle 8"/>
          <p:cNvSpPr/>
          <p:nvPr/>
        </p:nvSpPr>
        <p:spPr>
          <a:xfrm>
            <a:off x="4313238" y="149225"/>
            <a:ext cx="827087" cy="27305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 name="Freeform 2"/>
          <p:cNvSpPr/>
          <p:nvPr/>
        </p:nvSpPr>
        <p:spPr>
          <a:xfrm>
            <a:off x="3894138" y="1773238"/>
            <a:ext cx="482600" cy="455612"/>
          </a:xfrm>
          <a:custGeom>
            <a:avLst/>
            <a:gdLst>
              <a:gd name="connsiteX0" fmla="*/ 0 w 471949"/>
              <a:gd name="connsiteY0" fmla="*/ 73742 h 435077"/>
              <a:gd name="connsiteX1" fmla="*/ 117987 w 471949"/>
              <a:gd name="connsiteY1" fmla="*/ 0 h 435077"/>
              <a:gd name="connsiteX2" fmla="*/ 235974 w 471949"/>
              <a:gd name="connsiteY2" fmla="*/ 95864 h 435077"/>
              <a:gd name="connsiteX3" fmla="*/ 361336 w 471949"/>
              <a:gd name="connsiteY3" fmla="*/ 213851 h 435077"/>
              <a:gd name="connsiteX4" fmla="*/ 442452 w 471949"/>
              <a:gd name="connsiteY4" fmla="*/ 243348 h 435077"/>
              <a:gd name="connsiteX5" fmla="*/ 471949 w 471949"/>
              <a:gd name="connsiteY5" fmla="*/ 258096 h 435077"/>
              <a:gd name="connsiteX6" fmla="*/ 435078 w 471949"/>
              <a:gd name="connsiteY6" fmla="*/ 435077 h 435077"/>
              <a:gd name="connsiteX7" fmla="*/ 199103 w 471949"/>
              <a:gd name="connsiteY7" fmla="*/ 353961 h 435077"/>
              <a:gd name="connsiteX8" fmla="*/ 73742 w 471949"/>
              <a:gd name="connsiteY8" fmla="*/ 235974 h 435077"/>
              <a:gd name="connsiteX9" fmla="*/ 22123 w 471949"/>
              <a:gd name="connsiteY9" fmla="*/ 132735 h 435077"/>
              <a:gd name="connsiteX0" fmla="*/ 0 w 471949"/>
              <a:gd name="connsiteY0" fmla="*/ 73742 h 450317"/>
              <a:gd name="connsiteX1" fmla="*/ 117987 w 471949"/>
              <a:gd name="connsiteY1" fmla="*/ 0 h 450317"/>
              <a:gd name="connsiteX2" fmla="*/ 235974 w 471949"/>
              <a:gd name="connsiteY2" fmla="*/ 95864 h 450317"/>
              <a:gd name="connsiteX3" fmla="*/ 361336 w 471949"/>
              <a:gd name="connsiteY3" fmla="*/ 213851 h 450317"/>
              <a:gd name="connsiteX4" fmla="*/ 442452 w 471949"/>
              <a:gd name="connsiteY4" fmla="*/ 243348 h 450317"/>
              <a:gd name="connsiteX5" fmla="*/ 471949 w 471949"/>
              <a:gd name="connsiteY5" fmla="*/ 258096 h 450317"/>
              <a:gd name="connsiteX6" fmla="*/ 416028 w 471949"/>
              <a:gd name="connsiteY6" fmla="*/ 450317 h 450317"/>
              <a:gd name="connsiteX7" fmla="*/ 199103 w 471949"/>
              <a:gd name="connsiteY7" fmla="*/ 353961 h 450317"/>
              <a:gd name="connsiteX8" fmla="*/ 73742 w 471949"/>
              <a:gd name="connsiteY8" fmla="*/ 235974 h 450317"/>
              <a:gd name="connsiteX9" fmla="*/ 22123 w 471949"/>
              <a:gd name="connsiteY9" fmla="*/ 132735 h 450317"/>
              <a:gd name="connsiteX0" fmla="*/ 0 w 471949"/>
              <a:gd name="connsiteY0" fmla="*/ 73742 h 452055"/>
              <a:gd name="connsiteX1" fmla="*/ 117987 w 471949"/>
              <a:gd name="connsiteY1" fmla="*/ 0 h 452055"/>
              <a:gd name="connsiteX2" fmla="*/ 235974 w 471949"/>
              <a:gd name="connsiteY2" fmla="*/ 95864 h 452055"/>
              <a:gd name="connsiteX3" fmla="*/ 361336 w 471949"/>
              <a:gd name="connsiteY3" fmla="*/ 213851 h 452055"/>
              <a:gd name="connsiteX4" fmla="*/ 442452 w 471949"/>
              <a:gd name="connsiteY4" fmla="*/ 243348 h 452055"/>
              <a:gd name="connsiteX5" fmla="*/ 471949 w 471949"/>
              <a:gd name="connsiteY5" fmla="*/ 258096 h 452055"/>
              <a:gd name="connsiteX6" fmla="*/ 416028 w 471949"/>
              <a:gd name="connsiteY6" fmla="*/ 450317 h 452055"/>
              <a:gd name="connsiteX7" fmla="*/ 199103 w 471949"/>
              <a:gd name="connsiteY7" fmla="*/ 353961 h 452055"/>
              <a:gd name="connsiteX8" fmla="*/ 73742 w 471949"/>
              <a:gd name="connsiteY8" fmla="*/ 235974 h 452055"/>
              <a:gd name="connsiteX9" fmla="*/ 22123 w 471949"/>
              <a:gd name="connsiteY9" fmla="*/ 132735 h 452055"/>
              <a:gd name="connsiteX0" fmla="*/ 0 w 471949"/>
              <a:gd name="connsiteY0" fmla="*/ 77552 h 455865"/>
              <a:gd name="connsiteX1" fmla="*/ 137037 w 471949"/>
              <a:gd name="connsiteY1" fmla="*/ 0 h 455865"/>
              <a:gd name="connsiteX2" fmla="*/ 235974 w 471949"/>
              <a:gd name="connsiteY2" fmla="*/ 9967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31022 w 471949"/>
              <a:gd name="connsiteY4" fmla="*/ 27001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83379"/>
              <a:gd name="connsiteY0" fmla="*/ 77552 h 455673"/>
              <a:gd name="connsiteX1" fmla="*/ 137037 w 483379"/>
              <a:gd name="connsiteY1" fmla="*/ 0 h 455673"/>
              <a:gd name="connsiteX2" fmla="*/ 216924 w 483379"/>
              <a:gd name="connsiteY2" fmla="*/ 118724 h 455673"/>
              <a:gd name="connsiteX3" fmla="*/ 349906 w 483379"/>
              <a:gd name="connsiteY3" fmla="*/ 229091 h 455673"/>
              <a:gd name="connsiteX4" fmla="*/ 431022 w 483379"/>
              <a:gd name="connsiteY4" fmla="*/ 270018 h 455673"/>
              <a:gd name="connsiteX5" fmla="*/ 483379 w 483379"/>
              <a:gd name="connsiteY5" fmla="*/ 277146 h 455673"/>
              <a:gd name="connsiteX6" fmla="*/ 416028 w 483379"/>
              <a:gd name="connsiteY6" fmla="*/ 454127 h 455673"/>
              <a:gd name="connsiteX7" fmla="*/ 199103 w 483379"/>
              <a:gd name="connsiteY7" fmla="*/ 357771 h 455673"/>
              <a:gd name="connsiteX8" fmla="*/ 73742 w 483379"/>
              <a:gd name="connsiteY8" fmla="*/ 239784 h 455673"/>
              <a:gd name="connsiteX9" fmla="*/ 22123 w 483379"/>
              <a:gd name="connsiteY9" fmla="*/ 136545 h 45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379" h="455673">
                <a:moveTo>
                  <a:pt x="0" y="77552"/>
                </a:moveTo>
                <a:lnTo>
                  <a:pt x="137037" y="0"/>
                </a:lnTo>
                <a:lnTo>
                  <a:pt x="216924" y="118724"/>
                </a:lnTo>
                <a:lnTo>
                  <a:pt x="349906" y="229091"/>
                </a:lnTo>
                <a:lnTo>
                  <a:pt x="431022" y="270018"/>
                </a:lnTo>
                <a:lnTo>
                  <a:pt x="483379" y="277146"/>
                </a:lnTo>
                <a:cubicBezTo>
                  <a:pt x="464739" y="341220"/>
                  <a:pt x="463407" y="440690"/>
                  <a:pt x="416028" y="454127"/>
                </a:cubicBezTo>
                <a:cubicBezTo>
                  <a:pt x="368649" y="467564"/>
                  <a:pt x="271411" y="389890"/>
                  <a:pt x="199103" y="357771"/>
                </a:cubicBezTo>
                <a:lnTo>
                  <a:pt x="73742" y="239784"/>
                </a:lnTo>
                <a:lnTo>
                  <a:pt x="22123" y="136545"/>
                </a:lnTo>
              </a:path>
            </a:pathLst>
          </a:cu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1" name="Freeform 10"/>
          <p:cNvSpPr/>
          <p:nvPr/>
        </p:nvSpPr>
        <p:spPr>
          <a:xfrm rot="20260865">
            <a:off x="5410200" y="1857375"/>
            <a:ext cx="482600" cy="455613"/>
          </a:xfrm>
          <a:custGeom>
            <a:avLst/>
            <a:gdLst>
              <a:gd name="connsiteX0" fmla="*/ 0 w 471949"/>
              <a:gd name="connsiteY0" fmla="*/ 73742 h 435077"/>
              <a:gd name="connsiteX1" fmla="*/ 117987 w 471949"/>
              <a:gd name="connsiteY1" fmla="*/ 0 h 435077"/>
              <a:gd name="connsiteX2" fmla="*/ 235974 w 471949"/>
              <a:gd name="connsiteY2" fmla="*/ 95864 h 435077"/>
              <a:gd name="connsiteX3" fmla="*/ 361336 w 471949"/>
              <a:gd name="connsiteY3" fmla="*/ 213851 h 435077"/>
              <a:gd name="connsiteX4" fmla="*/ 442452 w 471949"/>
              <a:gd name="connsiteY4" fmla="*/ 243348 h 435077"/>
              <a:gd name="connsiteX5" fmla="*/ 471949 w 471949"/>
              <a:gd name="connsiteY5" fmla="*/ 258096 h 435077"/>
              <a:gd name="connsiteX6" fmla="*/ 435078 w 471949"/>
              <a:gd name="connsiteY6" fmla="*/ 435077 h 435077"/>
              <a:gd name="connsiteX7" fmla="*/ 199103 w 471949"/>
              <a:gd name="connsiteY7" fmla="*/ 353961 h 435077"/>
              <a:gd name="connsiteX8" fmla="*/ 73742 w 471949"/>
              <a:gd name="connsiteY8" fmla="*/ 235974 h 435077"/>
              <a:gd name="connsiteX9" fmla="*/ 22123 w 471949"/>
              <a:gd name="connsiteY9" fmla="*/ 132735 h 435077"/>
              <a:gd name="connsiteX0" fmla="*/ 0 w 471949"/>
              <a:gd name="connsiteY0" fmla="*/ 73742 h 450317"/>
              <a:gd name="connsiteX1" fmla="*/ 117987 w 471949"/>
              <a:gd name="connsiteY1" fmla="*/ 0 h 450317"/>
              <a:gd name="connsiteX2" fmla="*/ 235974 w 471949"/>
              <a:gd name="connsiteY2" fmla="*/ 95864 h 450317"/>
              <a:gd name="connsiteX3" fmla="*/ 361336 w 471949"/>
              <a:gd name="connsiteY3" fmla="*/ 213851 h 450317"/>
              <a:gd name="connsiteX4" fmla="*/ 442452 w 471949"/>
              <a:gd name="connsiteY4" fmla="*/ 243348 h 450317"/>
              <a:gd name="connsiteX5" fmla="*/ 471949 w 471949"/>
              <a:gd name="connsiteY5" fmla="*/ 258096 h 450317"/>
              <a:gd name="connsiteX6" fmla="*/ 416028 w 471949"/>
              <a:gd name="connsiteY6" fmla="*/ 450317 h 450317"/>
              <a:gd name="connsiteX7" fmla="*/ 199103 w 471949"/>
              <a:gd name="connsiteY7" fmla="*/ 353961 h 450317"/>
              <a:gd name="connsiteX8" fmla="*/ 73742 w 471949"/>
              <a:gd name="connsiteY8" fmla="*/ 235974 h 450317"/>
              <a:gd name="connsiteX9" fmla="*/ 22123 w 471949"/>
              <a:gd name="connsiteY9" fmla="*/ 132735 h 450317"/>
              <a:gd name="connsiteX0" fmla="*/ 0 w 471949"/>
              <a:gd name="connsiteY0" fmla="*/ 73742 h 452055"/>
              <a:gd name="connsiteX1" fmla="*/ 117987 w 471949"/>
              <a:gd name="connsiteY1" fmla="*/ 0 h 452055"/>
              <a:gd name="connsiteX2" fmla="*/ 235974 w 471949"/>
              <a:gd name="connsiteY2" fmla="*/ 95864 h 452055"/>
              <a:gd name="connsiteX3" fmla="*/ 361336 w 471949"/>
              <a:gd name="connsiteY3" fmla="*/ 213851 h 452055"/>
              <a:gd name="connsiteX4" fmla="*/ 442452 w 471949"/>
              <a:gd name="connsiteY4" fmla="*/ 243348 h 452055"/>
              <a:gd name="connsiteX5" fmla="*/ 471949 w 471949"/>
              <a:gd name="connsiteY5" fmla="*/ 258096 h 452055"/>
              <a:gd name="connsiteX6" fmla="*/ 416028 w 471949"/>
              <a:gd name="connsiteY6" fmla="*/ 450317 h 452055"/>
              <a:gd name="connsiteX7" fmla="*/ 199103 w 471949"/>
              <a:gd name="connsiteY7" fmla="*/ 353961 h 452055"/>
              <a:gd name="connsiteX8" fmla="*/ 73742 w 471949"/>
              <a:gd name="connsiteY8" fmla="*/ 235974 h 452055"/>
              <a:gd name="connsiteX9" fmla="*/ 22123 w 471949"/>
              <a:gd name="connsiteY9" fmla="*/ 132735 h 452055"/>
              <a:gd name="connsiteX0" fmla="*/ 0 w 471949"/>
              <a:gd name="connsiteY0" fmla="*/ 77552 h 455865"/>
              <a:gd name="connsiteX1" fmla="*/ 137037 w 471949"/>
              <a:gd name="connsiteY1" fmla="*/ 0 h 455865"/>
              <a:gd name="connsiteX2" fmla="*/ 235974 w 471949"/>
              <a:gd name="connsiteY2" fmla="*/ 9967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31022 w 471949"/>
              <a:gd name="connsiteY4" fmla="*/ 27001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83379"/>
              <a:gd name="connsiteY0" fmla="*/ 77552 h 455673"/>
              <a:gd name="connsiteX1" fmla="*/ 137037 w 483379"/>
              <a:gd name="connsiteY1" fmla="*/ 0 h 455673"/>
              <a:gd name="connsiteX2" fmla="*/ 216924 w 483379"/>
              <a:gd name="connsiteY2" fmla="*/ 118724 h 455673"/>
              <a:gd name="connsiteX3" fmla="*/ 349906 w 483379"/>
              <a:gd name="connsiteY3" fmla="*/ 229091 h 455673"/>
              <a:gd name="connsiteX4" fmla="*/ 431022 w 483379"/>
              <a:gd name="connsiteY4" fmla="*/ 270018 h 455673"/>
              <a:gd name="connsiteX5" fmla="*/ 483379 w 483379"/>
              <a:gd name="connsiteY5" fmla="*/ 277146 h 455673"/>
              <a:gd name="connsiteX6" fmla="*/ 416028 w 483379"/>
              <a:gd name="connsiteY6" fmla="*/ 454127 h 455673"/>
              <a:gd name="connsiteX7" fmla="*/ 199103 w 483379"/>
              <a:gd name="connsiteY7" fmla="*/ 357771 h 455673"/>
              <a:gd name="connsiteX8" fmla="*/ 73742 w 483379"/>
              <a:gd name="connsiteY8" fmla="*/ 239784 h 455673"/>
              <a:gd name="connsiteX9" fmla="*/ 22123 w 483379"/>
              <a:gd name="connsiteY9" fmla="*/ 136545 h 45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379" h="455673">
                <a:moveTo>
                  <a:pt x="0" y="77552"/>
                </a:moveTo>
                <a:lnTo>
                  <a:pt x="137037" y="0"/>
                </a:lnTo>
                <a:lnTo>
                  <a:pt x="216924" y="118724"/>
                </a:lnTo>
                <a:lnTo>
                  <a:pt x="349906" y="229091"/>
                </a:lnTo>
                <a:lnTo>
                  <a:pt x="431022" y="270018"/>
                </a:lnTo>
                <a:lnTo>
                  <a:pt x="483379" y="277146"/>
                </a:lnTo>
                <a:cubicBezTo>
                  <a:pt x="464739" y="341220"/>
                  <a:pt x="463407" y="440690"/>
                  <a:pt x="416028" y="454127"/>
                </a:cubicBezTo>
                <a:cubicBezTo>
                  <a:pt x="368649" y="467564"/>
                  <a:pt x="271411" y="389890"/>
                  <a:pt x="199103" y="357771"/>
                </a:cubicBezTo>
                <a:lnTo>
                  <a:pt x="73742" y="239784"/>
                </a:lnTo>
                <a:lnTo>
                  <a:pt x="22123" y="136545"/>
                </a:lnTo>
              </a:path>
            </a:pathLst>
          </a:cu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4" name="Freeform 3"/>
          <p:cNvSpPr/>
          <p:nvPr/>
        </p:nvSpPr>
        <p:spPr>
          <a:xfrm>
            <a:off x="4343400" y="1908175"/>
            <a:ext cx="487363" cy="317500"/>
          </a:xfrm>
          <a:custGeom>
            <a:avLst/>
            <a:gdLst>
              <a:gd name="connsiteX0" fmla="*/ 30480 w 487680"/>
              <a:gd name="connsiteY0" fmla="*/ 137160 h 316230"/>
              <a:gd name="connsiteX1" fmla="*/ 0 w 487680"/>
              <a:gd name="connsiteY1" fmla="*/ 316230 h 316230"/>
              <a:gd name="connsiteX2" fmla="*/ 140970 w 487680"/>
              <a:gd name="connsiteY2" fmla="*/ 316230 h 316230"/>
              <a:gd name="connsiteX3" fmla="*/ 259080 w 487680"/>
              <a:gd name="connsiteY3" fmla="*/ 281940 h 316230"/>
              <a:gd name="connsiteX4" fmla="*/ 377190 w 487680"/>
              <a:gd name="connsiteY4" fmla="*/ 224790 h 316230"/>
              <a:gd name="connsiteX5" fmla="*/ 445770 w 487680"/>
              <a:gd name="connsiteY5" fmla="*/ 163830 h 316230"/>
              <a:gd name="connsiteX6" fmla="*/ 487680 w 487680"/>
              <a:gd name="connsiteY6" fmla="*/ 102870 h 316230"/>
              <a:gd name="connsiteX7" fmla="*/ 403860 w 487680"/>
              <a:gd name="connsiteY7" fmla="*/ 0 h 316230"/>
              <a:gd name="connsiteX8" fmla="*/ 266700 w 487680"/>
              <a:gd name="connsiteY8" fmla="*/ 91440 h 316230"/>
              <a:gd name="connsiteX9" fmla="*/ 171450 w 487680"/>
              <a:gd name="connsiteY9" fmla="*/ 133350 h 316230"/>
              <a:gd name="connsiteX10" fmla="*/ 99060 w 487680"/>
              <a:gd name="connsiteY10" fmla="*/ 148590 h 316230"/>
              <a:gd name="connsiteX11" fmla="*/ 30480 w 487680"/>
              <a:gd name="connsiteY11" fmla="*/ 137160 h 31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680" h="316230">
                <a:moveTo>
                  <a:pt x="30480" y="137160"/>
                </a:moveTo>
                <a:lnTo>
                  <a:pt x="0" y="316230"/>
                </a:lnTo>
                <a:lnTo>
                  <a:pt x="140970" y="316230"/>
                </a:lnTo>
                <a:lnTo>
                  <a:pt x="259080" y="281940"/>
                </a:lnTo>
                <a:lnTo>
                  <a:pt x="377190" y="224790"/>
                </a:lnTo>
                <a:lnTo>
                  <a:pt x="445770" y="163830"/>
                </a:lnTo>
                <a:lnTo>
                  <a:pt x="487680" y="102870"/>
                </a:lnTo>
                <a:lnTo>
                  <a:pt x="403860" y="0"/>
                </a:lnTo>
                <a:lnTo>
                  <a:pt x="266700" y="91440"/>
                </a:lnTo>
                <a:lnTo>
                  <a:pt x="171450" y="133350"/>
                </a:lnTo>
                <a:lnTo>
                  <a:pt x="99060" y="148590"/>
                </a:lnTo>
                <a:lnTo>
                  <a:pt x="30480" y="137160"/>
                </a:lnTo>
                <a:close/>
              </a:path>
            </a:pathLst>
          </a:cu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3" name="Freeform 12"/>
          <p:cNvSpPr/>
          <p:nvPr/>
        </p:nvSpPr>
        <p:spPr>
          <a:xfrm rot="20380025">
            <a:off x="5859463" y="1827213"/>
            <a:ext cx="487362" cy="317500"/>
          </a:xfrm>
          <a:custGeom>
            <a:avLst/>
            <a:gdLst>
              <a:gd name="connsiteX0" fmla="*/ 30480 w 487680"/>
              <a:gd name="connsiteY0" fmla="*/ 137160 h 316230"/>
              <a:gd name="connsiteX1" fmla="*/ 0 w 487680"/>
              <a:gd name="connsiteY1" fmla="*/ 316230 h 316230"/>
              <a:gd name="connsiteX2" fmla="*/ 140970 w 487680"/>
              <a:gd name="connsiteY2" fmla="*/ 316230 h 316230"/>
              <a:gd name="connsiteX3" fmla="*/ 259080 w 487680"/>
              <a:gd name="connsiteY3" fmla="*/ 281940 h 316230"/>
              <a:gd name="connsiteX4" fmla="*/ 377190 w 487680"/>
              <a:gd name="connsiteY4" fmla="*/ 224790 h 316230"/>
              <a:gd name="connsiteX5" fmla="*/ 445770 w 487680"/>
              <a:gd name="connsiteY5" fmla="*/ 163830 h 316230"/>
              <a:gd name="connsiteX6" fmla="*/ 487680 w 487680"/>
              <a:gd name="connsiteY6" fmla="*/ 102870 h 316230"/>
              <a:gd name="connsiteX7" fmla="*/ 403860 w 487680"/>
              <a:gd name="connsiteY7" fmla="*/ 0 h 316230"/>
              <a:gd name="connsiteX8" fmla="*/ 266700 w 487680"/>
              <a:gd name="connsiteY8" fmla="*/ 91440 h 316230"/>
              <a:gd name="connsiteX9" fmla="*/ 171450 w 487680"/>
              <a:gd name="connsiteY9" fmla="*/ 133350 h 316230"/>
              <a:gd name="connsiteX10" fmla="*/ 99060 w 487680"/>
              <a:gd name="connsiteY10" fmla="*/ 148590 h 316230"/>
              <a:gd name="connsiteX11" fmla="*/ 30480 w 487680"/>
              <a:gd name="connsiteY11" fmla="*/ 137160 h 31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680" h="316230">
                <a:moveTo>
                  <a:pt x="30480" y="137160"/>
                </a:moveTo>
                <a:lnTo>
                  <a:pt x="0" y="316230"/>
                </a:lnTo>
                <a:lnTo>
                  <a:pt x="140970" y="316230"/>
                </a:lnTo>
                <a:lnTo>
                  <a:pt x="259080" y="281940"/>
                </a:lnTo>
                <a:lnTo>
                  <a:pt x="377190" y="224790"/>
                </a:lnTo>
                <a:lnTo>
                  <a:pt x="445770" y="163830"/>
                </a:lnTo>
                <a:lnTo>
                  <a:pt x="487680" y="102870"/>
                </a:lnTo>
                <a:lnTo>
                  <a:pt x="403860" y="0"/>
                </a:lnTo>
                <a:lnTo>
                  <a:pt x="266700" y="91440"/>
                </a:lnTo>
                <a:lnTo>
                  <a:pt x="171450" y="133350"/>
                </a:lnTo>
                <a:lnTo>
                  <a:pt x="99060" y="148590"/>
                </a:lnTo>
                <a:lnTo>
                  <a:pt x="30480" y="137160"/>
                </a:lnTo>
                <a:close/>
              </a:path>
            </a:pathLst>
          </a:cu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5" name="Rectangle 4"/>
          <p:cNvSpPr/>
          <p:nvPr/>
        </p:nvSpPr>
        <p:spPr>
          <a:xfrm rot="2379192">
            <a:off x="5221288" y="2589213"/>
            <a:ext cx="401637"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5" name="Rectangle 14"/>
          <p:cNvSpPr/>
          <p:nvPr/>
        </p:nvSpPr>
        <p:spPr>
          <a:xfrm>
            <a:off x="4187825" y="2733675"/>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6" name="Rectangle 15"/>
          <p:cNvSpPr/>
          <p:nvPr/>
        </p:nvSpPr>
        <p:spPr>
          <a:xfrm>
            <a:off x="3668713" y="4135438"/>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7" name="Rectangle 16"/>
          <p:cNvSpPr/>
          <p:nvPr/>
        </p:nvSpPr>
        <p:spPr>
          <a:xfrm>
            <a:off x="4113213" y="4129088"/>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8" name="Rectangle 17"/>
          <p:cNvSpPr/>
          <p:nvPr/>
        </p:nvSpPr>
        <p:spPr>
          <a:xfrm>
            <a:off x="4294188" y="5891213"/>
            <a:ext cx="747712" cy="277812"/>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9" name="Rectangle 18"/>
          <p:cNvSpPr/>
          <p:nvPr/>
        </p:nvSpPr>
        <p:spPr>
          <a:xfrm>
            <a:off x="5619750" y="2730500"/>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0" name="Rectangle 19"/>
          <p:cNvSpPr/>
          <p:nvPr/>
        </p:nvSpPr>
        <p:spPr>
          <a:xfrm rot="19700303">
            <a:off x="4610100" y="2597150"/>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2" name="Rectangle 21"/>
          <p:cNvSpPr/>
          <p:nvPr/>
        </p:nvSpPr>
        <p:spPr>
          <a:xfrm>
            <a:off x="5703888" y="4135438"/>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3" name="Rectangle 22"/>
          <p:cNvSpPr/>
          <p:nvPr/>
        </p:nvSpPr>
        <p:spPr>
          <a:xfrm>
            <a:off x="6162675" y="4129088"/>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4" name="Rectangle 23"/>
          <p:cNvSpPr/>
          <p:nvPr/>
        </p:nvSpPr>
        <p:spPr>
          <a:xfrm>
            <a:off x="5084763" y="5891213"/>
            <a:ext cx="747712" cy="277812"/>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Tree>
    <p:extLst>
      <p:ext uri="{BB962C8B-B14F-4D97-AF65-F5344CB8AC3E}">
        <p14:creationId xmlns:p14="http://schemas.microsoft.com/office/powerpoint/2010/main" val="7498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2101"/>
                                        </p:tgtEl>
                                        <p:attrNameLst>
                                          <p:attrName>style.visibility</p:attrName>
                                        </p:attrNameLst>
                                      </p:cBhvr>
                                      <p:to>
                                        <p:strVal val="visible"/>
                                      </p:to>
                                    </p:set>
                                    <p:animEffect transition="in" filter="fade">
                                      <p:cBhvr>
                                        <p:cTn id="7" dur="500"/>
                                        <p:tgtEl>
                                          <p:spTgt spid="13210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2102"/>
                                        </p:tgtEl>
                                        <p:attrNameLst>
                                          <p:attrName>style.visibility</p:attrName>
                                        </p:attrNameLst>
                                      </p:cBhvr>
                                      <p:to>
                                        <p:strVal val="visible"/>
                                      </p:to>
                                    </p:set>
                                    <p:animEffect transition="in" filter="fade">
                                      <p:cBhvr>
                                        <p:cTn id="11" dur="500"/>
                                        <p:tgtEl>
                                          <p:spTgt spid="13210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2103"/>
                                        </p:tgtEl>
                                        <p:attrNameLst>
                                          <p:attrName>style.visibility</p:attrName>
                                        </p:attrNameLst>
                                      </p:cBhvr>
                                      <p:to>
                                        <p:strVal val="visible"/>
                                      </p:to>
                                    </p:set>
                                    <p:animEffect transition="in" filter="fade">
                                      <p:cBhvr>
                                        <p:cTn id="15" dur="500"/>
                                        <p:tgtEl>
                                          <p:spTgt spid="132103"/>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2100"/>
                                        </p:tgtEl>
                                        <p:attrNameLst>
                                          <p:attrName>style.visibility</p:attrName>
                                        </p:attrNameLst>
                                      </p:cBhvr>
                                      <p:to>
                                        <p:strVal val="visible"/>
                                      </p:to>
                                    </p:set>
                                    <p:animEffect transition="in" filter="fade">
                                      <p:cBhvr>
                                        <p:cTn id="19" dur="5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animBg="1"/>
      <p:bldP spid="132101" grpId="0" animBg="1"/>
      <p:bldP spid="132102" grpId="0" animBg="1"/>
      <p:bldP spid="13210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963" y="1588"/>
            <a:ext cx="383857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rot="2379192">
            <a:off x="5913438" y="2589213"/>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4" name="Rectangle 13"/>
          <p:cNvSpPr/>
          <p:nvPr/>
        </p:nvSpPr>
        <p:spPr>
          <a:xfrm>
            <a:off x="4878388" y="2733675"/>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5" name="Rectangle 14"/>
          <p:cNvSpPr/>
          <p:nvPr/>
        </p:nvSpPr>
        <p:spPr>
          <a:xfrm>
            <a:off x="4359275" y="4135438"/>
            <a:ext cx="401638"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6" name="Rectangle 15"/>
          <p:cNvSpPr/>
          <p:nvPr/>
        </p:nvSpPr>
        <p:spPr>
          <a:xfrm>
            <a:off x="4805363" y="4129088"/>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7" name="Rectangle 16"/>
          <p:cNvSpPr/>
          <p:nvPr/>
        </p:nvSpPr>
        <p:spPr>
          <a:xfrm>
            <a:off x="4984750" y="5891213"/>
            <a:ext cx="747713" cy="277812"/>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8" name="Rectangle 17"/>
          <p:cNvSpPr/>
          <p:nvPr/>
        </p:nvSpPr>
        <p:spPr>
          <a:xfrm>
            <a:off x="6310313" y="2730500"/>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9" name="Rectangle 18"/>
          <p:cNvSpPr/>
          <p:nvPr/>
        </p:nvSpPr>
        <p:spPr>
          <a:xfrm rot="19700303">
            <a:off x="5302250" y="2597150"/>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0" name="Rectangle 19"/>
          <p:cNvSpPr/>
          <p:nvPr/>
        </p:nvSpPr>
        <p:spPr>
          <a:xfrm>
            <a:off x="6394450" y="4135438"/>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1" name="Rectangle 20"/>
          <p:cNvSpPr/>
          <p:nvPr/>
        </p:nvSpPr>
        <p:spPr>
          <a:xfrm>
            <a:off x="6853238" y="4129088"/>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2" name="Rectangle 21"/>
          <p:cNvSpPr/>
          <p:nvPr/>
        </p:nvSpPr>
        <p:spPr>
          <a:xfrm>
            <a:off x="5775325" y="5891213"/>
            <a:ext cx="747713" cy="277812"/>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grpSp>
        <p:nvGrpSpPr>
          <p:cNvPr id="39949" name="Group 60"/>
          <p:cNvGrpSpPr>
            <a:grpSpLocks/>
          </p:cNvGrpSpPr>
          <p:nvPr/>
        </p:nvGrpSpPr>
        <p:grpSpPr bwMode="auto">
          <a:xfrm>
            <a:off x="4006850" y="1057275"/>
            <a:ext cx="3838575" cy="5749925"/>
            <a:chOff x="4007566" y="1057277"/>
            <a:chExt cx="3838575" cy="5749883"/>
          </a:xfrm>
        </p:grpSpPr>
        <p:grpSp>
          <p:nvGrpSpPr>
            <p:cNvPr id="39979" name="Group 23"/>
            <p:cNvGrpSpPr>
              <a:grpSpLocks/>
            </p:cNvGrpSpPr>
            <p:nvPr/>
          </p:nvGrpSpPr>
          <p:grpSpPr bwMode="auto">
            <a:xfrm>
              <a:off x="4479963" y="1057277"/>
              <a:ext cx="2651700" cy="1183827"/>
              <a:chOff x="4445804" y="1044963"/>
              <a:chExt cx="2651700" cy="1183827"/>
            </a:xfrm>
          </p:grpSpPr>
          <p:grpSp>
            <p:nvGrpSpPr>
              <p:cNvPr id="40010" name="Group 26"/>
              <p:cNvGrpSpPr>
                <a:grpSpLocks/>
              </p:cNvGrpSpPr>
              <p:nvPr/>
            </p:nvGrpSpPr>
            <p:grpSpPr bwMode="auto">
              <a:xfrm flipH="1">
                <a:off x="4445804" y="1044963"/>
                <a:ext cx="1406395" cy="1161155"/>
                <a:chOff x="2190750" y="969536"/>
                <a:chExt cx="1406395" cy="1161155"/>
              </a:xfrm>
            </p:grpSpPr>
            <p:pic>
              <p:nvPicPr>
                <p:cNvPr id="40015" name="Picture 3"/>
                <p:cNvPicPr>
                  <a:picLocks noChangeArrowheads="1"/>
                </p:cNvPicPr>
                <p:nvPr/>
              </p:nvPicPr>
              <p:blipFill>
                <a:blip r:embed="rId4">
                  <a:extLst>
                    <a:ext uri="{28A0092B-C50C-407E-A947-70E740481C1C}">
                      <a14:useLocalDpi xmlns:a14="http://schemas.microsoft.com/office/drawing/2010/main" val="0"/>
                    </a:ext>
                  </a:extLst>
                </a:blip>
                <a:srcRect l="47029" t="16022" r="18826" b="67046"/>
                <a:stretch>
                  <a:fillRect/>
                </a:stretch>
              </p:blipFill>
              <p:spPr bwMode="auto">
                <a:xfrm rot="-1387427">
                  <a:off x="2286504" y="969536"/>
                  <a:ext cx="1310641" cy="116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28"/>
                <p:cNvSpPr/>
                <p:nvPr/>
              </p:nvSpPr>
              <p:spPr>
                <a:xfrm>
                  <a:off x="2174067" y="1117173"/>
                  <a:ext cx="266700" cy="190499"/>
                </a:xfrm>
                <a:custGeom>
                  <a:avLst/>
                  <a:gdLst>
                    <a:gd name="connsiteX0" fmla="*/ 251460 w 251460"/>
                    <a:gd name="connsiteY0" fmla="*/ 64770 h 190500"/>
                    <a:gd name="connsiteX1" fmla="*/ 232410 w 251460"/>
                    <a:gd name="connsiteY1" fmla="*/ 160020 h 190500"/>
                    <a:gd name="connsiteX2" fmla="*/ 148590 w 251460"/>
                    <a:gd name="connsiteY2" fmla="*/ 190500 h 190500"/>
                    <a:gd name="connsiteX3" fmla="*/ 34290 w 251460"/>
                    <a:gd name="connsiteY3" fmla="*/ 179070 h 190500"/>
                    <a:gd name="connsiteX4" fmla="*/ 0 w 251460"/>
                    <a:gd name="connsiteY4" fmla="*/ 7620 h 190500"/>
                    <a:gd name="connsiteX5" fmla="*/ 156210 w 251460"/>
                    <a:gd name="connsiteY5" fmla="*/ 0 h 190500"/>
                    <a:gd name="connsiteX6" fmla="*/ 251460 w 251460"/>
                    <a:gd name="connsiteY6" fmla="*/ 6477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 h="190500">
                      <a:moveTo>
                        <a:pt x="251460" y="64770"/>
                      </a:moveTo>
                      <a:lnTo>
                        <a:pt x="232410" y="160020"/>
                      </a:lnTo>
                      <a:lnTo>
                        <a:pt x="148590" y="190500"/>
                      </a:lnTo>
                      <a:lnTo>
                        <a:pt x="34290" y="179070"/>
                      </a:lnTo>
                      <a:lnTo>
                        <a:pt x="0" y="7620"/>
                      </a:lnTo>
                      <a:lnTo>
                        <a:pt x="156210" y="0"/>
                      </a:lnTo>
                      <a:lnTo>
                        <a:pt x="251460" y="6477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0" name="Freeform 29"/>
                <p:cNvSpPr/>
                <p:nvPr/>
              </p:nvSpPr>
              <p:spPr>
                <a:xfrm>
                  <a:off x="2448704" y="1079073"/>
                  <a:ext cx="1039813" cy="1041392"/>
                </a:xfrm>
                <a:custGeom>
                  <a:avLst/>
                  <a:gdLst>
                    <a:gd name="connsiteX0" fmla="*/ 262890 w 1040130"/>
                    <a:gd name="connsiteY0" fmla="*/ 0 h 1024890"/>
                    <a:gd name="connsiteX1" fmla="*/ 209550 w 1040130"/>
                    <a:gd name="connsiteY1" fmla="*/ 7620 h 1024890"/>
                    <a:gd name="connsiteX2" fmla="*/ 114300 w 1040130"/>
                    <a:gd name="connsiteY2" fmla="*/ 87630 h 1024890"/>
                    <a:gd name="connsiteX3" fmla="*/ 34290 w 1040130"/>
                    <a:gd name="connsiteY3" fmla="*/ 163830 h 1024890"/>
                    <a:gd name="connsiteX4" fmla="*/ 0 w 1040130"/>
                    <a:gd name="connsiteY4" fmla="*/ 217170 h 1024890"/>
                    <a:gd name="connsiteX5" fmla="*/ 22860 w 1040130"/>
                    <a:gd name="connsiteY5" fmla="*/ 464820 h 1024890"/>
                    <a:gd name="connsiteX6" fmla="*/ 118110 w 1040130"/>
                    <a:gd name="connsiteY6" fmla="*/ 815340 h 1024890"/>
                    <a:gd name="connsiteX7" fmla="*/ 255270 w 1040130"/>
                    <a:gd name="connsiteY7" fmla="*/ 933450 h 1024890"/>
                    <a:gd name="connsiteX8" fmla="*/ 327660 w 1040130"/>
                    <a:gd name="connsiteY8" fmla="*/ 982980 h 1024890"/>
                    <a:gd name="connsiteX9" fmla="*/ 422910 w 1040130"/>
                    <a:gd name="connsiteY9" fmla="*/ 1024890 h 1024890"/>
                    <a:gd name="connsiteX10" fmla="*/ 510540 w 1040130"/>
                    <a:gd name="connsiteY10" fmla="*/ 1021080 h 1024890"/>
                    <a:gd name="connsiteX11" fmla="*/ 739140 w 1040130"/>
                    <a:gd name="connsiteY11" fmla="*/ 963930 h 1024890"/>
                    <a:gd name="connsiteX12" fmla="*/ 906780 w 1040130"/>
                    <a:gd name="connsiteY12" fmla="*/ 830580 h 1024890"/>
                    <a:gd name="connsiteX13" fmla="*/ 979170 w 1040130"/>
                    <a:gd name="connsiteY13" fmla="*/ 735330 h 1024890"/>
                    <a:gd name="connsiteX14" fmla="*/ 1032510 w 1040130"/>
                    <a:gd name="connsiteY14" fmla="*/ 598170 h 1024890"/>
                    <a:gd name="connsiteX15" fmla="*/ 1040130 w 1040130"/>
                    <a:gd name="connsiteY15" fmla="*/ 483870 h 1024890"/>
                    <a:gd name="connsiteX16" fmla="*/ 1024890 w 1040130"/>
                    <a:gd name="connsiteY16" fmla="*/ 365760 h 1024890"/>
                    <a:gd name="connsiteX17" fmla="*/ 986790 w 1040130"/>
                    <a:gd name="connsiteY17" fmla="*/ 274320 h 1024890"/>
                    <a:gd name="connsiteX18" fmla="*/ 849630 w 1040130"/>
                    <a:gd name="connsiteY18" fmla="*/ 102870 h 1024890"/>
                    <a:gd name="connsiteX19" fmla="*/ 571500 w 1040130"/>
                    <a:gd name="connsiteY19" fmla="*/ 7620 h 1024890"/>
                    <a:gd name="connsiteX20" fmla="*/ 262890 w 1040130"/>
                    <a:gd name="connsiteY20" fmla="*/ 0 h 102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40130" h="1024890">
                      <a:moveTo>
                        <a:pt x="262890" y="0"/>
                      </a:moveTo>
                      <a:lnTo>
                        <a:pt x="209550" y="7620"/>
                      </a:lnTo>
                      <a:lnTo>
                        <a:pt x="114300" y="87630"/>
                      </a:lnTo>
                      <a:lnTo>
                        <a:pt x="34290" y="163830"/>
                      </a:lnTo>
                      <a:lnTo>
                        <a:pt x="0" y="217170"/>
                      </a:lnTo>
                      <a:lnTo>
                        <a:pt x="22860" y="464820"/>
                      </a:lnTo>
                      <a:lnTo>
                        <a:pt x="118110" y="815340"/>
                      </a:lnTo>
                      <a:lnTo>
                        <a:pt x="255270" y="933450"/>
                      </a:lnTo>
                      <a:lnTo>
                        <a:pt x="327660" y="982980"/>
                      </a:lnTo>
                      <a:lnTo>
                        <a:pt x="422910" y="1024890"/>
                      </a:lnTo>
                      <a:lnTo>
                        <a:pt x="510540" y="1021080"/>
                      </a:lnTo>
                      <a:lnTo>
                        <a:pt x="739140" y="963930"/>
                      </a:lnTo>
                      <a:lnTo>
                        <a:pt x="906780" y="830580"/>
                      </a:lnTo>
                      <a:lnTo>
                        <a:pt x="979170" y="735330"/>
                      </a:lnTo>
                      <a:lnTo>
                        <a:pt x="1032510" y="598170"/>
                      </a:lnTo>
                      <a:lnTo>
                        <a:pt x="1040130" y="483870"/>
                      </a:lnTo>
                      <a:lnTo>
                        <a:pt x="1024890" y="365760"/>
                      </a:lnTo>
                      <a:lnTo>
                        <a:pt x="986790" y="274320"/>
                      </a:lnTo>
                      <a:lnTo>
                        <a:pt x="849630" y="102870"/>
                      </a:lnTo>
                      <a:lnTo>
                        <a:pt x="571500" y="7620"/>
                      </a:lnTo>
                      <a:lnTo>
                        <a:pt x="26289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grpSp>
          <p:grpSp>
            <p:nvGrpSpPr>
              <p:cNvPr id="40011" name="Group 3"/>
              <p:cNvGrpSpPr>
                <a:grpSpLocks/>
              </p:cNvGrpSpPr>
              <p:nvPr/>
            </p:nvGrpSpPr>
            <p:grpSpPr bwMode="auto">
              <a:xfrm>
                <a:off x="5691109" y="1067635"/>
                <a:ext cx="1406395" cy="1161155"/>
                <a:chOff x="2190750" y="969536"/>
                <a:chExt cx="1406395" cy="1161155"/>
              </a:xfrm>
            </p:grpSpPr>
            <p:pic>
              <p:nvPicPr>
                <p:cNvPr id="40012" name="Picture 3"/>
                <p:cNvPicPr>
                  <a:picLocks noChangeArrowheads="1"/>
                </p:cNvPicPr>
                <p:nvPr/>
              </p:nvPicPr>
              <p:blipFill>
                <a:blip r:embed="rId4">
                  <a:extLst>
                    <a:ext uri="{28A0092B-C50C-407E-A947-70E740481C1C}">
                      <a14:useLocalDpi xmlns:a14="http://schemas.microsoft.com/office/drawing/2010/main" val="0"/>
                    </a:ext>
                  </a:extLst>
                </a:blip>
                <a:srcRect l="47029" t="16022" r="18826" b="67046"/>
                <a:stretch>
                  <a:fillRect/>
                </a:stretch>
              </p:blipFill>
              <p:spPr bwMode="auto">
                <a:xfrm rot="-1387427">
                  <a:off x="2286504" y="969536"/>
                  <a:ext cx="1310641" cy="116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a:xfrm>
                  <a:off x="2190723" y="1116726"/>
                  <a:ext cx="250825" cy="190499"/>
                </a:xfrm>
                <a:custGeom>
                  <a:avLst/>
                  <a:gdLst>
                    <a:gd name="connsiteX0" fmla="*/ 251460 w 251460"/>
                    <a:gd name="connsiteY0" fmla="*/ 64770 h 190500"/>
                    <a:gd name="connsiteX1" fmla="*/ 232410 w 251460"/>
                    <a:gd name="connsiteY1" fmla="*/ 160020 h 190500"/>
                    <a:gd name="connsiteX2" fmla="*/ 148590 w 251460"/>
                    <a:gd name="connsiteY2" fmla="*/ 190500 h 190500"/>
                    <a:gd name="connsiteX3" fmla="*/ 34290 w 251460"/>
                    <a:gd name="connsiteY3" fmla="*/ 179070 h 190500"/>
                    <a:gd name="connsiteX4" fmla="*/ 0 w 251460"/>
                    <a:gd name="connsiteY4" fmla="*/ 7620 h 190500"/>
                    <a:gd name="connsiteX5" fmla="*/ 156210 w 251460"/>
                    <a:gd name="connsiteY5" fmla="*/ 0 h 190500"/>
                    <a:gd name="connsiteX6" fmla="*/ 251460 w 251460"/>
                    <a:gd name="connsiteY6" fmla="*/ 6477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 h="190500">
                      <a:moveTo>
                        <a:pt x="251460" y="64770"/>
                      </a:moveTo>
                      <a:lnTo>
                        <a:pt x="232410" y="160020"/>
                      </a:lnTo>
                      <a:lnTo>
                        <a:pt x="148590" y="190500"/>
                      </a:lnTo>
                      <a:lnTo>
                        <a:pt x="34290" y="179070"/>
                      </a:lnTo>
                      <a:lnTo>
                        <a:pt x="0" y="7620"/>
                      </a:lnTo>
                      <a:lnTo>
                        <a:pt x="156210" y="0"/>
                      </a:lnTo>
                      <a:lnTo>
                        <a:pt x="251460" y="6477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 name="Freeform 2"/>
                <p:cNvSpPr/>
                <p:nvPr/>
              </p:nvSpPr>
              <p:spPr>
                <a:xfrm>
                  <a:off x="2449486" y="1078626"/>
                  <a:ext cx="1039812" cy="1025517"/>
                </a:xfrm>
                <a:custGeom>
                  <a:avLst/>
                  <a:gdLst>
                    <a:gd name="connsiteX0" fmla="*/ 262890 w 1040130"/>
                    <a:gd name="connsiteY0" fmla="*/ 0 h 1024890"/>
                    <a:gd name="connsiteX1" fmla="*/ 209550 w 1040130"/>
                    <a:gd name="connsiteY1" fmla="*/ 7620 h 1024890"/>
                    <a:gd name="connsiteX2" fmla="*/ 114300 w 1040130"/>
                    <a:gd name="connsiteY2" fmla="*/ 87630 h 1024890"/>
                    <a:gd name="connsiteX3" fmla="*/ 34290 w 1040130"/>
                    <a:gd name="connsiteY3" fmla="*/ 163830 h 1024890"/>
                    <a:gd name="connsiteX4" fmla="*/ 0 w 1040130"/>
                    <a:gd name="connsiteY4" fmla="*/ 217170 h 1024890"/>
                    <a:gd name="connsiteX5" fmla="*/ 22860 w 1040130"/>
                    <a:gd name="connsiteY5" fmla="*/ 464820 h 1024890"/>
                    <a:gd name="connsiteX6" fmla="*/ 118110 w 1040130"/>
                    <a:gd name="connsiteY6" fmla="*/ 815340 h 1024890"/>
                    <a:gd name="connsiteX7" fmla="*/ 255270 w 1040130"/>
                    <a:gd name="connsiteY7" fmla="*/ 933450 h 1024890"/>
                    <a:gd name="connsiteX8" fmla="*/ 327660 w 1040130"/>
                    <a:gd name="connsiteY8" fmla="*/ 982980 h 1024890"/>
                    <a:gd name="connsiteX9" fmla="*/ 422910 w 1040130"/>
                    <a:gd name="connsiteY9" fmla="*/ 1024890 h 1024890"/>
                    <a:gd name="connsiteX10" fmla="*/ 510540 w 1040130"/>
                    <a:gd name="connsiteY10" fmla="*/ 1021080 h 1024890"/>
                    <a:gd name="connsiteX11" fmla="*/ 739140 w 1040130"/>
                    <a:gd name="connsiteY11" fmla="*/ 963930 h 1024890"/>
                    <a:gd name="connsiteX12" fmla="*/ 906780 w 1040130"/>
                    <a:gd name="connsiteY12" fmla="*/ 830580 h 1024890"/>
                    <a:gd name="connsiteX13" fmla="*/ 979170 w 1040130"/>
                    <a:gd name="connsiteY13" fmla="*/ 735330 h 1024890"/>
                    <a:gd name="connsiteX14" fmla="*/ 1032510 w 1040130"/>
                    <a:gd name="connsiteY14" fmla="*/ 598170 h 1024890"/>
                    <a:gd name="connsiteX15" fmla="*/ 1040130 w 1040130"/>
                    <a:gd name="connsiteY15" fmla="*/ 483870 h 1024890"/>
                    <a:gd name="connsiteX16" fmla="*/ 1024890 w 1040130"/>
                    <a:gd name="connsiteY16" fmla="*/ 365760 h 1024890"/>
                    <a:gd name="connsiteX17" fmla="*/ 986790 w 1040130"/>
                    <a:gd name="connsiteY17" fmla="*/ 274320 h 1024890"/>
                    <a:gd name="connsiteX18" fmla="*/ 849630 w 1040130"/>
                    <a:gd name="connsiteY18" fmla="*/ 102870 h 1024890"/>
                    <a:gd name="connsiteX19" fmla="*/ 571500 w 1040130"/>
                    <a:gd name="connsiteY19" fmla="*/ 7620 h 1024890"/>
                    <a:gd name="connsiteX20" fmla="*/ 262890 w 1040130"/>
                    <a:gd name="connsiteY20" fmla="*/ 0 h 102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40130" h="1024890">
                      <a:moveTo>
                        <a:pt x="262890" y="0"/>
                      </a:moveTo>
                      <a:lnTo>
                        <a:pt x="209550" y="7620"/>
                      </a:lnTo>
                      <a:lnTo>
                        <a:pt x="114300" y="87630"/>
                      </a:lnTo>
                      <a:lnTo>
                        <a:pt x="34290" y="163830"/>
                      </a:lnTo>
                      <a:lnTo>
                        <a:pt x="0" y="217170"/>
                      </a:lnTo>
                      <a:lnTo>
                        <a:pt x="22860" y="464820"/>
                      </a:lnTo>
                      <a:lnTo>
                        <a:pt x="118110" y="815340"/>
                      </a:lnTo>
                      <a:lnTo>
                        <a:pt x="255270" y="933450"/>
                      </a:lnTo>
                      <a:lnTo>
                        <a:pt x="327660" y="982980"/>
                      </a:lnTo>
                      <a:lnTo>
                        <a:pt x="422910" y="1024890"/>
                      </a:lnTo>
                      <a:lnTo>
                        <a:pt x="510540" y="1021080"/>
                      </a:lnTo>
                      <a:lnTo>
                        <a:pt x="739140" y="963930"/>
                      </a:lnTo>
                      <a:lnTo>
                        <a:pt x="906780" y="830580"/>
                      </a:lnTo>
                      <a:lnTo>
                        <a:pt x="979170" y="735330"/>
                      </a:lnTo>
                      <a:lnTo>
                        <a:pt x="1032510" y="598170"/>
                      </a:lnTo>
                      <a:lnTo>
                        <a:pt x="1040130" y="483870"/>
                      </a:lnTo>
                      <a:lnTo>
                        <a:pt x="1024890" y="365760"/>
                      </a:lnTo>
                      <a:lnTo>
                        <a:pt x="986790" y="274320"/>
                      </a:lnTo>
                      <a:lnTo>
                        <a:pt x="849630" y="102870"/>
                      </a:lnTo>
                      <a:lnTo>
                        <a:pt x="571500" y="7620"/>
                      </a:lnTo>
                      <a:lnTo>
                        <a:pt x="26289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grpSp>
        </p:grpSp>
        <p:grpSp>
          <p:nvGrpSpPr>
            <p:cNvPr id="39980" name="Group 59"/>
            <p:cNvGrpSpPr>
              <a:grpSpLocks/>
            </p:cNvGrpSpPr>
            <p:nvPr/>
          </p:nvGrpSpPr>
          <p:grpSpPr bwMode="auto">
            <a:xfrm>
              <a:off x="4007566" y="2131881"/>
              <a:ext cx="3838575" cy="4675279"/>
              <a:chOff x="521398" y="2032839"/>
              <a:chExt cx="3838575" cy="4675279"/>
            </a:xfrm>
          </p:grpSpPr>
          <p:grpSp>
            <p:nvGrpSpPr>
              <p:cNvPr id="39981" name="Group 55"/>
              <p:cNvGrpSpPr>
                <a:grpSpLocks/>
              </p:cNvGrpSpPr>
              <p:nvPr/>
            </p:nvGrpSpPr>
            <p:grpSpPr bwMode="auto">
              <a:xfrm>
                <a:off x="521398" y="2032839"/>
                <a:ext cx="3838575" cy="4675279"/>
                <a:chOff x="521398" y="2032839"/>
                <a:chExt cx="3838575" cy="4675279"/>
              </a:xfrm>
            </p:grpSpPr>
            <p:grpSp>
              <p:nvGrpSpPr>
                <p:cNvPr id="39985" name="Group 41"/>
                <p:cNvGrpSpPr>
                  <a:grpSpLocks/>
                </p:cNvGrpSpPr>
                <p:nvPr/>
              </p:nvGrpSpPr>
              <p:grpSpPr bwMode="auto">
                <a:xfrm>
                  <a:off x="521398" y="2032839"/>
                  <a:ext cx="3838575" cy="4675279"/>
                  <a:chOff x="521398" y="2032839"/>
                  <a:chExt cx="3838575" cy="4675279"/>
                </a:xfrm>
              </p:grpSpPr>
              <p:pic>
                <p:nvPicPr>
                  <p:cNvPr id="39998" name="Picture 3"/>
                  <p:cNvPicPr>
                    <a:picLocks noChangeArrowheads="1"/>
                  </p:cNvPicPr>
                  <p:nvPr/>
                </p:nvPicPr>
                <p:blipFill>
                  <a:blip r:embed="rId3">
                    <a:extLst>
                      <a:ext uri="{28A0092B-C50C-407E-A947-70E740481C1C}">
                        <a14:useLocalDpi xmlns:a14="http://schemas.microsoft.com/office/drawing/2010/main" val="0"/>
                      </a:ext>
                    </a:extLst>
                  </a:blip>
                  <a:srcRect t="31812"/>
                  <a:stretch>
                    <a:fillRect/>
                  </a:stretch>
                </p:blipFill>
                <p:spPr bwMode="auto">
                  <a:xfrm>
                    <a:off x="521398" y="2032839"/>
                    <a:ext cx="3838575" cy="467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24"/>
                  <p:cNvSpPr/>
                  <p:nvPr/>
                </p:nvSpPr>
                <p:spPr>
                  <a:xfrm>
                    <a:off x="1519936" y="3980813"/>
                    <a:ext cx="157162" cy="228598"/>
                  </a:xfrm>
                  <a:custGeom>
                    <a:avLst/>
                    <a:gdLst>
                      <a:gd name="connsiteX0" fmla="*/ 156210 w 156210"/>
                      <a:gd name="connsiteY0" fmla="*/ 68580 h 228600"/>
                      <a:gd name="connsiteX1" fmla="*/ 133350 w 156210"/>
                      <a:gd name="connsiteY1" fmla="*/ 148590 h 228600"/>
                      <a:gd name="connsiteX2" fmla="*/ 0 w 156210"/>
                      <a:gd name="connsiteY2" fmla="*/ 228600 h 228600"/>
                      <a:gd name="connsiteX3" fmla="*/ 11430 w 156210"/>
                      <a:gd name="connsiteY3" fmla="*/ 110490 h 228600"/>
                      <a:gd name="connsiteX4" fmla="*/ 19050 w 156210"/>
                      <a:gd name="connsiteY4" fmla="*/ 3810 h 228600"/>
                      <a:gd name="connsiteX5" fmla="*/ 83820 w 156210"/>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10" h="228600">
                        <a:moveTo>
                          <a:pt x="156210" y="68580"/>
                        </a:moveTo>
                        <a:lnTo>
                          <a:pt x="133350" y="148590"/>
                        </a:lnTo>
                        <a:lnTo>
                          <a:pt x="0" y="228600"/>
                        </a:lnTo>
                        <a:lnTo>
                          <a:pt x="11430" y="110490"/>
                        </a:lnTo>
                        <a:lnTo>
                          <a:pt x="19050" y="3810"/>
                        </a:lnTo>
                        <a:lnTo>
                          <a:pt x="83820" y="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26" name="Freeform 25"/>
                  <p:cNvSpPr/>
                  <p:nvPr/>
                </p:nvSpPr>
                <p:spPr>
                  <a:xfrm>
                    <a:off x="1345311" y="3985576"/>
                    <a:ext cx="160337" cy="220660"/>
                  </a:xfrm>
                  <a:custGeom>
                    <a:avLst/>
                    <a:gdLst>
                      <a:gd name="connsiteX0" fmla="*/ 160020 w 160020"/>
                      <a:gd name="connsiteY0" fmla="*/ 26670 h 220980"/>
                      <a:gd name="connsiteX1" fmla="*/ 144780 w 160020"/>
                      <a:gd name="connsiteY1" fmla="*/ 220980 h 220980"/>
                      <a:gd name="connsiteX2" fmla="*/ 0 w 160020"/>
                      <a:gd name="connsiteY2" fmla="*/ 205740 h 220980"/>
                      <a:gd name="connsiteX3" fmla="*/ 41910 w 160020"/>
                      <a:gd name="connsiteY3" fmla="*/ 0 h 220980"/>
                      <a:gd name="connsiteX4" fmla="*/ 160020 w 160020"/>
                      <a:gd name="connsiteY4" fmla="*/ 26670 h 220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 h="220980">
                        <a:moveTo>
                          <a:pt x="160020" y="26670"/>
                        </a:moveTo>
                        <a:lnTo>
                          <a:pt x="144780" y="220980"/>
                        </a:lnTo>
                        <a:lnTo>
                          <a:pt x="0" y="205740"/>
                        </a:lnTo>
                        <a:lnTo>
                          <a:pt x="41910" y="0"/>
                        </a:lnTo>
                        <a:lnTo>
                          <a:pt x="160020" y="2667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1" name="Freeform 30"/>
                  <p:cNvSpPr/>
                  <p:nvPr/>
                </p:nvSpPr>
                <p:spPr>
                  <a:xfrm>
                    <a:off x="1051623" y="4015738"/>
                    <a:ext cx="174625" cy="190499"/>
                  </a:xfrm>
                  <a:custGeom>
                    <a:avLst/>
                    <a:gdLst>
                      <a:gd name="connsiteX0" fmla="*/ 175260 w 175260"/>
                      <a:gd name="connsiteY0" fmla="*/ 11430 h 190500"/>
                      <a:gd name="connsiteX1" fmla="*/ 144780 w 175260"/>
                      <a:gd name="connsiteY1" fmla="*/ 148590 h 190500"/>
                      <a:gd name="connsiteX2" fmla="*/ 0 w 175260"/>
                      <a:gd name="connsiteY2" fmla="*/ 190500 h 190500"/>
                      <a:gd name="connsiteX3" fmla="*/ 45720 w 175260"/>
                      <a:gd name="connsiteY3" fmla="*/ 0 h 190500"/>
                      <a:gd name="connsiteX4" fmla="*/ 45720 w 175260"/>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 h="190500">
                        <a:moveTo>
                          <a:pt x="175260" y="11430"/>
                        </a:moveTo>
                        <a:lnTo>
                          <a:pt x="144780" y="148590"/>
                        </a:lnTo>
                        <a:lnTo>
                          <a:pt x="0" y="190500"/>
                        </a:lnTo>
                        <a:lnTo>
                          <a:pt x="45720" y="0"/>
                        </a:lnTo>
                        <a:lnTo>
                          <a:pt x="45720" y="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33" name="Freeform 32"/>
                  <p:cNvSpPr/>
                  <p:nvPr/>
                </p:nvSpPr>
                <p:spPr>
                  <a:xfrm>
                    <a:off x="902398" y="3988751"/>
                    <a:ext cx="160338" cy="220660"/>
                  </a:xfrm>
                  <a:custGeom>
                    <a:avLst/>
                    <a:gdLst>
                      <a:gd name="connsiteX0" fmla="*/ 160020 w 160020"/>
                      <a:gd name="connsiteY0" fmla="*/ 3810 h 220980"/>
                      <a:gd name="connsiteX1" fmla="*/ 125730 w 160020"/>
                      <a:gd name="connsiteY1" fmla="*/ 213360 h 220980"/>
                      <a:gd name="connsiteX2" fmla="*/ 0 w 160020"/>
                      <a:gd name="connsiteY2" fmla="*/ 220980 h 220980"/>
                      <a:gd name="connsiteX3" fmla="*/ 57150 w 160020"/>
                      <a:gd name="connsiteY3" fmla="*/ 0 h 220980"/>
                      <a:gd name="connsiteX4" fmla="*/ 160020 w 160020"/>
                      <a:gd name="connsiteY4" fmla="*/ 3810 h 220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 h="220980">
                        <a:moveTo>
                          <a:pt x="160020" y="3810"/>
                        </a:moveTo>
                        <a:lnTo>
                          <a:pt x="125730" y="213360"/>
                        </a:lnTo>
                        <a:lnTo>
                          <a:pt x="0" y="220980"/>
                        </a:lnTo>
                        <a:lnTo>
                          <a:pt x="57150" y="0"/>
                        </a:lnTo>
                        <a:lnTo>
                          <a:pt x="160020" y="38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5" name="Freeform 34"/>
                  <p:cNvSpPr/>
                  <p:nvPr/>
                </p:nvSpPr>
                <p:spPr>
                  <a:xfrm>
                    <a:off x="1215136" y="3977638"/>
                    <a:ext cx="144462" cy="212723"/>
                  </a:xfrm>
                  <a:custGeom>
                    <a:avLst/>
                    <a:gdLst>
                      <a:gd name="connsiteX0" fmla="*/ 53340 w 144780"/>
                      <a:gd name="connsiteY0" fmla="*/ 0 h 213360"/>
                      <a:gd name="connsiteX1" fmla="*/ 144780 w 144780"/>
                      <a:gd name="connsiteY1" fmla="*/ 3810 h 213360"/>
                      <a:gd name="connsiteX2" fmla="*/ 91440 w 144780"/>
                      <a:gd name="connsiteY2" fmla="*/ 190500 h 213360"/>
                      <a:gd name="connsiteX3" fmla="*/ 11430 w 144780"/>
                      <a:gd name="connsiteY3" fmla="*/ 205740 h 213360"/>
                      <a:gd name="connsiteX4" fmla="*/ 0 w 144780"/>
                      <a:gd name="connsiteY4" fmla="*/ 213360 h 213360"/>
                      <a:gd name="connsiteX5" fmla="*/ 53340 w 144780"/>
                      <a:gd name="connsiteY5" fmla="*/ 0 h 21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0" h="213360">
                        <a:moveTo>
                          <a:pt x="53340" y="0"/>
                        </a:moveTo>
                        <a:lnTo>
                          <a:pt x="144780" y="3810"/>
                        </a:lnTo>
                        <a:lnTo>
                          <a:pt x="91440" y="190500"/>
                        </a:lnTo>
                        <a:lnTo>
                          <a:pt x="11430" y="205740"/>
                        </a:lnTo>
                        <a:lnTo>
                          <a:pt x="0" y="213360"/>
                        </a:lnTo>
                        <a:lnTo>
                          <a:pt x="533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6" name="Freeform 35"/>
                  <p:cNvSpPr/>
                  <p:nvPr/>
                </p:nvSpPr>
                <p:spPr>
                  <a:xfrm>
                    <a:off x="800798" y="3961763"/>
                    <a:ext cx="125413" cy="214311"/>
                  </a:xfrm>
                  <a:custGeom>
                    <a:avLst/>
                    <a:gdLst>
                      <a:gd name="connsiteX0" fmla="*/ 125730 w 125730"/>
                      <a:gd name="connsiteY0" fmla="*/ 26670 h 213360"/>
                      <a:gd name="connsiteX1" fmla="*/ 95250 w 125730"/>
                      <a:gd name="connsiteY1" fmla="*/ 160020 h 213360"/>
                      <a:gd name="connsiteX2" fmla="*/ 64770 w 125730"/>
                      <a:gd name="connsiteY2" fmla="*/ 213360 h 213360"/>
                      <a:gd name="connsiteX3" fmla="*/ 0 w 125730"/>
                      <a:gd name="connsiteY3" fmla="*/ 167640 h 213360"/>
                      <a:gd name="connsiteX4" fmla="*/ 15240 w 125730"/>
                      <a:gd name="connsiteY4" fmla="*/ 0 h 213360"/>
                      <a:gd name="connsiteX5" fmla="*/ 125730 w 125730"/>
                      <a:gd name="connsiteY5" fmla="*/ 26670 h 21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730" h="213360">
                        <a:moveTo>
                          <a:pt x="125730" y="26670"/>
                        </a:moveTo>
                        <a:lnTo>
                          <a:pt x="95250" y="160020"/>
                        </a:lnTo>
                        <a:lnTo>
                          <a:pt x="64770" y="213360"/>
                        </a:lnTo>
                        <a:lnTo>
                          <a:pt x="0" y="167640"/>
                        </a:lnTo>
                        <a:lnTo>
                          <a:pt x="15240" y="0"/>
                        </a:lnTo>
                        <a:lnTo>
                          <a:pt x="125730" y="2667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7" name="Freeform 36"/>
                  <p:cNvSpPr/>
                  <p:nvPr/>
                </p:nvSpPr>
                <p:spPr>
                  <a:xfrm>
                    <a:off x="2921698" y="4015738"/>
                    <a:ext cx="190500" cy="190499"/>
                  </a:xfrm>
                  <a:custGeom>
                    <a:avLst/>
                    <a:gdLst>
                      <a:gd name="connsiteX0" fmla="*/ 0 w 190500"/>
                      <a:gd name="connsiteY0" fmla="*/ 19050 h 190500"/>
                      <a:gd name="connsiteX1" fmla="*/ 38100 w 190500"/>
                      <a:gd name="connsiteY1" fmla="*/ 190500 h 190500"/>
                      <a:gd name="connsiteX2" fmla="*/ 190500 w 190500"/>
                      <a:gd name="connsiteY2" fmla="*/ 175260 h 190500"/>
                      <a:gd name="connsiteX3" fmla="*/ 156210 w 190500"/>
                      <a:gd name="connsiteY3" fmla="*/ 0 h 190500"/>
                      <a:gd name="connsiteX4" fmla="*/ 60960 w 190500"/>
                      <a:gd name="connsiteY4" fmla="*/ 381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0" y="19050"/>
                        </a:moveTo>
                        <a:lnTo>
                          <a:pt x="38100" y="190500"/>
                        </a:lnTo>
                        <a:lnTo>
                          <a:pt x="190500" y="175260"/>
                        </a:lnTo>
                        <a:lnTo>
                          <a:pt x="156210" y="0"/>
                        </a:lnTo>
                        <a:lnTo>
                          <a:pt x="60960" y="381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38" name="Freeform 37"/>
                  <p:cNvSpPr/>
                  <p:nvPr/>
                </p:nvSpPr>
                <p:spPr>
                  <a:xfrm>
                    <a:off x="3105848" y="4015738"/>
                    <a:ext cx="152400" cy="187324"/>
                  </a:xfrm>
                  <a:custGeom>
                    <a:avLst/>
                    <a:gdLst>
                      <a:gd name="connsiteX0" fmla="*/ 125730 w 152400"/>
                      <a:gd name="connsiteY0" fmla="*/ 0 h 186690"/>
                      <a:gd name="connsiteX1" fmla="*/ 152400 w 152400"/>
                      <a:gd name="connsiteY1" fmla="*/ 175260 h 186690"/>
                      <a:gd name="connsiteX2" fmla="*/ 30480 w 152400"/>
                      <a:gd name="connsiteY2" fmla="*/ 186690 h 186690"/>
                      <a:gd name="connsiteX3" fmla="*/ 0 w 152400"/>
                      <a:gd name="connsiteY3" fmla="*/ 3810 h 186690"/>
                      <a:gd name="connsiteX4" fmla="*/ 64770 w 152400"/>
                      <a:gd name="connsiteY4" fmla="*/ 0 h 186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86690">
                        <a:moveTo>
                          <a:pt x="125730" y="0"/>
                        </a:moveTo>
                        <a:lnTo>
                          <a:pt x="152400" y="175260"/>
                        </a:lnTo>
                        <a:lnTo>
                          <a:pt x="30480" y="186690"/>
                        </a:lnTo>
                        <a:lnTo>
                          <a:pt x="0" y="3810"/>
                        </a:lnTo>
                        <a:lnTo>
                          <a:pt x="64770" y="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39" name="Freeform 38"/>
                  <p:cNvSpPr/>
                  <p:nvPr/>
                </p:nvSpPr>
                <p:spPr>
                  <a:xfrm>
                    <a:off x="3356673" y="4034787"/>
                    <a:ext cx="174625" cy="168274"/>
                  </a:xfrm>
                  <a:custGeom>
                    <a:avLst/>
                    <a:gdLst>
                      <a:gd name="connsiteX0" fmla="*/ 0 w 175260"/>
                      <a:gd name="connsiteY0" fmla="*/ 3810 h 167640"/>
                      <a:gd name="connsiteX1" fmla="*/ 45720 w 175260"/>
                      <a:gd name="connsiteY1" fmla="*/ 167640 h 167640"/>
                      <a:gd name="connsiteX2" fmla="*/ 175260 w 175260"/>
                      <a:gd name="connsiteY2" fmla="*/ 152400 h 167640"/>
                      <a:gd name="connsiteX3" fmla="*/ 137160 w 175260"/>
                      <a:gd name="connsiteY3" fmla="*/ 0 h 167640"/>
                      <a:gd name="connsiteX4" fmla="*/ 0 w 175260"/>
                      <a:gd name="connsiteY4" fmla="*/ 3810 h 16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 h="167640">
                        <a:moveTo>
                          <a:pt x="0" y="3810"/>
                        </a:moveTo>
                        <a:lnTo>
                          <a:pt x="45720" y="167640"/>
                        </a:lnTo>
                        <a:lnTo>
                          <a:pt x="175260" y="152400"/>
                        </a:lnTo>
                        <a:lnTo>
                          <a:pt x="137160" y="0"/>
                        </a:lnTo>
                        <a:lnTo>
                          <a:pt x="0" y="3810"/>
                        </a:ln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40" name="Freeform 39"/>
                  <p:cNvSpPr/>
                  <p:nvPr/>
                </p:nvSpPr>
                <p:spPr>
                  <a:xfrm>
                    <a:off x="3517011" y="4018913"/>
                    <a:ext cx="155575" cy="179387"/>
                  </a:xfrm>
                  <a:custGeom>
                    <a:avLst/>
                    <a:gdLst>
                      <a:gd name="connsiteX0" fmla="*/ 121920 w 156210"/>
                      <a:gd name="connsiteY0" fmla="*/ 0 h 179070"/>
                      <a:gd name="connsiteX1" fmla="*/ 156210 w 156210"/>
                      <a:gd name="connsiteY1" fmla="*/ 179070 h 179070"/>
                      <a:gd name="connsiteX2" fmla="*/ 57150 w 156210"/>
                      <a:gd name="connsiteY2" fmla="*/ 179070 h 179070"/>
                      <a:gd name="connsiteX3" fmla="*/ 0 w 156210"/>
                      <a:gd name="connsiteY3" fmla="*/ 3810 h 179070"/>
                      <a:gd name="connsiteX4" fmla="*/ 121920 w 156210"/>
                      <a:gd name="connsiteY4" fmla="*/ 0 h 17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 h="179070">
                        <a:moveTo>
                          <a:pt x="121920" y="0"/>
                        </a:moveTo>
                        <a:lnTo>
                          <a:pt x="156210" y="179070"/>
                        </a:lnTo>
                        <a:lnTo>
                          <a:pt x="57150" y="179070"/>
                        </a:lnTo>
                        <a:lnTo>
                          <a:pt x="0" y="3810"/>
                        </a:lnTo>
                        <a:lnTo>
                          <a:pt x="121920" y="0"/>
                        </a:ln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41" name="Freeform 40"/>
                  <p:cNvSpPr/>
                  <p:nvPr/>
                </p:nvSpPr>
                <p:spPr>
                  <a:xfrm>
                    <a:off x="3661473" y="3988751"/>
                    <a:ext cx="106363" cy="244473"/>
                  </a:xfrm>
                  <a:custGeom>
                    <a:avLst/>
                    <a:gdLst>
                      <a:gd name="connsiteX0" fmla="*/ 80010 w 106680"/>
                      <a:gd name="connsiteY0" fmla="*/ 0 h 243840"/>
                      <a:gd name="connsiteX1" fmla="*/ 106680 w 106680"/>
                      <a:gd name="connsiteY1" fmla="*/ 228600 h 243840"/>
                      <a:gd name="connsiteX2" fmla="*/ 45720 w 106680"/>
                      <a:gd name="connsiteY2" fmla="*/ 243840 h 243840"/>
                      <a:gd name="connsiteX3" fmla="*/ 0 w 106680"/>
                      <a:gd name="connsiteY3" fmla="*/ 19050 h 243840"/>
                      <a:gd name="connsiteX4" fmla="*/ 80010 w 106680"/>
                      <a:gd name="connsiteY4" fmla="*/ 0 h 243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243840">
                        <a:moveTo>
                          <a:pt x="80010" y="0"/>
                        </a:moveTo>
                        <a:lnTo>
                          <a:pt x="106680" y="228600"/>
                        </a:lnTo>
                        <a:lnTo>
                          <a:pt x="45720" y="243840"/>
                        </a:lnTo>
                        <a:lnTo>
                          <a:pt x="0" y="19050"/>
                        </a:lnTo>
                        <a:lnTo>
                          <a:pt x="80010" y="0"/>
                        </a:ln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grpSp>
            <p:sp>
              <p:nvSpPr>
                <p:cNvPr id="43" name="Freeform 42"/>
                <p:cNvSpPr/>
                <p:nvPr/>
              </p:nvSpPr>
              <p:spPr>
                <a:xfrm>
                  <a:off x="3112198" y="2596523"/>
                  <a:ext cx="103188" cy="165099"/>
                </a:xfrm>
                <a:custGeom>
                  <a:avLst/>
                  <a:gdLst>
                    <a:gd name="connsiteX0" fmla="*/ 25400 w 104140"/>
                    <a:gd name="connsiteY0" fmla="*/ 0 h 165100"/>
                    <a:gd name="connsiteX1" fmla="*/ 0 w 104140"/>
                    <a:gd name="connsiteY1" fmla="*/ 121920 h 165100"/>
                    <a:gd name="connsiteX2" fmla="*/ 45720 w 104140"/>
                    <a:gd name="connsiteY2" fmla="*/ 165100 h 165100"/>
                    <a:gd name="connsiteX3" fmla="*/ 99060 w 104140"/>
                    <a:gd name="connsiteY3" fmla="*/ 114300 h 165100"/>
                    <a:gd name="connsiteX4" fmla="*/ 104140 w 104140"/>
                    <a:gd name="connsiteY4" fmla="*/ 35560 h 165100"/>
                    <a:gd name="connsiteX5" fmla="*/ 88900 w 104140"/>
                    <a:gd name="connsiteY5" fmla="*/ 254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140" h="165100">
                      <a:moveTo>
                        <a:pt x="25400" y="0"/>
                      </a:moveTo>
                      <a:lnTo>
                        <a:pt x="0" y="121920"/>
                      </a:lnTo>
                      <a:lnTo>
                        <a:pt x="45720" y="165100"/>
                      </a:lnTo>
                      <a:lnTo>
                        <a:pt x="99060" y="114300"/>
                      </a:lnTo>
                      <a:lnTo>
                        <a:pt x="104140" y="35560"/>
                      </a:lnTo>
                      <a:lnTo>
                        <a:pt x="88900" y="254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44" name="Freeform 43"/>
                <p:cNvSpPr/>
                <p:nvPr/>
              </p:nvSpPr>
              <p:spPr>
                <a:xfrm>
                  <a:off x="3016948" y="2598111"/>
                  <a:ext cx="88900" cy="160336"/>
                </a:xfrm>
                <a:custGeom>
                  <a:avLst/>
                  <a:gdLst>
                    <a:gd name="connsiteX0" fmla="*/ 7620 w 88900"/>
                    <a:gd name="connsiteY0" fmla="*/ 0 h 160020"/>
                    <a:gd name="connsiteX1" fmla="*/ 88900 w 88900"/>
                    <a:gd name="connsiteY1" fmla="*/ 5080 h 160020"/>
                    <a:gd name="connsiteX2" fmla="*/ 68580 w 88900"/>
                    <a:gd name="connsiteY2" fmla="*/ 160020 h 160020"/>
                    <a:gd name="connsiteX3" fmla="*/ 0 w 88900"/>
                    <a:gd name="connsiteY3" fmla="*/ 147320 h 160020"/>
                    <a:gd name="connsiteX4" fmla="*/ 7620 w 88900"/>
                    <a:gd name="connsiteY4" fmla="*/ 0 h 160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 h="160020">
                      <a:moveTo>
                        <a:pt x="7620" y="0"/>
                      </a:moveTo>
                      <a:lnTo>
                        <a:pt x="88900" y="5080"/>
                      </a:lnTo>
                      <a:lnTo>
                        <a:pt x="68580" y="160020"/>
                      </a:lnTo>
                      <a:lnTo>
                        <a:pt x="0" y="147320"/>
                      </a:lnTo>
                      <a:lnTo>
                        <a:pt x="762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45" name="Freeform 44"/>
                <p:cNvSpPr/>
                <p:nvPr/>
              </p:nvSpPr>
              <p:spPr>
                <a:xfrm>
                  <a:off x="2880423" y="2602873"/>
                  <a:ext cx="117475" cy="125412"/>
                </a:xfrm>
                <a:custGeom>
                  <a:avLst/>
                  <a:gdLst>
                    <a:gd name="connsiteX0" fmla="*/ 114300 w 116840"/>
                    <a:gd name="connsiteY0" fmla="*/ 0 h 124460"/>
                    <a:gd name="connsiteX1" fmla="*/ 116840 w 116840"/>
                    <a:gd name="connsiteY1" fmla="*/ 124460 h 124460"/>
                    <a:gd name="connsiteX2" fmla="*/ 0 w 116840"/>
                    <a:gd name="connsiteY2" fmla="*/ 124460 h 124460"/>
                    <a:gd name="connsiteX3" fmla="*/ 10160 w 116840"/>
                    <a:gd name="connsiteY3" fmla="*/ 27940 h 124460"/>
                    <a:gd name="connsiteX4" fmla="*/ 55880 w 116840"/>
                    <a:gd name="connsiteY4" fmla="*/ 17780 h 12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 h="124460">
                      <a:moveTo>
                        <a:pt x="114300" y="0"/>
                      </a:moveTo>
                      <a:cubicBezTo>
                        <a:pt x="115147" y="41487"/>
                        <a:pt x="115993" y="82973"/>
                        <a:pt x="116840" y="124460"/>
                      </a:cubicBezTo>
                      <a:lnTo>
                        <a:pt x="0" y="124460"/>
                      </a:lnTo>
                      <a:lnTo>
                        <a:pt x="10160" y="27940"/>
                      </a:lnTo>
                      <a:lnTo>
                        <a:pt x="55880" y="1778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46" name="Freeform 45"/>
                <p:cNvSpPr/>
                <p:nvPr/>
              </p:nvSpPr>
              <p:spPr>
                <a:xfrm>
                  <a:off x="2562923" y="2483812"/>
                  <a:ext cx="198438" cy="207960"/>
                </a:xfrm>
                <a:custGeom>
                  <a:avLst/>
                  <a:gdLst>
                    <a:gd name="connsiteX0" fmla="*/ 198120 w 198120"/>
                    <a:gd name="connsiteY0" fmla="*/ 121920 h 208280"/>
                    <a:gd name="connsiteX1" fmla="*/ 144780 w 198120"/>
                    <a:gd name="connsiteY1" fmla="*/ 208280 h 208280"/>
                    <a:gd name="connsiteX2" fmla="*/ 0 w 198120"/>
                    <a:gd name="connsiteY2" fmla="*/ 144780 h 208280"/>
                    <a:gd name="connsiteX3" fmla="*/ 99060 w 198120"/>
                    <a:gd name="connsiteY3" fmla="*/ 0 h 208280"/>
                    <a:gd name="connsiteX4" fmla="*/ 144780 w 198120"/>
                    <a:gd name="connsiteY4" fmla="*/ 66040 h 208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 h="208280">
                      <a:moveTo>
                        <a:pt x="198120" y="121920"/>
                      </a:moveTo>
                      <a:lnTo>
                        <a:pt x="144780" y="208280"/>
                      </a:lnTo>
                      <a:lnTo>
                        <a:pt x="0" y="144780"/>
                      </a:lnTo>
                      <a:lnTo>
                        <a:pt x="99060" y="0"/>
                      </a:lnTo>
                      <a:lnTo>
                        <a:pt x="144780" y="6604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47" name="Freeform 46"/>
                <p:cNvSpPr/>
                <p:nvPr/>
              </p:nvSpPr>
              <p:spPr>
                <a:xfrm>
                  <a:off x="2445448" y="2390149"/>
                  <a:ext cx="188913" cy="220661"/>
                </a:xfrm>
                <a:custGeom>
                  <a:avLst/>
                  <a:gdLst>
                    <a:gd name="connsiteX0" fmla="*/ 187960 w 187960"/>
                    <a:gd name="connsiteY0" fmla="*/ 68580 h 220980"/>
                    <a:gd name="connsiteX1" fmla="*/ 101600 w 187960"/>
                    <a:gd name="connsiteY1" fmla="*/ 220980 h 220980"/>
                    <a:gd name="connsiteX2" fmla="*/ 0 w 187960"/>
                    <a:gd name="connsiteY2" fmla="*/ 154940 h 220980"/>
                    <a:gd name="connsiteX3" fmla="*/ 106680 w 187960"/>
                    <a:gd name="connsiteY3" fmla="*/ 0 h 220980"/>
                    <a:gd name="connsiteX4" fmla="*/ 187960 w 187960"/>
                    <a:gd name="connsiteY4" fmla="*/ 68580 h 220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60" h="220980">
                      <a:moveTo>
                        <a:pt x="187960" y="68580"/>
                      </a:moveTo>
                      <a:lnTo>
                        <a:pt x="101600" y="220980"/>
                      </a:lnTo>
                      <a:lnTo>
                        <a:pt x="0" y="154940"/>
                      </a:lnTo>
                      <a:lnTo>
                        <a:pt x="106680" y="0"/>
                      </a:lnTo>
                      <a:lnTo>
                        <a:pt x="187960" y="68580"/>
                      </a:ln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48" name="Freeform 47"/>
                <p:cNvSpPr/>
                <p:nvPr/>
              </p:nvSpPr>
              <p:spPr>
                <a:xfrm>
                  <a:off x="2080323" y="2374275"/>
                  <a:ext cx="131763" cy="120649"/>
                </a:xfrm>
                <a:custGeom>
                  <a:avLst/>
                  <a:gdLst>
                    <a:gd name="connsiteX0" fmla="*/ 0 w 132080"/>
                    <a:gd name="connsiteY0" fmla="*/ 10160 h 119380"/>
                    <a:gd name="connsiteX1" fmla="*/ 71120 w 132080"/>
                    <a:gd name="connsiteY1" fmla="*/ 119380 h 119380"/>
                    <a:gd name="connsiteX2" fmla="*/ 132080 w 132080"/>
                    <a:gd name="connsiteY2" fmla="*/ 88900 h 119380"/>
                    <a:gd name="connsiteX3" fmla="*/ 71120 w 132080"/>
                    <a:gd name="connsiteY3" fmla="*/ 0 h 119380"/>
                    <a:gd name="connsiteX4" fmla="*/ 0 w 132080"/>
                    <a:gd name="connsiteY4" fmla="*/ 10160 h 119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 h="119380">
                      <a:moveTo>
                        <a:pt x="0" y="10160"/>
                      </a:moveTo>
                      <a:lnTo>
                        <a:pt x="71120" y="119380"/>
                      </a:lnTo>
                      <a:lnTo>
                        <a:pt x="132080" y="88900"/>
                      </a:lnTo>
                      <a:lnTo>
                        <a:pt x="71120" y="0"/>
                      </a:lnTo>
                      <a:lnTo>
                        <a:pt x="0" y="10160"/>
                      </a:ln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49" name="Freeform 48"/>
                <p:cNvSpPr/>
                <p:nvPr/>
              </p:nvSpPr>
              <p:spPr>
                <a:xfrm>
                  <a:off x="1956498" y="2407612"/>
                  <a:ext cx="171450" cy="169861"/>
                </a:xfrm>
                <a:custGeom>
                  <a:avLst/>
                  <a:gdLst>
                    <a:gd name="connsiteX0" fmla="*/ 0 w 172720"/>
                    <a:gd name="connsiteY0" fmla="*/ 81280 h 170180"/>
                    <a:gd name="connsiteX1" fmla="*/ 60960 w 172720"/>
                    <a:gd name="connsiteY1" fmla="*/ 170180 h 170180"/>
                    <a:gd name="connsiteX2" fmla="*/ 172720 w 172720"/>
                    <a:gd name="connsiteY2" fmla="*/ 109220 h 170180"/>
                    <a:gd name="connsiteX3" fmla="*/ 96520 w 172720"/>
                    <a:gd name="connsiteY3" fmla="*/ 0 h 170180"/>
                    <a:gd name="connsiteX4" fmla="*/ 38100 w 172720"/>
                    <a:gd name="connsiteY4" fmla="*/ 43180 h 170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20" h="170180">
                      <a:moveTo>
                        <a:pt x="0" y="81280"/>
                      </a:moveTo>
                      <a:lnTo>
                        <a:pt x="60960" y="170180"/>
                      </a:lnTo>
                      <a:lnTo>
                        <a:pt x="172720" y="109220"/>
                      </a:lnTo>
                      <a:lnTo>
                        <a:pt x="96520" y="0"/>
                      </a:lnTo>
                      <a:lnTo>
                        <a:pt x="38100" y="4318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50" name="Freeform 49"/>
                <p:cNvSpPr/>
                <p:nvPr/>
              </p:nvSpPr>
              <p:spPr>
                <a:xfrm>
                  <a:off x="1831086" y="2507624"/>
                  <a:ext cx="182562" cy="184149"/>
                </a:xfrm>
                <a:custGeom>
                  <a:avLst/>
                  <a:gdLst>
                    <a:gd name="connsiteX0" fmla="*/ 0 w 162560"/>
                    <a:gd name="connsiteY0" fmla="*/ 73660 h 167640"/>
                    <a:gd name="connsiteX1" fmla="*/ 81280 w 162560"/>
                    <a:gd name="connsiteY1" fmla="*/ 167640 h 167640"/>
                    <a:gd name="connsiteX2" fmla="*/ 162560 w 162560"/>
                    <a:gd name="connsiteY2" fmla="*/ 111760 h 167640"/>
                    <a:gd name="connsiteX3" fmla="*/ 86360 w 162560"/>
                    <a:gd name="connsiteY3" fmla="*/ 0 h 167640"/>
                    <a:gd name="connsiteX4" fmla="*/ 0 w 162560"/>
                    <a:gd name="connsiteY4" fmla="*/ 73660 h 16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60" h="167640">
                      <a:moveTo>
                        <a:pt x="0" y="73660"/>
                      </a:moveTo>
                      <a:lnTo>
                        <a:pt x="81280" y="167640"/>
                      </a:lnTo>
                      <a:lnTo>
                        <a:pt x="162560" y="111760"/>
                      </a:lnTo>
                      <a:lnTo>
                        <a:pt x="86360" y="0"/>
                      </a:lnTo>
                      <a:lnTo>
                        <a:pt x="0" y="73660"/>
                      </a:ln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51" name="Freeform 50"/>
                <p:cNvSpPr/>
                <p:nvPr/>
              </p:nvSpPr>
              <p:spPr>
                <a:xfrm>
                  <a:off x="1742186" y="2644148"/>
                  <a:ext cx="68262" cy="98424"/>
                </a:xfrm>
                <a:custGeom>
                  <a:avLst/>
                  <a:gdLst>
                    <a:gd name="connsiteX0" fmla="*/ 0 w 68580"/>
                    <a:gd name="connsiteY0" fmla="*/ 0 h 99060"/>
                    <a:gd name="connsiteX1" fmla="*/ 15240 w 68580"/>
                    <a:gd name="connsiteY1" fmla="*/ 99060 h 99060"/>
                    <a:gd name="connsiteX2" fmla="*/ 68580 w 68580"/>
                    <a:gd name="connsiteY2" fmla="*/ 93980 h 99060"/>
                    <a:gd name="connsiteX3" fmla="*/ 53340 w 68580"/>
                    <a:gd name="connsiteY3" fmla="*/ 17780 h 99060"/>
                    <a:gd name="connsiteX4" fmla="*/ 0 w 68580"/>
                    <a:gd name="connsiteY4" fmla="*/ 0 h 99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 h="99060">
                      <a:moveTo>
                        <a:pt x="0" y="0"/>
                      </a:moveTo>
                      <a:lnTo>
                        <a:pt x="15240" y="99060"/>
                      </a:lnTo>
                      <a:lnTo>
                        <a:pt x="68580" y="93980"/>
                      </a:lnTo>
                      <a:lnTo>
                        <a:pt x="53340" y="17780"/>
                      </a:lnTo>
                      <a:lnTo>
                        <a:pt x="0" y="0"/>
                      </a:ln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52" name="Freeform 51"/>
                <p:cNvSpPr/>
                <p:nvPr/>
              </p:nvSpPr>
              <p:spPr>
                <a:xfrm>
                  <a:off x="1569148" y="2590173"/>
                  <a:ext cx="160338" cy="203199"/>
                </a:xfrm>
                <a:custGeom>
                  <a:avLst/>
                  <a:gdLst>
                    <a:gd name="connsiteX0" fmla="*/ 124460 w 160020"/>
                    <a:gd name="connsiteY0" fmla="*/ 30480 h 203200"/>
                    <a:gd name="connsiteX1" fmla="*/ 152400 w 160020"/>
                    <a:gd name="connsiteY1" fmla="*/ 81280 h 203200"/>
                    <a:gd name="connsiteX2" fmla="*/ 160020 w 160020"/>
                    <a:gd name="connsiteY2" fmla="*/ 137160 h 203200"/>
                    <a:gd name="connsiteX3" fmla="*/ 12700 w 160020"/>
                    <a:gd name="connsiteY3" fmla="*/ 203200 h 203200"/>
                    <a:gd name="connsiteX4" fmla="*/ 10160 w 160020"/>
                    <a:gd name="connsiteY4" fmla="*/ 88900 h 203200"/>
                    <a:gd name="connsiteX5" fmla="*/ 0 w 160020"/>
                    <a:gd name="connsiteY5" fmla="*/ 0 h 203200"/>
                    <a:gd name="connsiteX6" fmla="*/ 66040 w 160020"/>
                    <a:gd name="connsiteY6" fmla="*/ 1524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20" h="203200">
                      <a:moveTo>
                        <a:pt x="124460" y="30480"/>
                      </a:moveTo>
                      <a:lnTo>
                        <a:pt x="152400" y="81280"/>
                      </a:lnTo>
                      <a:lnTo>
                        <a:pt x="160020" y="137160"/>
                      </a:lnTo>
                      <a:lnTo>
                        <a:pt x="12700" y="203200"/>
                      </a:lnTo>
                      <a:cubicBezTo>
                        <a:pt x="11853" y="165100"/>
                        <a:pt x="11007" y="127000"/>
                        <a:pt x="10160" y="88900"/>
                      </a:cubicBezTo>
                      <a:lnTo>
                        <a:pt x="0" y="0"/>
                      </a:lnTo>
                      <a:lnTo>
                        <a:pt x="66040" y="1524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53" name="Freeform 52"/>
                <p:cNvSpPr/>
                <p:nvPr/>
              </p:nvSpPr>
              <p:spPr>
                <a:xfrm>
                  <a:off x="1465961" y="2572711"/>
                  <a:ext cx="90487" cy="239710"/>
                </a:xfrm>
                <a:custGeom>
                  <a:avLst/>
                  <a:gdLst>
                    <a:gd name="connsiteX0" fmla="*/ 68580 w 91440"/>
                    <a:gd name="connsiteY0" fmla="*/ 12700 h 238760"/>
                    <a:gd name="connsiteX1" fmla="*/ 91440 w 91440"/>
                    <a:gd name="connsiteY1" fmla="*/ 210820 h 238760"/>
                    <a:gd name="connsiteX2" fmla="*/ 0 w 91440"/>
                    <a:gd name="connsiteY2" fmla="*/ 238760 h 238760"/>
                    <a:gd name="connsiteX3" fmla="*/ 12700 w 91440"/>
                    <a:gd name="connsiteY3" fmla="*/ 147320 h 238760"/>
                    <a:gd name="connsiteX4" fmla="*/ 7620 w 91440"/>
                    <a:gd name="connsiteY4" fmla="*/ 71120 h 238760"/>
                    <a:gd name="connsiteX5" fmla="*/ 5080 w 91440"/>
                    <a:gd name="connsiteY5" fmla="*/ 0 h 238760"/>
                    <a:gd name="connsiteX6" fmla="*/ 68580 w 91440"/>
                    <a:gd name="connsiteY6" fmla="*/ 12700 h 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 h="238760">
                      <a:moveTo>
                        <a:pt x="68580" y="12700"/>
                      </a:moveTo>
                      <a:lnTo>
                        <a:pt x="91440" y="210820"/>
                      </a:lnTo>
                      <a:lnTo>
                        <a:pt x="0" y="238760"/>
                      </a:lnTo>
                      <a:lnTo>
                        <a:pt x="12700" y="147320"/>
                      </a:lnTo>
                      <a:lnTo>
                        <a:pt x="7620" y="71120"/>
                      </a:lnTo>
                      <a:cubicBezTo>
                        <a:pt x="6773" y="47413"/>
                        <a:pt x="5927" y="23707"/>
                        <a:pt x="5080" y="0"/>
                      </a:cubicBezTo>
                      <a:lnTo>
                        <a:pt x="68580" y="12700"/>
                      </a:ln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54" name="Freeform 53"/>
                <p:cNvSpPr/>
                <p:nvPr/>
              </p:nvSpPr>
              <p:spPr>
                <a:xfrm>
                  <a:off x="1346898" y="2560011"/>
                  <a:ext cx="107950" cy="266698"/>
                </a:xfrm>
                <a:custGeom>
                  <a:avLst/>
                  <a:gdLst>
                    <a:gd name="connsiteX0" fmla="*/ 81280 w 109220"/>
                    <a:gd name="connsiteY0" fmla="*/ 0 h 266700"/>
                    <a:gd name="connsiteX1" fmla="*/ 109220 w 109220"/>
                    <a:gd name="connsiteY1" fmla="*/ 111760 h 266700"/>
                    <a:gd name="connsiteX2" fmla="*/ 101600 w 109220"/>
                    <a:gd name="connsiteY2" fmla="*/ 210820 h 266700"/>
                    <a:gd name="connsiteX3" fmla="*/ 83820 w 109220"/>
                    <a:gd name="connsiteY3" fmla="*/ 266700 h 266700"/>
                    <a:gd name="connsiteX4" fmla="*/ 15240 w 109220"/>
                    <a:gd name="connsiteY4" fmla="*/ 243840 h 266700"/>
                    <a:gd name="connsiteX5" fmla="*/ 0 w 109220"/>
                    <a:gd name="connsiteY5" fmla="*/ 83820 h 266700"/>
                    <a:gd name="connsiteX6" fmla="*/ 25400 w 109220"/>
                    <a:gd name="connsiteY6" fmla="*/ 12700 h 266700"/>
                    <a:gd name="connsiteX7" fmla="*/ 27940 w 109220"/>
                    <a:gd name="connsiteY7" fmla="*/ 12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 h="266700">
                      <a:moveTo>
                        <a:pt x="81280" y="0"/>
                      </a:moveTo>
                      <a:lnTo>
                        <a:pt x="109220" y="111760"/>
                      </a:lnTo>
                      <a:lnTo>
                        <a:pt x="101600" y="210820"/>
                      </a:lnTo>
                      <a:lnTo>
                        <a:pt x="83820" y="266700"/>
                      </a:lnTo>
                      <a:lnTo>
                        <a:pt x="15240" y="243840"/>
                      </a:lnTo>
                      <a:lnTo>
                        <a:pt x="0" y="83820"/>
                      </a:lnTo>
                      <a:lnTo>
                        <a:pt x="25400" y="12700"/>
                      </a:lnTo>
                      <a:lnTo>
                        <a:pt x="27940" y="1270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grpSp>
          <p:sp>
            <p:nvSpPr>
              <p:cNvPr id="57" name="Freeform 56"/>
              <p:cNvSpPr/>
              <p:nvPr/>
            </p:nvSpPr>
            <p:spPr>
              <a:xfrm>
                <a:off x="2626423" y="4545959"/>
                <a:ext cx="231775" cy="257173"/>
              </a:xfrm>
              <a:custGeom>
                <a:avLst/>
                <a:gdLst>
                  <a:gd name="connsiteX0" fmla="*/ 0 w 231140"/>
                  <a:gd name="connsiteY0" fmla="*/ 91440 h 256540"/>
                  <a:gd name="connsiteX1" fmla="*/ 58420 w 231140"/>
                  <a:gd name="connsiteY1" fmla="*/ 256540 h 256540"/>
                  <a:gd name="connsiteX2" fmla="*/ 162560 w 231140"/>
                  <a:gd name="connsiteY2" fmla="*/ 256540 h 256540"/>
                  <a:gd name="connsiteX3" fmla="*/ 231140 w 231140"/>
                  <a:gd name="connsiteY3" fmla="*/ 243840 h 256540"/>
                  <a:gd name="connsiteX4" fmla="*/ 215900 w 231140"/>
                  <a:gd name="connsiteY4" fmla="*/ 60960 h 256540"/>
                  <a:gd name="connsiteX5" fmla="*/ 91440 w 231140"/>
                  <a:gd name="connsiteY5" fmla="*/ 0 h 256540"/>
                  <a:gd name="connsiteX6" fmla="*/ 45720 w 231140"/>
                  <a:gd name="connsiteY6" fmla="*/ 30480 h 25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140" h="256540">
                    <a:moveTo>
                      <a:pt x="0" y="91440"/>
                    </a:moveTo>
                    <a:lnTo>
                      <a:pt x="58420" y="256540"/>
                    </a:lnTo>
                    <a:lnTo>
                      <a:pt x="162560" y="256540"/>
                    </a:lnTo>
                    <a:lnTo>
                      <a:pt x="231140" y="243840"/>
                    </a:lnTo>
                    <a:lnTo>
                      <a:pt x="215900" y="60960"/>
                    </a:lnTo>
                    <a:lnTo>
                      <a:pt x="91440" y="0"/>
                    </a:lnTo>
                    <a:lnTo>
                      <a:pt x="45720" y="3048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58" name="Freeform 57"/>
              <p:cNvSpPr/>
              <p:nvPr/>
            </p:nvSpPr>
            <p:spPr>
              <a:xfrm>
                <a:off x="1448498" y="5763563"/>
                <a:ext cx="776288" cy="261935"/>
              </a:xfrm>
              <a:custGeom>
                <a:avLst/>
                <a:gdLst>
                  <a:gd name="connsiteX0" fmla="*/ 27940 w 777240"/>
                  <a:gd name="connsiteY0" fmla="*/ 0 h 261620"/>
                  <a:gd name="connsiteX1" fmla="*/ 129540 w 777240"/>
                  <a:gd name="connsiteY1" fmla="*/ 15240 h 261620"/>
                  <a:gd name="connsiteX2" fmla="*/ 208280 w 777240"/>
                  <a:gd name="connsiteY2" fmla="*/ 12700 h 261620"/>
                  <a:gd name="connsiteX3" fmla="*/ 271780 w 777240"/>
                  <a:gd name="connsiteY3" fmla="*/ 15240 h 261620"/>
                  <a:gd name="connsiteX4" fmla="*/ 363220 w 777240"/>
                  <a:gd name="connsiteY4" fmla="*/ 45720 h 261620"/>
                  <a:gd name="connsiteX5" fmla="*/ 434340 w 777240"/>
                  <a:gd name="connsiteY5" fmla="*/ 76200 h 261620"/>
                  <a:gd name="connsiteX6" fmla="*/ 571500 w 777240"/>
                  <a:gd name="connsiteY6" fmla="*/ 73660 h 261620"/>
                  <a:gd name="connsiteX7" fmla="*/ 662940 w 777240"/>
                  <a:gd name="connsiteY7" fmla="*/ 76200 h 261620"/>
                  <a:gd name="connsiteX8" fmla="*/ 739140 w 777240"/>
                  <a:gd name="connsiteY8" fmla="*/ 66040 h 261620"/>
                  <a:gd name="connsiteX9" fmla="*/ 777240 w 777240"/>
                  <a:gd name="connsiteY9" fmla="*/ 66040 h 261620"/>
                  <a:gd name="connsiteX10" fmla="*/ 769620 w 777240"/>
                  <a:gd name="connsiteY10" fmla="*/ 147320 h 261620"/>
                  <a:gd name="connsiteX11" fmla="*/ 378460 w 777240"/>
                  <a:gd name="connsiteY11" fmla="*/ 261620 h 261620"/>
                  <a:gd name="connsiteX12" fmla="*/ 81280 w 777240"/>
                  <a:gd name="connsiteY12" fmla="*/ 238760 h 261620"/>
                  <a:gd name="connsiteX13" fmla="*/ 0 w 777240"/>
                  <a:gd name="connsiteY13" fmla="*/ 68580 h 261620"/>
                  <a:gd name="connsiteX14" fmla="*/ 0 w 777240"/>
                  <a:gd name="connsiteY14" fmla="*/ 4318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7240" h="261620">
                    <a:moveTo>
                      <a:pt x="27940" y="0"/>
                    </a:moveTo>
                    <a:lnTo>
                      <a:pt x="129540" y="15240"/>
                    </a:lnTo>
                    <a:lnTo>
                      <a:pt x="208280" y="12700"/>
                    </a:lnTo>
                    <a:lnTo>
                      <a:pt x="271780" y="15240"/>
                    </a:lnTo>
                    <a:lnTo>
                      <a:pt x="363220" y="45720"/>
                    </a:lnTo>
                    <a:lnTo>
                      <a:pt x="434340" y="76200"/>
                    </a:lnTo>
                    <a:lnTo>
                      <a:pt x="571500" y="73660"/>
                    </a:lnTo>
                    <a:lnTo>
                      <a:pt x="662940" y="76200"/>
                    </a:lnTo>
                    <a:lnTo>
                      <a:pt x="739140" y="66040"/>
                    </a:lnTo>
                    <a:lnTo>
                      <a:pt x="777240" y="66040"/>
                    </a:lnTo>
                    <a:lnTo>
                      <a:pt x="769620" y="147320"/>
                    </a:lnTo>
                    <a:lnTo>
                      <a:pt x="378460" y="261620"/>
                    </a:lnTo>
                    <a:lnTo>
                      <a:pt x="81280" y="238760"/>
                    </a:lnTo>
                    <a:lnTo>
                      <a:pt x="0" y="68580"/>
                    </a:lnTo>
                    <a:lnTo>
                      <a:pt x="0" y="4318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59" name="Freeform 58"/>
              <p:cNvSpPr/>
              <p:nvPr/>
            </p:nvSpPr>
            <p:spPr>
              <a:xfrm>
                <a:off x="2283523" y="5801663"/>
                <a:ext cx="765175" cy="166686"/>
              </a:xfrm>
              <a:custGeom>
                <a:avLst/>
                <a:gdLst>
                  <a:gd name="connsiteX0" fmla="*/ 0 w 764540"/>
                  <a:gd name="connsiteY0" fmla="*/ 30480 h 167640"/>
                  <a:gd name="connsiteX1" fmla="*/ 17780 w 764540"/>
                  <a:gd name="connsiteY1" fmla="*/ 142240 h 167640"/>
                  <a:gd name="connsiteX2" fmla="*/ 157480 w 764540"/>
                  <a:gd name="connsiteY2" fmla="*/ 116840 h 167640"/>
                  <a:gd name="connsiteX3" fmla="*/ 256540 w 764540"/>
                  <a:gd name="connsiteY3" fmla="*/ 111760 h 167640"/>
                  <a:gd name="connsiteX4" fmla="*/ 396240 w 764540"/>
                  <a:gd name="connsiteY4" fmla="*/ 129540 h 167640"/>
                  <a:gd name="connsiteX5" fmla="*/ 533400 w 764540"/>
                  <a:gd name="connsiteY5" fmla="*/ 152400 h 167640"/>
                  <a:gd name="connsiteX6" fmla="*/ 711200 w 764540"/>
                  <a:gd name="connsiteY6" fmla="*/ 167640 h 167640"/>
                  <a:gd name="connsiteX7" fmla="*/ 764540 w 764540"/>
                  <a:gd name="connsiteY7" fmla="*/ 78740 h 167640"/>
                  <a:gd name="connsiteX8" fmla="*/ 632460 w 764540"/>
                  <a:gd name="connsiteY8" fmla="*/ 7620 h 167640"/>
                  <a:gd name="connsiteX9" fmla="*/ 533400 w 764540"/>
                  <a:gd name="connsiteY9" fmla="*/ 0 h 167640"/>
                  <a:gd name="connsiteX10" fmla="*/ 497840 w 764540"/>
                  <a:gd name="connsiteY10" fmla="*/ 48260 h 167640"/>
                  <a:gd name="connsiteX11" fmla="*/ 431800 w 764540"/>
                  <a:gd name="connsiteY11" fmla="*/ 50800 h 167640"/>
                  <a:gd name="connsiteX12" fmla="*/ 109220 w 764540"/>
                  <a:gd name="connsiteY12" fmla="*/ 45720 h 167640"/>
                  <a:gd name="connsiteX13" fmla="*/ 0 w 764540"/>
                  <a:gd name="connsiteY13" fmla="*/ 30480 h 16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4540" h="167640">
                    <a:moveTo>
                      <a:pt x="0" y="30480"/>
                    </a:moveTo>
                    <a:lnTo>
                      <a:pt x="17780" y="142240"/>
                    </a:lnTo>
                    <a:lnTo>
                      <a:pt x="157480" y="116840"/>
                    </a:lnTo>
                    <a:lnTo>
                      <a:pt x="256540" y="111760"/>
                    </a:lnTo>
                    <a:lnTo>
                      <a:pt x="396240" y="129540"/>
                    </a:lnTo>
                    <a:lnTo>
                      <a:pt x="533400" y="152400"/>
                    </a:lnTo>
                    <a:lnTo>
                      <a:pt x="711200" y="167640"/>
                    </a:lnTo>
                    <a:lnTo>
                      <a:pt x="764540" y="78740"/>
                    </a:lnTo>
                    <a:lnTo>
                      <a:pt x="632460" y="7620"/>
                    </a:lnTo>
                    <a:lnTo>
                      <a:pt x="533400" y="0"/>
                    </a:lnTo>
                    <a:lnTo>
                      <a:pt x="497840" y="48260"/>
                    </a:lnTo>
                    <a:lnTo>
                      <a:pt x="431800" y="50800"/>
                    </a:lnTo>
                    <a:lnTo>
                      <a:pt x="109220" y="45720"/>
                    </a:lnTo>
                    <a:lnTo>
                      <a:pt x="0" y="304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grpSp>
      </p:grpSp>
      <p:grpSp>
        <p:nvGrpSpPr>
          <p:cNvPr id="11" name="Group 8197"/>
          <p:cNvGrpSpPr>
            <a:grpSpLocks/>
          </p:cNvGrpSpPr>
          <p:nvPr/>
        </p:nvGrpSpPr>
        <p:grpSpPr bwMode="auto">
          <a:xfrm rot="5602780">
            <a:off x="4549775" y="1614488"/>
            <a:ext cx="517525" cy="393700"/>
            <a:chOff x="5031740" y="1755140"/>
            <a:chExt cx="518160" cy="393887"/>
          </a:xfrm>
        </p:grpSpPr>
        <p:sp>
          <p:nvSpPr>
            <p:cNvPr id="8192" name="Freeform 8191"/>
            <p:cNvSpPr/>
            <p:nvPr/>
          </p:nvSpPr>
          <p:spPr>
            <a:xfrm rot="21147526">
              <a:off x="5072823" y="1900703"/>
              <a:ext cx="457761" cy="201709"/>
            </a:xfrm>
            <a:custGeom>
              <a:avLst/>
              <a:gdLst>
                <a:gd name="connsiteX0" fmla="*/ 0 w 457200"/>
                <a:gd name="connsiteY0" fmla="*/ 199103 h 203065"/>
                <a:gd name="connsiteX1" fmla="*/ 228600 w 457200"/>
                <a:gd name="connsiteY1" fmla="*/ 191729 h 203065"/>
                <a:gd name="connsiteX2" fmla="*/ 383458 w 457200"/>
                <a:gd name="connsiteY2" fmla="*/ 103239 h 203065"/>
                <a:gd name="connsiteX3" fmla="*/ 457200 w 457200"/>
                <a:gd name="connsiteY3" fmla="*/ 0 h 203065"/>
              </a:gdLst>
              <a:ahLst/>
              <a:cxnLst>
                <a:cxn ang="0">
                  <a:pos x="connsiteX0" y="connsiteY0"/>
                </a:cxn>
                <a:cxn ang="0">
                  <a:pos x="connsiteX1" y="connsiteY1"/>
                </a:cxn>
                <a:cxn ang="0">
                  <a:pos x="connsiteX2" y="connsiteY2"/>
                </a:cxn>
                <a:cxn ang="0">
                  <a:pos x="connsiteX3" y="connsiteY3"/>
                </a:cxn>
              </a:cxnLst>
              <a:rect l="l" t="t" r="r" b="b"/>
              <a:pathLst>
                <a:path w="457200" h="203065">
                  <a:moveTo>
                    <a:pt x="0" y="199103"/>
                  </a:moveTo>
                  <a:cubicBezTo>
                    <a:pt x="82345" y="203404"/>
                    <a:pt x="164690" y="207706"/>
                    <a:pt x="228600" y="191729"/>
                  </a:cubicBezTo>
                  <a:cubicBezTo>
                    <a:pt x="292510" y="175752"/>
                    <a:pt x="345358" y="135194"/>
                    <a:pt x="383458" y="103239"/>
                  </a:cubicBezTo>
                  <a:cubicBezTo>
                    <a:pt x="421558" y="71284"/>
                    <a:pt x="439379" y="35642"/>
                    <a:pt x="457200" y="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8193" name="Freeform 8192"/>
            <p:cNvSpPr/>
            <p:nvPr/>
          </p:nvSpPr>
          <p:spPr>
            <a:xfrm>
              <a:off x="5447569" y="1774787"/>
              <a:ext cx="92188" cy="160414"/>
            </a:xfrm>
            <a:custGeom>
              <a:avLst/>
              <a:gdLst>
                <a:gd name="connsiteX0" fmla="*/ 86360 w 91440"/>
                <a:gd name="connsiteY0" fmla="*/ 0 h 160020"/>
                <a:gd name="connsiteX1" fmla="*/ 0 w 91440"/>
                <a:gd name="connsiteY1" fmla="*/ 119380 h 160020"/>
                <a:gd name="connsiteX2" fmla="*/ 91440 w 91440"/>
                <a:gd name="connsiteY2" fmla="*/ 160020 h 160020"/>
                <a:gd name="connsiteX3" fmla="*/ 86360 w 91440"/>
                <a:gd name="connsiteY3" fmla="*/ 0 h 160020"/>
              </a:gdLst>
              <a:ahLst/>
              <a:cxnLst>
                <a:cxn ang="0">
                  <a:pos x="connsiteX0" y="connsiteY0"/>
                </a:cxn>
                <a:cxn ang="0">
                  <a:pos x="connsiteX1" y="connsiteY1"/>
                </a:cxn>
                <a:cxn ang="0">
                  <a:pos x="connsiteX2" y="connsiteY2"/>
                </a:cxn>
                <a:cxn ang="0">
                  <a:pos x="connsiteX3" y="connsiteY3"/>
                </a:cxn>
              </a:cxnLst>
              <a:rect l="l" t="t" r="r" b="b"/>
              <a:pathLst>
                <a:path w="91440" h="160020">
                  <a:moveTo>
                    <a:pt x="86360" y="0"/>
                  </a:moveTo>
                  <a:lnTo>
                    <a:pt x="0" y="119380"/>
                  </a:lnTo>
                  <a:lnTo>
                    <a:pt x="91440" y="160020"/>
                  </a:lnTo>
                  <a:lnTo>
                    <a:pt x="86360" y="0"/>
                  </a:lnTo>
                  <a:close/>
                </a:path>
              </a:pathLst>
            </a:cu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8197" name="Freeform 8196"/>
            <p:cNvSpPr/>
            <p:nvPr/>
          </p:nvSpPr>
          <p:spPr>
            <a:xfrm>
              <a:off x="5016642" y="2057663"/>
              <a:ext cx="208217" cy="95295"/>
            </a:xfrm>
            <a:custGeom>
              <a:avLst/>
              <a:gdLst>
                <a:gd name="connsiteX0" fmla="*/ 0 w 208280"/>
                <a:gd name="connsiteY0" fmla="*/ 5080 h 139700"/>
                <a:gd name="connsiteX1" fmla="*/ 160020 w 208280"/>
                <a:gd name="connsiteY1" fmla="*/ 0 h 139700"/>
                <a:gd name="connsiteX2" fmla="*/ 208280 w 208280"/>
                <a:gd name="connsiteY2" fmla="*/ 45720 h 139700"/>
                <a:gd name="connsiteX3" fmla="*/ 175260 w 208280"/>
                <a:gd name="connsiteY3" fmla="*/ 124460 h 139700"/>
                <a:gd name="connsiteX4" fmla="*/ 91440 w 208280"/>
                <a:gd name="connsiteY4" fmla="*/ 137160 h 139700"/>
                <a:gd name="connsiteX5" fmla="*/ 7620 w 208280"/>
                <a:gd name="connsiteY5" fmla="*/ 139700 h 139700"/>
                <a:gd name="connsiteX6" fmla="*/ 33020 w 208280"/>
                <a:gd name="connsiteY6" fmla="*/ 88900 h 139700"/>
                <a:gd name="connsiteX7" fmla="*/ 0 w 208280"/>
                <a:gd name="connsiteY7" fmla="*/ 508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80" h="139700">
                  <a:moveTo>
                    <a:pt x="0" y="5080"/>
                  </a:moveTo>
                  <a:lnTo>
                    <a:pt x="160020" y="0"/>
                  </a:lnTo>
                  <a:lnTo>
                    <a:pt x="208280" y="45720"/>
                  </a:lnTo>
                  <a:lnTo>
                    <a:pt x="175260" y="124460"/>
                  </a:lnTo>
                  <a:lnTo>
                    <a:pt x="91440" y="137160"/>
                  </a:lnTo>
                  <a:lnTo>
                    <a:pt x="7620" y="139700"/>
                  </a:lnTo>
                  <a:lnTo>
                    <a:pt x="33020" y="88900"/>
                  </a:lnTo>
                  <a:lnTo>
                    <a:pt x="0" y="5080"/>
                  </a:lnTo>
                  <a:close/>
                </a:path>
              </a:pathLst>
            </a:cu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grpSp>
      <p:grpSp>
        <p:nvGrpSpPr>
          <p:cNvPr id="12" name="Group 70"/>
          <p:cNvGrpSpPr>
            <a:grpSpLocks/>
          </p:cNvGrpSpPr>
          <p:nvPr/>
        </p:nvGrpSpPr>
        <p:grpSpPr bwMode="auto">
          <a:xfrm rot="-1403797">
            <a:off x="6515100" y="1655763"/>
            <a:ext cx="517525" cy="393700"/>
            <a:chOff x="5031740" y="1755140"/>
            <a:chExt cx="518160" cy="393887"/>
          </a:xfrm>
        </p:grpSpPr>
        <p:sp>
          <p:nvSpPr>
            <p:cNvPr id="72" name="Freeform 71"/>
            <p:cNvSpPr/>
            <p:nvPr/>
          </p:nvSpPr>
          <p:spPr>
            <a:xfrm rot="21147526">
              <a:off x="5082398" y="1879976"/>
              <a:ext cx="457761" cy="201708"/>
            </a:xfrm>
            <a:custGeom>
              <a:avLst/>
              <a:gdLst>
                <a:gd name="connsiteX0" fmla="*/ 0 w 457200"/>
                <a:gd name="connsiteY0" fmla="*/ 199103 h 203065"/>
                <a:gd name="connsiteX1" fmla="*/ 228600 w 457200"/>
                <a:gd name="connsiteY1" fmla="*/ 191729 h 203065"/>
                <a:gd name="connsiteX2" fmla="*/ 383458 w 457200"/>
                <a:gd name="connsiteY2" fmla="*/ 103239 h 203065"/>
                <a:gd name="connsiteX3" fmla="*/ 457200 w 457200"/>
                <a:gd name="connsiteY3" fmla="*/ 0 h 203065"/>
              </a:gdLst>
              <a:ahLst/>
              <a:cxnLst>
                <a:cxn ang="0">
                  <a:pos x="connsiteX0" y="connsiteY0"/>
                </a:cxn>
                <a:cxn ang="0">
                  <a:pos x="connsiteX1" y="connsiteY1"/>
                </a:cxn>
                <a:cxn ang="0">
                  <a:pos x="connsiteX2" y="connsiteY2"/>
                </a:cxn>
                <a:cxn ang="0">
                  <a:pos x="connsiteX3" y="connsiteY3"/>
                </a:cxn>
              </a:cxnLst>
              <a:rect l="l" t="t" r="r" b="b"/>
              <a:pathLst>
                <a:path w="457200" h="203065">
                  <a:moveTo>
                    <a:pt x="0" y="199103"/>
                  </a:moveTo>
                  <a:cubicBezTo>
                    <a:pt x="82345" y="203404"/>
                    <a:pt x="164690" y="207706"/>
                    <a:pt x="228600" y="191729"/>
                  </a:cubicBezTo>
                  <a:cubicBezTo>
                    <a:pt x="292510" y="175752"/>
                    <a:pt x="345358" y="135194"/>
                    <a:pt x="383458" y="103239"/>
                  </a:cubicBezTo>
                  <a:cubicBezTo>
                    <a:pt x="421558" y="71284"/>
                    <a:pt x="439379" y="35642"/>
                    <a:pt x="457200" y="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73" name="Freeform 72"/>
            <p:cNvSpPr/>
            <p:nvPr/>
          </p:nvSpPr>
          <p:spPr>
            <a:xfrm>
              <a:off x="5455815" y="1756340"/>
              <a:ext cx="92188" cy="160413"/>
            </a:xfrm>
            <a:custGeom>
              <a:avLst/>
              <a:gdLst>
                <a:gd name="connsiteX0" fmla="*/ 86360 w 91440"/>
                <a:gd name="connsiteY0" fmla="*/ 0 h 160020"/>
                <a:gd name="connsiteX1" fmla="*/ 0 w 91440"/>
                <a:gd name="connsiteY1" fmla="*/ 119380 h 160020"/>
                <a:gd name="connsiteX2" fmla="*/ 91440 w 91440"/>
                <a:gd name="connsiteY2" fmla="*/ 160020 h 160020"/>
                <a:gd name="connsiteX3" fmla="*/ 86360 w 91440"/>
                <a:gd name="connsiteY3" fmla="*/ 0 h 160020"/>
              </a:gdLst>
              <a:ahLst/>
              <a:cxnLst>
                <a:cxn ang="0">
                  <a:pos x="connsiteX0" y="connsiteY0"/>
                </a:cxn>
                <a:cxn ang="0">
                  <a:pos x="connsiteX1" y="connsiteY1"/>
                </a:cxn>
                <a:cxn ang="0">
                  <a:pos x="connsiteX2" y="connsiteY2"/>
                </a:cxn>
                <a:cxn ang="0">
                  <a:pos x="connsiteX3" y="connsiteY3"/>
                </a:cxn>
              </a:cxnLst>
              <a:rect l="l" t="t" r="r" b="b"/>
              <a:pathLst>
                <a:path w="91440" h="160020">
                  <a:moveTo>
                    <a:pt x="86360" y="0"/>
                  </a:moveTo>
                  <a:lnTo>
                    <a:pt x="0" y="119380"/>
                  </a:lnTo>
                  <a:lnTo>
                    <a:pt x="91440" y="160020"/>
                  </a:lnTo>
                  <a:lnTo>
                    <a:pt x="86360" y="0"/>
                  </a:lnTo>
                  <a:close/>
                </a:path>
              </a:pathLst>
            </a:custGeom>
            <a:solidFill>
              <a:schemeClr val="tx1"/>
            </a:solidFill>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74" name="Freeform 73"/>
            <p:cNvSpPr/>
            <p:nvPr/>
          </p:nvSpPr>
          <p:spPr>
            <a:xfrm>
              <a:off x="5028553" y="2043722"/>
              <a:ext cx="208217" cy="95295"/>
            </a:xfrm>
            <a:custGeom>
              <a:avLst/>
              <a:gdLst>
                <a:gd name="connsiteX0" fmla="*/ 0 w 208280"/>
                <a:gd name="connsiteY0" fmla="*/ 5080 h 139700"/>
                <a:gd name="connsiteX1" fmla="*/ 160020 w 208280"/>
                <a:gd name="connsiteY1" fmla="*/ 0 h 139700"/>
                <a:gd name="connsiteX2" fmla="*/ 208280 w 208280"/>
                <a:gd name="connsiteY2" fmla="*/ 45720 h 139700"/>
                <a:gd name="connsiteX3" fmla="*/ 175260 w 208280"/>
                <a:gd name="connsiteY3" fmla="*/ 124460 h 139700"/>
                <a:gd name="connsiteX4" fmla="*/ 91440 w 208280"/>
                <a:gd name="connsiteY4" fmla="*/ 137160 h 139700"/>
                <a:gd name="connsiteX5" fmla="*/ 7620 w 208280"/>
                <a:gd name="connsiteY5" fmla="*/ 139700 h 139700"/>
                <a:gd name="connsiteX6" fmla="*/ 33020 w 208280"/>
                <a:gd name="connsiteY6" fmla="*/ 88900 h 139700"/>
                <a:gd name="connsiteX7" fmla="*/ 0 w 208280"/>
                <a:gd name="connsiteY7" fmla="*/ 508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80" h="139700">
                  <a:moveTo>
                    <a:pt x="0" y="5080"/>
                  </a:moveTo>
                  <a:lnTo>
                    <a:pt x="160020" y="0"/>
                  </a:lnTo>
                  <a:lnTo>
                    <a:pt x="208280" y="45720"/>
                  </a:lnTo>
                  <a:lnTo>
                    <a:pt x="175260" y="124460"/>
                  </a:lnTo>
                  <a:lnTo>
                    <a:pt x="91440" y="137160"/>
                  </a:lnTo>
                  <a:lnTo>
                    <a:pt x="7620" y="139700"/>
                  </a:lnTo>
                  <a:lnTo>
                    <a:pt x="33020" y="88900"/>
                  </a:lnTo>
                  <a:lnTo>
                    <a:pt x="0" y="5080"/>
                  </a:lnTo>
                  <a:close/>
                </a:path>
              </a:pathLst>
            </a:custGeom>
            <a:solidFill>
              <a:schemeClr val="tx1"/>
            </a:solidFill>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grpSp>
      <p:grpSp>
        <p:nvGrpSpPr>
          <p:cNvPr id="23" name="Group 8200"/>
          <p:cNvGrpSpPr>
            <a:grpSpLocks/>
          </p:cNvGrpSpPr>
          <p:nvPr/>
        </p:nvGrpSpPr>
        <p:grpSpPr bwMode="auto">
          <a:xfrm>
            <a:off x="4206875" y="4394200"/>
            <a:ext cx="539750" cy="127000"/>
            <a:chOff x="4713623" y="4402785"/>
            <a:chExt cx="538930" cy="126645"/>
          </a:xfrm>
        </p:grpSpPr>
        <p:cxnSp>
          <p:nvCxnSpPr>
            <p:cNvPr id="8200" name="Straight Connector 8199"/>
            <p:cNvCxnSpPr/>
            <p:nvPr/>
          </p:nvCxnSpPr>
          <p:spPr>
            <a:xfrm>
              <a:off x="4830920" y="4469274"/>
              <a:ext cx="3043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Freeform 79"/>
            <p:cNvSpPr/>
            <p:nvPr/>
          </p:nvSpPr>
          <p:spPr>
            <a:xfrm>
              <a:off x="4713623" y="4434446"/>
              <a:ext cx="207647" cy="94984"/>
            </a:xfrm>
            <a:custGeom>
              <a:avLst/>
              <a:gdLst>
                <a:gd name="connsiteX0" fmla="*/ 0 w 208280"/>
                <a:gd name="connsiteY0" fmla="*/ 5080 h 139700"/>
                <a:gd name="connsiteX1" fmla="*/ 160020 w 208280"/>
                <a:gd name="connsiteY1" fmla="*/ 0 h 139700"/>
                <a:gd name="connsiteX2" fmla="*/ 208280 w 208280"/>
                <a:gd name="connsiteY2" fmla="*/ 45720 h 139700"/>
                <a:gd name="connsiteX3" fmla="*/ 175260 w 208280"/>
                <a:gd name="connsiteY3" fmla="*/ 124460 h 139700"/>
                <a:gd name="connsiteX4" fmla="*/ 91440 w 208280"/>
                <a:gd name="connsiteY4" fmla="*/ 137160 h 139700"/>
                <a:gd name="connsiteX5" fmla="*/ 7620 w 208280"/>
                <a:gd name="connsiteY5" fmla="*/ 139700 h 139700"/>
                <a:gd name="connsiteX6" fmla="*/ 33020 w 208280"/>
                <a:gd name="connsiteY6" fmla="*/ 88900 h 139700"/>
                <a:gd name="connsiteX7" fmla="*/ 0 w 208280"/>
                <a:gd name="connsiteY7" fmla="*/ 508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80" h="139700">
                  <a:moveTo>
                    <a:pt x="0" y="5080"/>
                  </a:moveTo>
                  <a:lnTo>
                    <a:pt x="160020" y="0"/>
                  </a:lnTo>
                  <a:lnTo>
                    <a:pt x="208280" y="45720"/>
                  </a:lnTo>
                  <a:lnTo>
                    <a:pt x="175260" y="124460"/>
                  </a:lnTo>
                  <a:lnTo>
                    <a:pt x="91440" y="137160"/>
                  </a:lnTo>
                  <a:lnTo>
                    <a:pt x="7620" y="139700"/>
                  </a:lnTo>
                  <a:lnTo>
                    <a:pt x="33020" y="88900"/>
                  </a:lnTo>
                  <a:lnTo>
                    <a:pt x="0" y="5080"/>
                  </a:lnTo>
                  <a:close/>
                </a:path>
              </a:pathLst>
            </a:cu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81" name="Freeform 80"/>
            <p:cNvSpPr/>
            <p:nvPr/>
          </p:nvSpPr>
          <p:spPr>
            <a:xfrm rot="4295391">
              <a:off x="5126597" y="4368647"/>
              <a:ext cx="91818" cy="160093"/>
            </a:xfrm>
            <a:custGeom>
              <a:avLst/>
              <a:gdLst>
                <a:gd name="connsiteX0" fmla="*/ 86360 w 91440"/>
                <a:gd name="connsiteY0" fmla="*/ 0 h 160020"/>
                <a:gd name="connsiteX1" fmla="*/ 0 w 91440"/>
                <a:gd name="connsiteY1" fmla="*/ 119380 h 160020"/>
                <a:gd name="connsiteX2" fmla="*/ 91440 w 91440"/>
                <a:gd name="connsiteY2" fmla="*/ 160020 h 160020"/>
                <a:gd name="connsiteX3" fmla="*/ 86360 w 91440"/>
                <a:gd name="connsiteY3" fmla="*/ 0 h 160020"/>
              </a:gdLst>
              <a:ahLst/>
              <a:cxnLst>
                <a:cxn ang="0">
                  <a:pos x="connsiteX0" y="connsiteY0"/>
                </a:cxn>
                <a:cxn ang="0">
                  <a:pos x="connsiteX1" y="connsiteY1"/>
                </a:cxn>
                <a:cxn ang="0">
                  <a:pos x="connsiteX2" y="connsiteY2"/>
                </a:cxn>
                <a:cxn ang="0">
                  <a:pos x="connsiteX3" y="connsiteY3"/>
                </a:cxn>
              </a:cxnLst>
              <a:rect l="l" t="t" r="r" b="b"/>
              <a:pathLst>
                <a:path w="91440" h="160020">
                  <a:moveTo>
                    <a:pt x="86360" y="0"/>
                  </a:moveTo>
                  <a:lnTo>
                    <a:pt x="0" y="119380"/>
                  </a:lnTo>
                  <a:lnTo>
                    <a:pt x="91440" y="160020"/>
                  </a:lnTo>
                  <a:lnTo>
                    <a:pt x="86360" y="0"/>
                  </a:lnTo>
                  <a:close/>
                </a:path>
              </a:pathLst>
            </a:cu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grpSp>
      <p:grpSp>
        <p:nvGrpSpPr>
          <p:cNvPr id="24" name="Group 82"/>
          <p:cNvGrpSpPr>
            <a:grpSpLocks/>
          </p:cNvGrpSpPr>
          <p:nvPr/>
        </p:nvGrpSpPr>
        <p:grpSpPr bwMode="auto">
          <a:xfrm>
            <a:off x="6799263" y="4410075"/>
            <a:ext cx="538162" cy="127000"/>
            <a:chOff x="4713623" y="4402785"/>
            <a:chExt cx="538930" cy="126645"/>
          </a:xfrm>
        </p:grpSpPr>
        <p:cxnSp>
          <p:nvCxnSpPr>
            <p:cNvPr id="84" name="Straight Connector 83"/>
            <p:cNvCxnSpPr/>
            <p:nvPr/>
          </p:nvCxnSpPr>
          <p:spPr>
            <a:xfrm>
              <a:off x="4831266" y="4469274"/>
              <a:ext cx="305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5" name="Freeform 84"/>
            <p:cNvSpPr/>
            <p:nvPr/>
          </p:nvSpPr>
          <p:spPr>
            <a:xfrm>
              <a:off x="4713623" y="4434446"/>
              <a:ext cx="208259" cy="94984"/>
            </a:xfrm>
            <a:custGeom>
              <a:avLst/>
              <a:gdLst>
                <a:gd name="connsiteX0" fmla="*/ 0 w 208280"/>
                <a:gd name="connsiteY0" fmla="*/ 5080 h 139700"/>
                <a:gd name="connsiteX1" fmla="*/ 160020 w 208280"/>
                <a:gd name="connsiteY1" fmla="*/ 0 h 139700"/>
                <a:gd name="connsiteX2" fmla="*/ 208280 w 208280"/>
                <a:gd name="connsiteY2" fmla="*/ 45720 h 139700"/>
                <a:gd name="connsiteX3" fmla="*/ 175260 w 208280"/>
                <a:gd name="connsiteY3" fmla="*/ 124460 h 139700"/>
                <a:gd name="connsiteX4" fmla="*/ 91440 w 208280"/>
                <a:gd name="connsiteY4" fmla="*/ 137160 h 139700"/>
                <a:gd name="connsiteX5" fmla="*/ 7620 w 208280"/>
                <a:gd name="connsiteY5" fmla="*/ 139700 h 139700"/>
                <a:gd name="connsiteX6" fmla="*/ 33020 w 208280"/>
                <a:gd name="connsiteY6" fmla="*/ 88900 h 139700"/>
                <a:gd name="connsiteX7" fmla="*/ 0 w 208280"/>
                <a:gd name="connsiteY7" fmla="*/ 508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80" h="139700">
                  <a:moveTo>
                    <a:pt x="0" y="5080"/>
                  </a:moveTo>
                  <a:lnTo>
                    <a:pt x="160020" y="0"/>
                  </a:lnTo>
                  <a:lnTo>
                    <a:pt x="208280" y="45720"/>
                  </a:lnTo>
                  <a:lnTo>
                    <a:pt x="175260" y="124460"/>
                  </a:lnTo>
                  <a:lnTo>
                    <a:pt x="91440" y="137160"/>
                  </a:lnTo>
                  <a:lnTo>
                    <a:pt x="7620" y="139700"/>
                  </a:lnTo>
                  <a:lnTo>
                    <a:pt x="33020" y="88900"/>
                  </a:lnTo>
                  <a:lnTo>
                    <a:pt x="0" y="5080"/>
                  </a:lnTo>
                  <a:close/>
                </a:path>
              </a:pathLst>
            </a:cu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86" name="Freeform 85"/>
            <p:cNvSpPr/>
            <p:nvPr/>
          </p:nvSpPr>
          <p:spPr>
            <a:xfrm rot="4295391">
              <a:off x="5126361" y="4368411"/>
              <a:ext cx="91818" cy="160566"/>
            </a:xfrm>
            <a:custGeom>
              <a:avLst/>
              <a:gdLst>
                <a:gd name="connsiteX0" fmla="*/ 86360 w 91440"/>
                <a:gd name="connsiteY0" fmla="*/ 0 h 160020"/>
                <a:gd name="connsiteX1" fmla="*/ 0 w 91440"/>
                <a:gd name="connsiteY1" fmla="*/ 119380 h 160020"/>
                <a:gd name="connsiteX2" fmla="*/ 91440 w 91440"/>
                <a:gd name="connsiteY2" fmla="*/ 160020 h 160020"/>
                <a:gd name="connsiteX3" fmla="*/ 86360 w 91440"/>
                <a:gd name="connsiteY3" fmla="*/ 0 h 160020"/>
              </a:gdLst>
              <a:ahLst/>
              <a:cxnLst>
                <a:cxn ang="0">
                  <a:pos x="connsiteX0" y="connsiteY0"/>
                </a:cxn>
                <a:cxn ang="0">
                  <a:pos x="connsiteX1" y="connsiteY1"/>
                </a:cxn>
                <a:cxn ang="0">
                  <a:pos x="connsiteX2" y="connsiteY2"/>
                </a:cxn>
                <a:cxn ang="0">
                  <a:pos x="connsiteX3" y="connsiteY3"/>
                </a:cxn>
              </a:cxnLst>
              <a:rect l="l" t="t" r="r" b="b"/>
              <a:pathLst>
                <a:path w="91440" h="160020">
                  <a:moveTo>
                    <a:pt x="86360" y="0"/>
                  </a:moveTo>
                  <a:lnTo>
                    <a:pt x="0" y="119380"/>
                  </a:lnTo>
                  <a:lnTo>
                    <a:pt x="91440" y="160020"/>
                  </a:lnTo>
                  <a:lnTo>
                    <a:pt x="86360" y="0"/>
                  </a:lnTo>
                  <a:close/>
                </a:path>
              </a:pathLst>
            </a:cu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grpSp>
      <p:grpSp>
        <p:nvGrpSpPr>
          <p:cNvPr id="27" name="Group 86"/>
          <p:cNvGrpSpPr>
            <a:grpSpLocks/>
          </p:cNvGrpSpPr>
          <p:nvPr/>
        </p:nvGrpSpPr>
        <p:grpSpPr bwMode="auto">
          <a:xfrm>
            <a:off x="5945188" y="5862638"/>
            <a:ext cx="538162" cy="127000"/>
            <a:chOff x="4713623" y="4402785"/>
            <a:chExt cx="538930" cy="126645"/>
          </a:xfrm>
        </p:grpSpPr>
        <p:cxnSp>
          <p:nvCxnSpPr>
            <p:cNvPr id="88" name="Straight Connector 87"/>
            <p:cNvCxnSpPr/>
            <p:nvPr/>
          </p:nvCxnSpPr>
          <p:spPr>
            <a:xfrm>
              <a:off x="4831266" y="4469274"/>
              <a:ext cx="305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Freeform 88"/>
            <p:cNvSpPr/>
            <p:nvPr/>
          </p:nvSpPr>
          <p:spPr>
            <a:xfrm>
              <a:off x="4713623" y="4434446"/>
              <a:ext cx="208259" cy="94984"/>
            </a:xfrm>
            <a:custGeom>
              <a:avLst/>
              <a:gdLst>
                <a:gd name="connsiteX0" fmla="*/ 0 w 208280"/>
                <a:gd name="connsiteY0" fmla="*/ 5080 h 139700"/>
                <a:gd name="connsiteX1" fmla="*/ 160020 w 208280"/>
                <a:gd name="connsiteY1" fmla="*/ 0 h 139700"/>
                <a:gd name="connsiteX2" fmla="*/ 208280 w 208280"/>
                <a:gd name="connsiteY2" fmla="*/ 45720 h 139700"/>
                <a:gd name="connsiteX3" fmla="*/ 175260 w 208280"/>
                <a:gd name="connsiteY3" fmla="*/ 124460 h 139700"/>
                <a:gd name="connsiteX4" fmla="*/ 91440 w 208280"/>
                <a:gd name="connsiteY4" fmla="*/ 137160 h 139700"/>
                <a:gd name="connsiteX5" fmla="*/ 7620 w 208280"/>
                <a:gd name="connsiteY5" fmla="*/ 139700 h 139700"/>
                <a:gd name="connsiteX6" fmla="*/ 33020 w 208280"/>
                <a:gd name="connsiteY6" fmla="*/ 88900 h 139700"/>
                <a:gd name="connsiteX7" fmla="*/ 0 w 208280"/>
                <a:gd name="connsiteY7" fmla="*/ 508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80" h="139700">
                  <a:moveTo>
                    <a:pt x="0" y="5080"/>
                  </a:moveTo>
                  <a:lnTo>
                    <a:pt x="160020" y="0"/>
                  </a:lnTo>
                  <a:lnTo>
                    <a:pt x="208280" y="45720"/>
                  </a:lnTo>
                  <a:lnTo>
                    <a:pt x="175260" y="124460"/>
                  </a:lnTo>
                  <a:lnTo>
                    <a:pt x="91440" y="137160"/>
                  </a:lnTo>
                  <a:lnTo>
                    <a:pt x="7620" y="139700"/>
                  </a:lnTo>
                  <a:lnTo>
                    <a:pt x="33020" y="88900"/>
                  </a:lnTo>
                  <a:lnTo>
                    <a:pt x="0" y="5080"/>
                  </a:lnTo>
                  <a:close/>
                </a:path>
              </a:pathLst>
            </a:cu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90" name="Freeform 89"/>
            <p:cNvSpPr/>
            <p:nvPr/>
          </p:nvSpPr>
          <p:spPr>
            <a:xfrm rot="4295391">
              <a:off x="5126361" y="4368411"/>
              <a:ext cx="91818" cy="160566"/>
            </a:xfrm>
            <a:custGeom>
              <a:avLst/>
              <a:gdLst>
                <a:gd name="connsiteX0" fmla="*/ 86360 w 91440"/>
                <a:gd name="connsiteY0" fmla="*/ 0 h 160020"/>
                <a:gd name="connsiteX1" fmla="*/ 0 w 91440"/>
                <a:gd name="connsiteY1" fmla="*/ 119380 h 160020"/>
                <a:gd name="connsiteX2" fmla="*/ 91440 w 91440"/>
                <a:gd name="connsiteY2" fmla="*/ 160020 h 160020"/>
                <a:gd name="connsiteX3" fmla="*/ 86360 w 91440"/>
                <a:gd name="connsiteY3" fmla="*/ 0 h 160020"/>
              </a:gdLst>
              <a:ahLst/>
              <a:cxnLst>
                <a:cxn ang="0">
                  <a:pos x="connsiteX0" y="connsiteY0"/>
                </a:cxn>
                <a:cxn ang="0">
                  <a:pos x="connsiteX1" y="connsiteY1"/>
                </a:cxn>
                <a:cxn ang="0">
                  <a:pos x="connsiteX2" y="connsiteY2"/>
                </a:cxn>
                <a:cxn ang="0">
                  <a:pos x="connsiteX3" y="connsiteY3"/>
                </a:cxn>
              </a:cxnLst>
              <a:rect l="l" t="t" r="r" b="b"/>
              <a:pathLst>
                <a:path w="91440" h="160020">
                  <a:moveTo>
                    <a:pt x="86360" y="0"/>
                  </a:moveTo>
                  <a:lnTo>
                    <a:pt x="0" y="119380"/>
                  </a:lnTo>
                  <a:lnTo>
                    <a:pt x="91440" y="160020"/>
                  </a:lnTo>
                  <a:lnTo>
                    <a:pt x="86360" y="0"/>
                  </a:lnTo>
                  <a:close/>
                </a:path>
              </a:pathLst>
            </a:cu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grpSp>
      <p:grpSp>
        <p:nvGrpSpPr>
          <p:cNvPr id="28" name="Group 90"/>
          <p:cNvGrpSpPr>
            <a:grpSpLocks/>
          </p:cNvGrpSpPr>
          <p:nvPr/>
        </p:nvGrpSpPr>
        <p:grpSpPr bwMode="auto">
          <a:xfrm>
            <a:off x="5037138" y="5838825"/>
            <a:ext cx="539750" cy="127000"/>
            <a:chOff x="4713623" y="4402785"/>
            <a:chExt cx="538930" cy="126645"/>
          </a:xfrm>
        </p:grpSpPr>
        <p:cxnSp>
          <p:nvCxnSpPr>
            <p:cNvPr id="92" name="Straight Connector 91"/>
            <p:cNvCxnSpPr/>
            <p:nvPr/>
          </p:nvCxnSpPr>
          <p:spPr>
            <a:xfrm>
              <a:off x="4830920" y="4469274"/>
              <a:ext cx="3043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Freeform 92"/>
            <p:cNvSpPr/>
            <p:nvPr/>
          </p:nvSpPr>
          <p:spPr>
            <a:xfrm>
              <a:off x="4713623" y="4434446"/>
              <a:ext cx="207646" cy="94984"/>
            </a:xfrm>
            <a:custGeom>
              <a:avLst/>
              <a:gdLst>
                <a:gd name="connsiteX0" fmla="*/ 0 w 208280"/>
                <a:gd name="connsiteY0" fmla="*/ 5080 h 139700"/>
                <a:gd name="connsiteX1" fmla="*/ 160020 w 208280"/>
                <a:gd name="connsiteY1" fmla="*/ 0 h 139700"/>
                <a:gd name="connsiteX2" fmla="*/ 208280 w 208280"/>
                <a:gd name="connsiteY2" fmla="*/ 45720 h 139700"/>
                <a:gd name="connsiteX3" fmla="*/ 175260 w 208280"/>
                <a:gd name="connsiteY3" fmla="*/ 124460 h 139700"/>
                <a:gd name="connsiteX4" fmla="*/ 91440 w 208280"/>
                <a:gd name="connsiteY4" fmla="*/ 137160 h 139700"/>
                <a:gd name="connsiteX5" fmla="*/ 7620 w 208280"/>
                <a:gd name="connsiteY5" fmla="*/ 139700 h 139700"/>
                <a:gd name="connsiteX6" fmla="*/ 33020 w 208280"/>
                <a:gd name="connsiteY6" fmla="*/ 88900 h 139700"/>
                <a:gd name="connsiteX7" fmla="*/ 0 w 208280"/>
                <a:gd name="connsiteY7" fmla="*/ 508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80" h="139700">
                  <a:moveTo>
                    <a:pt x="0" y="5080"/>
                  </a:moveTo>
                  <a:lnTo>
                    <a:pt x="160020" y="0"/>
                  </a:lnTo>
                  <a:lnTo>
                    <a:pt x="208280" y="45720"/>
                  </a:lnTo>
                  <a:lnTo>
                    <a:pt x="175260" y="124460"/>
                  </a:lnTo>
                  <a:lnTo>
                    <a:pt x="91440" y="137160"/>
                  </a:lnTo>
                  <a:lnTo>
                    <a:pt x="7620" y="139700"/>
                  </a:lnTo>
                  <a:lnTo>
                    <a:pt x="33020" y="88900"/>
                  </a:lnTo>
                  <a:lnTo>
                    <a:pt x="0" y="5080"/>
                  </a:lnTo>
                  <a:close/>
                </a:path>
              </a:pathLst>
            </a:cu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94" name="Freeform 93"/>
            <p:cNvSpPr/>
            <p:nvPr/>
          </p:nvSpPr>
          <p:spPr>
            <a:xfrm rot="4295391">
              <a:off x="5126596" y="4368647"/>
              <a:ext cx="91818" cy="160094"/>
            </a:xfrm>
            <a:custGeom>
              <a:avLst/>
              <a:gdLst>
                <a:gd name="connsiteX0" fmla="*/ 86360 w 91440"/>
                <a:gd name="connsiteY0" fmla="*/ 0 h 160020"/>
                <a:gd name="connsiteX1" fmla="*/ 0 w 91440"/>
                <a:gd name="connsiteY1" fmla="*/ 119380 h 160020"/>
                <a:gd name="connsiteX2" fmla="*/ 91440 w 91440"/>
                <a:gd name="connsiteY2" fmla="*/ 160020 h 160020"/>
                <a:gd name="connsiteX3" fmla="*/ 86360 w 91440"/>
                <a:gd name="connsiteY3" fmla="*/ 0 h 160020"/>
              </a:gdLst>
              <a:ahLst/>
              <a:cxnLst>
                <a:cxn ang="0">
                  <a:pos x="connsiteX0" y="connsiteY0"/>
                </a:cxn>
                <a:cxn ang="0">
                  <a:pos x="connsiteX1" y="connsiteY1"/>
                </a:cxn>
                <a:cxn ang="0">
                  <a:pos x="connsiteX2" y="connsiteY2"/>
                </a:cxn>
                <a:cxn ang="0">
                  <a:pos x="connsiteX3" y="connsiteY3"/>
                </a:cxn>
              </a:cxnLst>
              <a:rect l="l" t="t" r="r" b="b"/>
              <a:pathLst>
                <a:path w="91440" h="160020">
                  <a:moveTo>
                    <a:pt x="86360" y="0"/>
                  </a:moveTo>
                  <a:lnTo>
                    <a:pt x="0" y="119380"/>
                  </a:lnTo>
                  <a:lnTo>
                    <a:pt x="91440" y="160020"/>
                  </a:lnTo>
                  <a:lnTo>
                    <a:pt x="86360" y="0"/>
                  </a:lnTo>
                  <a:close/>
                </a:path>
              </a:pathLst>
            </a:cu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grpSp>
      <p:sp>
        <p:nvSpPr>
          <p:cNvPr id="8202" name="Freeform 8201"/>
          <p:cNvSpPr/>
          <p:nvPr/>
        </p:nvSpPr>
        <p:spPr>
          <a:xfrm>
            <a:off x="5006975" y="198438"/>
            <a:ext cx="1673225" cy="188912"/>
          </a:xfrm>
          <a:custGeom>
            <a:avLst/>
            <a:gdLst>
              <a:gd name="connsiteX0" fmla="*/ 0 w 1651820"/>
              <a:gd name="connsiteY0" fmla="*/ 51620 h 199103"/>
              <a:gd name="connsiteX1" fmla="*/ 272846 w 1651820"/>
              <a:gd name="connsiteY1" fmla="*/ 132736 h 199103"/>
              <a:gd name="connsiteX2" fmla="*/ 265471 w 1651820"/>
              <a:gd name="connsiteY2" fmla="*/ 95865 h 199103"/>
              <a:gd name="connsiteX3" fmla="*/ 1069258 w 1651820"/>
              <a:gd name="connsiteY3" fmla="*/ 110613 h 199103"/>
              <a:gd name="connsiteX4" fmla="*/ 1172497 w 1651820"/>
              <a:gd name="connsiteY4" fmla="*/ 199103 h 199103"/>
              <a:gd name="connsiteX5" fmla="*/ 1622323 w 1651820"/>
              <a:gd name="connsiteY5" fmla="*/ 184355 h 199103"/>
              <a:gd name="connsiteX6" fmla="*/ 1607575 w 1651820"/>
              <a:gd name="connsiteY6" fmla="*/ 95865 h 199103"/>
              <a:gd name="connsiteX7" fmla="*/ 1651820 w 1651820"/>
              <a:gd name="connsiteY7" fmla="*/ 29497 h 199103"/>
              <a:gd name="connsiteX8" fmla="*/ 1128252 w 1651820"/>
              <a:gd name="connsiteY8" fmla="*/ 14749 h 199103"/>
              <a:gd name="connsiteX9" fmla="*/ 1061884 w 1651820"/>
              <a:gd name="connsiteY9" fmla="*/ 66368 h 199103"/>
              <a:gd name="connsiteX10" fmla="*/ 243349 w 1651820"/>
              <a:gd name="connsiteY10" fmla="*/ 36871 h 199103"/>
              <a:gd name="connsiteX11" fmla="*/ 243349 w 1651820"/>
              <a:gd name="connsiteY11" fmla="*/ 0 h 199103"/>
              <a:gd name="connsiteX12" fmla="*/ 0 w 1651820"/>
              <a:gd name="connsiteY12" fmla="*/ 51620 h 199103"/>
              <a:gd name="connsiteX0" fmla="*/ 0 w 1651820"/>
              <a:gd name="connsiteY0" fmla="*/ 51620 h 199103"/>
              <a:gd name="connsiteX1" fmla="*/ 272846 w 1651820"/>
              <a:gd name="connsiteY1" fmla="*/ 132736 h 199103"/>
              <a:gd name="connsiteX2" fmla="*/ 255946 w 1651820"/>
              <a:gd name="connsiteY2" fmla="*/ 67290 h 199103"/>
              <a:gd name="connsiteX3" fmla="*/ 1069258 w 1651820"/>
              <a:gd name="connsiteY3" fmla="*/ 110613 h 199103"/>
              <a:gd name="connsiteX4" fmla="*/ 1172497 w 1651820"/>
              <a:gd name="connsiteY4" fmla="*/ 199103 h 199103"/>
              <a:gd name="connsiteX5" fmla="*/ 1622323 w 1651820"/>
              <a:gd name="connsiteY5" fmla="*/ 184355 h 199103"/>
              <a:gd name="connsiteX6" fmla="*/ 1607575 w 1651820"/>
              <a:gd name="connsiteY6" fmla="*/ 95865 h 199103"/>
              <a:gd name="connsiteX7" fmla="*/ 1651820 w 1651820"/>
              <a:gd name="connsiteY7" fmla="*/ 29497 h 199103"/>
              <a:gd name="connsiteX8" fmla="*/ 1128252 w 1651820"/>
              <a:gd name="connsiteY8" fmla="*/ 14749 h 199103"/>
              <a:gd name="connsiteX9" fmla="*/ 1061884 w 1651820"/>
              <a:gd name="connsiteY9" fmla="*/ 66368 h 199103"/>
              <a:gd name="connsiteX10" fmla="*/ 243349 w 1651820"/>
              <a:gd name="connsiteY10" fmla="*/ 36871 h 199103"/>
              <a:gd name="connsiteX11" fmla="*/ 243349 w 1651820"/>
              <a:gd name="connsiteY11" fmla="*/ 0 h 199103"/>
              <a:gd name="connsiteX12" fmla="*/ 0 w 1651820"/>
              <a:gd name="connsiteY12" fmla="*/ 51620 h 199103"/>
              <a:gd name="connsiteX0" fmla="*/ 0 w 1651820"/>
              <a:gd name="connsiteY0" fmla="*/ 51620 h 199103"/>
              <a:gd name="connsiteX1" fmla="*/ 272846 w 1651820"/>
              <a:gd name="connsiteY1" fmla="*/ 132736 h 199103"/>
              <a:gd name="connsiteX2" fmla="*/ 255946 w 1651820"/>
              <a:gd name="connsiteY2" fmla="*/ 67290 h 199103"/>
              <a:gd name="connsiteX3" fmla="*/ 1069258 w 1651820"/>
              <a:gd name="connsiteY3" fmla="*/ 110613 h 199103"/>
              <a:gd name="connsiteX4" fmla="*/ 1172497 w 1651820"/>
              <a:gd name="connsiteY4" fmla="*/ 199103 h 199103"/>
              <a:gd name="connsiteX5" fmla="*/ 1622323 w 1651820"/>
              <a:gd name="connsiteY5" fmla="*/ 184355 h 199103"/>
              <a:gd name="connsiteX6" fmla="*/ 1607575 w 1651820"/>
              <a:gd name="connsiteY6" fmla="*/ 95865 h 199103"/>
              <a:gd name="connsiteX7" fmla="*/ 1651820 w 1651820"/>
              <a:gd name="connsiteY7" fmla="*/ 29497 h 199103"/>
              <a:gd name="connsiteX8" fmla="*/ 1128252 w 1651820"/>
              <a:gd name="connsiteY8" fmla="*/ 14749 h 199103"/>
              <a:gd name="connsiteX9" fmla="*/ 1061884 w 1651820"/>
              <a:gd name="connsiteY9" fmla="*/ 66368 h 199103"/>
              <a:gd name="connsiteX10" fmla="*/ 254779 w 1651820"/>
              <a:gd name="connsiteY10" fmla="*/ 67351 h 199103"/>
              <a:gd name="connsiteX11" fmla="*/ 243349 w 1651820"/>
              <a:gd name="connsiteY11" fmla="*/ 0 h 199103"/>
              <a:gd name="connsiteX12" fmla="*/ 0 w 1651820"/>
              <a:gd name="connsiteY12" fmla="*/ 51620 h 199103"/>
              <a:gd name="connsiteX0" fmla="*/ 0 w 1651820"/>
              <a:gd name="connsiteY0" fmla="*/ 51620 h 199103"/>
              <a:gd name="connsiteX1" fmla="*/ 272846 w 1651820"/>
              <a:gd name="connsiteY1" fmla="*/ 132736 h 199103"/>
              <a:gd name="connsiteX2" fmla="*/ 255946 w 1651820"/>
              <a:gd name="connsiteY2" fmla="*/ 67290 h 199103"/>
              <a:gd name="connsiteX3" fmla="*/ 1069258 w 1651820"/>
              <a:gd name="connsiteY3" fmla="*/ 110613 h 199103"/>
              <a:gd name="connsiteX4" fmla="*/ 1172497 w 1651820"/>
              <a:gd name="connsiteY4" fmla="*/ 199103 h 199103"/>
              <a:gd name="connsiteX5" fmla="*/ 1622323 w 1651820"/>
              <a:gd name="connsiteY5" fmla="*/ 184355 h 199103"/>
              <a:gd name="connsiteX6" fmla="*/ 1607575 w 1651820"/>
              <a:gd name="connsiteY6" fmla="*/ 95865 h 199103"/>
              <a:gd name="connsiteX7" fmla="*/ 1651820 w 1651820"/>
              <a:gd name="connsiteY7" fmla="*/ 29497 h 199103"/>
              <a:gd name="connsiteX8" fmla="*/ 1128252 w 1651820"/>
              <a:gd name="connsiteY8" fmla="*/ 14749 h 199103"/>
              <a:gd name="connsiteX9" fmla="*/ 1067599 w 1651820"/>
              <a:gd name="connsiteY9" fmla="*/ 85418 h 199103"/>
              <a:gd name="connsiteX10" fmla="*/ 254779 w 1651820"/>
              <a:gd name="connsiteY10" fmla="*/ 67351 h 199103"/>
              <a:gd name="connsiteX11" fmla="*/ 243349 w 1651820"/>
              <a:gd name="connsiteY11" fmla="*/ 0 h 199103"/>
              <a:gd name="connsiteX12" fmla="*/ 0 w 1651820"/>
              <a:gd name="connsiteY12" fmla="*/ 51620 h 199103"/>
              <a:gd name="connsiteX0" fmla="*/ 0 w 1651820"/>
              <a:gd name="connsiteY0" fmla="*/ 51620 h 199103"/>
              <a:gd name="connsiteX1" fmla="*/ 272846 w 1651820"/>
              <a:gd name="connsiteY1" fmla="*/ 132736 h 199103"/>
              <a:gd name="connsiteX2" fmla="*/ 255946 w 1651820"/>
              <a:gd name="connsiteY2" fmla="*/ 67290 h 199103"/>
              <a:gd name="connsiteX3" fmla="*/ 1063543 w 1651820"/>
              <a:gd name="connsiteY3" fmla="*/ 93468 h 199103"/>
              <a:gd name="connsiteX4" fmla="*/ 1172497 w 1651820"/>
              <a:gd name="connsiteY4" fmla="*/ 199103 h 199103"/>
              <a:gd name="connsiteX5" fmla="*/ 1622323 w 1651820"/>
              <a:gd name="connsiteY5" fmla="*/ 184355 h 199103"/>
              <a:gd name="connsiteX6" fmla="*/ 1607575 w 1651820"/>
              <a:gd name="connsiteY6" fmla="*/ 95865 h 199103"/>
              <a:gd name="connsiteX7" fmla="*/ 1651820 w 1651820"/>
              <a:gd name="connsiteY7" fmla="*/ 29497 h 199103"/>
              <a:gd name="connsiteX8" fmla="*/ 1128252 w 1651820"/>
              <a:gd name="connsiteY8" fmla="*/ 14749 h 199103"/>
              <a:gd name="connsiteX9" fmla="*/ 1067599 w 1651820"/>
              <a:gd name="connsiteY9" fmla="*/ 85418 h 199103"/>
              <a:gd name="connsiteX10" fmla="*/ 254779 w 1651820"/>
              <a:gd name="connsiteY10" fmla="*/ 67351 h 199103"/>
              <a:gd name="connsiteX11" fmla="*/ 243349 w 1651820"/>
              <a:gd name="connsiteY11" fmla="*/ 0 h 199103"/>
              <a:gd name="connsiteX12" fmla="*/ 0 w 1651820"/>
              <a:gd name="connsiteY12" fmla="*/ 51620 h 199103"/>
              <a:gd name="connsiteX0" fmla="*/ 0 w 1651820"/>
              <a:gd name="connsiteY0" fmla="*/ 51620 h 184355"/>
              <a:gd name="connsiteX1" fmla="*/ 272846 w 1651820"/>
              <a:gd name="connsiteY1" fmla="*/ 132736 h 184355"/>
              <a:gd name="connsiteX2" fmla="*/ 255946 w 1651820"/>
              <a:gd name="connsiteY2" fmla="*/ 67290 h 184355"/>
              <a:gd name="connsiteX3" fmla="*/ 1063543 w 1651820"/>
              <a:gd name="connsiteY3" fmla="*/ 93468 h 184355"/>
              <a:gd name="connsiteX4" fmla="*/ 1134397 w 1651820"/>
              <a:gd name="connsiteY4" fmla="*/ 183863 h 184355"/>
              <a:gd name="connsiteX5" fmla="*/ 1622323 w 1651820"/>
              <a:gd name="connsiteY5" fmla="*/ 184355 h 184355"/>
              <a:gd name="connsiteX6" fmla="*/ 1607575 w 1651820"/>
              <a:gd name="connsiteY6" fmla="*/ 95865 h 184355"/>
              <a:gd name="connsiteX7" fmla="*/ 1651820 w 1651820"/>
              <a:gd name="connsiteY7" fmla="*/ 29497 h 184355"/>
              <a:gd name="connsiteX8" fmla="*/ 1128252 w 1651820"/>
              <a:gd name="connsiteY8" fmla="*/ 14749 h 184355"/>
              <a:gd name="connsiteX9" fmla="*/ 1067599 w 1651820"/>
              <a:gd name="connsiteY9" fmla="*/ 85418 h 184355"/>
              <a:gd name="connsiteX10" fmla="*/ 254779 w 1651820"/>
              <a:gd name="connsiteY10" fmla="*/ 67351 h 184355"/>
              <a:gd name="connsiteX11" fmla="*/ 243349 w 1651820"/>
              <a:gd name="connsiteY11" fmla="*/ 0 h 184355"/>
              <a:gd name="connsiteX12" fmla="*/ 0 w 1651820"/>
              <a:gd name="connsiteY12" fmla="*/ 51620 h 184355"/>
              <a:gd name="connsiteX0" fmla="*/ 0 w 1651820"/>
              <a:gd name="connsiteY0" fmla="*/ 51620 h 188165"/>
              <a:gd name="connsiteX1" fmla="*/ 272846 w 1651820"/>
              <a:gd name="connsiteY1" fmla="*/ 132736 h 188165"/>
              <a:gd name="connsiteX2" fmla="*/ 255946 w 1651820"/>
              <a:gd name="connsiteY2" fmla="*/ 67290 h 188165"/>
              <a:gd name="connsiteX3" fmla="*/ 1063543 w 1651820"/>
              <a:gd name="connsiteY3" fmla="*/ 93468 h 188165"/>
              <a:gd name="connsiteX4" fmla="*/ 1134397 w 1651820"/>
              <a:gd name="connsiteY4" fmla="*/ 183863 h 188165"/>
              <a:gd name="connsiteX5" fmla="*/ 1641373 w 1651820"/>
              <a:gd name="connsiteY5" fmla="*/ 188165 h 188165"/>
              <a:gd name="connsiteX6" fmla="*/ 1607575 w 1651820"/>
              <a:gd name="connsiteY6" fmla="*/ 95865 h 188165"/>
              <a:gd name="connsiteX7" fmla="*/ 1651820 w 1651820"/>
              <a:gd name="connsiteY7" fmla="*/ 29497 h 188165"/>
              <a:gd name="connsiteX8" fmla="*/ 1128252 w 1651820"/>
              <a:gd name="connsiteY8" fmla="*/ 14749 h 188165"/>
              <a:gd name="connsiteX9" fmla="*/ 1067599 w 1651820"/>
              <a:gd name="connsiteY9" fmla="*/ 85418 h 188165"/>
              <a:gd name="connsiteX10" fmla="*/ 254779 w 1651820"/>
              <a:gd name="connsiteY10" fmla="*/ 67351 h 188165"/>
              <a:gd name="connsiteX11" fmla="*/ 243349 w 1651820"/>
              <a:gd name="connsiteY11" fmla="*/ 0 h 188165"/>
              <a:gd name="connsiteX12" fmla="*/ 0 w 1651820"/>
              <a:gd name="connsiteY12" fmla="*/ 51620 h 188165"/>
              <a:gd name="connsiteX0" fmla="*/ 0 w 1651820"/>
              <a:gd name="connsiteY0" fmla="*/ 51620 h 188165"/>
              <a:gd name="connsiteX1" fmla="*/ 272846 w 1651820"/>
              <a:gd name="connsiteY1" fmla="*/ 132736 h 188165"/>
              <a:gd name="connsiteX2" fmla="*/ 255946 w 1651820"/>
              <a:gd name="connsiteY2" fmla="*/ 67290 h 188165"/>
              <a:gd name="connsiteX3" fmla="*/ 1063543 w 1651820"/>
              <a:gd name="connsiteY3" fmla="*/ 93468 h 188165"/>
              <a:gd name="connsiteX4" fmla="*/ 1134397 w 1651820"/>
              <a:gd name="connsiteY4" fmla="*/ 183863 h 188165"/>
              <a:gd name="connsiteX5" fmla="*/ 1641373 w 1651820"/>
              <a:gd name="connsiteY5" fmla="*/ 188165 h 188165"/>
              <a:gd name="connsiteX6" fmla="*/ 1605670 w 1651820"/>
              <a:gd name="connsiteY6" fmla="*/ 109200 h 188165"/>
              <a:gd name="connsiteX7" fmla="*/ 1651820 w 1651820"/>
              <a:gd name="connsiteY7" fmla="*/ 29497 h 188165"/>
              <a:gd name="connsiteX8" fmla="*/ 1128252 w 1651820"/>
              <a:gd name="connsiteY8" fmla="*/ 14749 h 188165"/>
              <a:gd name="connsiteX9" fmla="*/ 1067599 w 1651820"/>
              <a:gd name="connsiteY9" fmla="*/ 85418 h 188165"/>
              <a:gd name="connsiteX10" fmla="*/ 254779 w 1651820"/>
              <a:gd name="connsiteY10" fmla="*/ 67351 h 188165"/>
              <a:gd name="connsiteX11" fmla="*/ 243349 w 1651820"/>
              <a:gd name="connsiteY11" fmla="*/ 0 h 188165"/>
              <a:gd name="connsiteX12" fmla="*/ 0 w 1651820"/>
              <a:gd name="connsiteY12" fmla="*/ 51620 h 188165"/>
              <a:gd name="connsiteX0" fmla="*/ 0 w 1665155"/>
              <a:gd name="connsiteY0" fmla="*/ 51620 h 188165"/>
              <a:gd name="connsiteX1" fmla="*/ 272846 w 1665155"/>
              <a:gd name="connsiteY1" fmla="*/ 132736 h 188165"/>
              <a:gd name="connsiteX2" fmla="*/ 255946 w 1665155"/>
              <a:gd name="connsiteY2" fmla="*/ 67290 h 188165"/>
              <a:gd name="connsiteX3" fmla="*/ 1063543 w 1665155"/>
              <a:gd name="connsiteY3" fmla="*/ 93468 h 188165"/>
              <a:gd name="connsiteX4" fmla="*/ 1134397 w 1665155"/>
              <a:gd name="connsiteY4" fmla="*/ 183863 h 188165"/>
              <a:gd name="connsiteX5" fmla="*/ 1641373 w 1665155"/>
              <a:gd name="connsiteY5" fmla="*/ 188165 h 188165"/>
              <a:gd name="connsiteX6" fmla="*/ 1605670 w 1665155"/>
              <a:gd name="connsiteY6" fmla="*/ 109200 h 188165"/>
              <a:gd name="connsiteX7" fmla="*/ 1665155 w 1665155"/>
              <a:gd name="connsiteY7" fmla="*/ 35212 h 188165"/>
              <a:gd name="connsiteX8" fmla="*/ 1128252 w 1665155"/>
              <a:gd name="connsiteY8" fmla="*/ 14749 h 188165"/>
              <a:gd name="connsiteX9" fmla="*/ 1067599 w 1665155"/>
              <a:gd name="connsiteY9" fmla="*/ 85418 h 188165"/>
              <a:gd name="connsiteX10" fmla="*/ 254779 w 1665155"/>
              <a:gd name="connsiteY10" fmla="*/ 67351 h 188165"/>
              <a:gd name="connsiteX11" fmla="*/ 243349 w 1665155"/>
              <a:gd name="connsiteY11" fmla="*/ 0 h 188165"/>
              <a:gd name="connsiteX12" fmla="*/ 0 w 1665155"/>
              <a:gd name="connsiteY12" fmla="*/ 51620 h 188165"/>
              <a:gd name="connsiteX0" fmla="*/ 0 w 1672775"/>
              <a:gd name="connsiteY0" fmla="*/ 51620 h 188165"/>
              <a:gd name="connsiteX1" fmla="*/ 272846 w 1672775"/>
              <a:gd name="connsiteY1" fmla="*/ 132736 h 188165"/>
              <a:gd name="connsiteX2" fmla="*/ 255946 w 1672775"/>
              <a:gd name="connsiteY2" fmla="*/ 67290 h 188165"/>
              <a:gd name="connsiteX3" fmla="*/ 1063543 w 1672775"/>
              <a:gd name="connsiteY3" fmla="*/ 93468 h 188165"/>
              <a:gd name="connsiteX4" fmla="*/ 1134397 w 1672775"/>
              <a:gd name="connsiteY4" fmla="*/ 183863 h 188165"/>
              <a:gd name="connsiteX5" fmla="*/ 1641373 w 1672775"/>
              <a:gd name="connsiteY5" fmla="*/ 188165 h 188165"/>
              <a:gd name="connsiteX6" fmla="*/ 1605670 w 1672775"/>
              <a:gd name="connsiteY6" fmla="*/ 109200 h 188165"/>
              <a:gd name="connsiteX7" fmla="*/ 1672775 w 1672775"/>
              <a:gd name="connsiteY7" fmla="*/ 23782 h 188165"/>
              <a:gd name="connsiteX8" fmla="*/ 1128252 w 1672775"/>
              <a:gd name="connsiteY8" fmla="*/ 14749 h 188165"/>
              <a:gd name="connsiteX9" fmla="*/ 1067599 w 1672775"/>
              <a:gd name="connsiteY9" fmla="*/ 85418 h 188165"/>
              <a:gd name="connsiteX10" fmla="*/ 254779 w 1672775"/>
              <a:gd name="connsiteY10" fmla="*/ 67351 h 188165"/>
              <a:gd name="connsiteX11" fmla="*/ 243349 w 1672775"/>
              <a:gd name="connsiteY11" fmla="*/ 0 h 188165"/>
              <a:gd name="connsiteX12" fmla="*/ 0 w 1672775"/>
              <a:gd name="connsiteY12" fmla="*/ 51620 h 188165"/>
              <a:gd name="connsiteX0" fmla="*/ 0 w 1672775"/>
              <a:gd name="connsiteY0" fmla="*/ 51620 h 188165"/>
              <a:gd name="connsiteX1" fmla="*/ 272846 w 1672775"/>
              <a:gd name="connsiteY1" fmla="*/ 132736 h 188165"/>
              <a:gd name="connsiteX2" fmla="*/ 255946 w 1672775"/>
              <a:gd name="connsiteY2" fmla="*/ 67290 h 188165"/>
              <a:gd name="connsiteX3" fmla="*/ 1063543 w 1672775"/>
              <a:gd name="connsiteY3" fmla="*/ 93468 h 188165"/>
              <a:gd name="connsiteX4" fmla="*/ 1134397 w 1672775"/>
              <a:gd name="connsiteY4" fmla="*/ 183863 h 188165"/>
              <a:gd name="connsiteX5" fmla="*/ 1641373 w 1672775"/>
              <a:gd name="connsiteY5" fmla="*/ 188165 h 188165"/>
              <a:gd name="connsiteX6" fmla="*/ 1605670 w 1672775"/>
              <a:gd name="connsiteY6" fmla="*/ 109200 h 188165"/>
              <a:gd name="connsiteX7" fmla="*/ 1672775 w 1672775"/>
              <a:gd name="connsiteY7" fmla="*/ 23782 h 188165"/>
              <a:gd name="connsiteX8" fmla="*/ 1128252 w 1672775"/>
              <a:gd name="connsiteY8" fmla="*/ 14749 h 188165"/>
              <a:gd name="connsiteX9" fmla="*/ 1067599 w 1672775"/>
              <a:gd name="connsiteY9" fmla="*/ 85418 h 188165"/>
              <a:gd name="connsiteX10" fmla="*/ 254779 w 1672775"/>
              <a:gd name="connsiteY10" fmla="*/ 67351 h 188165"/>
              <a:gd name="connsiteX11" fmla="*/ 243349 w 1672775"/>
              <a:gd name="connsiteY11" fmla="*/ 0 h 188165"/>
              <a:gd name="connsiteX12" fmla="*/ 0 w 1672775"/>
              <a:gd name="connsiteY12" fmla="*/ 51620 h 188165"/>
              <a:gd name="connsiteX0" fmla="*/ 0 w 1672775"/>
              <a:gd name="connsiteY0" fmla="*/ 51620 h 188165"/>
              <a:gd name="connsiteX1" fmla="*/ 272846 w 1672775"/>
              <a:gd name="connsiteY1" fmla="*/ 132736 h 188165"/>
              <a:gd name="connsiteX2" fmla="*/ 255946 w 1672775"/>
              <a:gd name="connsiteY2" fmla="*/ 67290 h 188165"/>
              <a:gd name="connsiteX3" fmla="*/ 1063543 w 1672775"/>
              <a:gd name="connsiteY3" fmla="*/ 93468 h 188165"/>
              <a:gd name="connsiteX4" fmla="*/ 1134397 w 1672775"/>
              <a:gd name="connsiteY4" fmla="*/ 183863 h 188165"/>
              <a:gd name="connsiteX5" fmla="*/ 1641373 w 1672775"/>
              <a:gd name="connsiteY5" fmla="*/ 188165 h 188165"/>
              <a:gd name="connsiteX6" fmla="*/ 1605670 w 1672775"/>
              <a:gd name="connsiteY6" fmla="*/ 109200 h 188165"/>
              <a:gd name="connsiteX7" fmla="*/ 1672775 w 1672775"/>
              <a:gd name="connsiteY7" fmla="*/ 23782 h 188165"/>
              <a:gd name="connsiteX8" fmla="*/ 1128252 w 1672775"/>
              <a:gd name="connsiteY8" fmla="*/ 14749 h 188165"/>
              <a:gd name="connsiteX9" fmla="*/ 1067599 w 1672775"/>
              <a:gd name="connsiteY9" fmla="*/ 85418 h 188165"/>
              <a:gd name="connsiteX10" fmla="*/ 254779 w 1672775"/>
              <a:gd name="connsiteY10" fmla="*/ 44491 h 188165"/>
              <a:gd name="connsiteX11" fmla="*/ 243349 w 1672775"/>
              <a:gd name="connsiteY11" fmla="*/ 0 h 188165"/>
              <a:gd name="connsiteX12" fmla="*/ 0 w 1672775"/>
              <a:gd name="connsiteY12" fmla="*/ 51620 h 188165"/>
              <a:gd name="connsiteX0" fmla="*/ 0 w 1672775"/>
              <a:gd name="connsiteY0" fmla="*/ 51620 h 188165"/>
              <a:gd name="connsiteX1" fmla="*/ 272846 w 1672775"/>
              <a:gd name="connsiteY1" fmla="*/ 132736 h 188165"/>
              <a:gd name="connsiteX2" fmla="*/ 255946 w 1672775"/>
              <a:gd name="connsiteY2" fmla="*/ 67290 h 188165"/>
              <a:gd name="connsiteX3" fmla="*/ 1063543 w 1672775"/>
              <a:gd name="connsiteY3" fmla="*/ 93468 h 188165"/>
              <a:gd name="connsiteX4" fmla="*/ 1134397 w 1672775"/>
              <a:gd name="connsiteY4" fmla="*/ 183863 h 188165"/>
              <a:gd name="connsiteX5" fmla="*/ 1641373 w 1672775"/>
              <a:gd name="connsiteY5" fmla="*/ 188165 h 188165"/>
              <a:gd name="connsiteX6" fmla="*/ 1605670 w 1672775"/>
              <a:gd name="connsiteY6" fmla="*/ 109200 h 188165"/>
              <a:gd name="connsiteX7" fmla="*/ 1672775 w 1672775"/>
              <a:gd name="connsiteY7" fmla="*/ 23782 h 188165"/>
              <a:gd name="connsiteX8" fmla="*/ 1128252 w 1672775"/>
              <a:gd name="connsiteY8" fmla="*/ 14749 h 188165"/>
              <a:gd name="connsiteX9" fmla="*/ 1067599 w 1672775"/>
              <a:gd name="connsiteY9" fmla="*/ 85418 h 188165"/>
              <a:gd name="connsiteX10" fmla="*/ 254779 w 1672775"/>
              <a:gd name="connsiteY10" fmla="*/ 44491 h 188165"/>
              <a:gd name="connsiteX11" fmla="*/ 243349 w 1672775"/>
              <a:gd name="connsiteY11" fmla="*/ 0 h 188165"/>
              <a:gd name="connsiteX12" fmla="*/ 0 w 1672775"/>
              <a:gd name="connsiteY12" fmla="*/ 51620 h 188165"/>
              <a:gd name="connsiteX0" fmla="*/ 0 w 1672775"/>
              <a:gd name="connsiteY0" fmla="*/ 51620 h 188165"/>
              <a:gd name="connsiteX1" fmla="*/ 272846 w 1672775"/>
              <a:gd name="connsiteY1" fmla="*/ 132736 h 188165"/>
              <a:gd name="connsiteX2" fmla="*/ 255946 w 1672775"/>
              <a:gd name="connsiteY2" fmla="*/ 67290 h 188165"/>
              <a:gd name="connsiteX3" fmla="*/ 1063543 w 1672775"/>
              <a:gd name="connsiteY3" fmla="*/ 93468 h 188165"/>
              <a:gd name="connsiteX4" fmla="*/ 1134397 w 1672775"/>
              <a:gd name="connsiteY4" fmla="*/ 183863 h 188165"/>
              <a:gd name="connsiteX5" fmla="*/ 1641373 w 1672775"/>
              <a:gd name="connsiteY5" fmla="*/ 188165 h 188165"/>
              <a:gd name="connsiteX6" fmla="*/ 1605670 w 1672775"/>
              <a:gd name="connsiteY6" fmla="*/ 109200 h 188165"/>
              <a:gd name="connsiteX7" fmla="*/ 1672775 w 1672775"/>
              <a:gd name="connsiteY7" fmla="*/ 23782 h 188165"/>
              <a:gd name="connsiteX8" fmla="*/ 1128252 w 1672775"/>
              <a:gd name="connsiteY8" fmla="*/ 14749 h 188165"/>
              <a:gd name="connsiteX9" fmla="*/ 1067599 w 1672775"/>
              <a:gd name="connsiteY9" fmla="*/ 85418 h 188165"/>
              <a:gd name="connsiteX10" fmla="*/ 254779 w 1672775"/>
              <a:gd name="connsiteY10" fmla="*/ 44491 h 188165"/>
              <a:gd name="connsiteX11" fmla="*/ 243349 w 1672775"/>
              <a:gd name="connsiteY11" fmla="*/ 0 h 188165"/>
              <a:gd name="connsiteX12" fmla="*/ 0 w 1672775"/>
              <a:gd name="connsiteY12" fmla="*/ 51620 h 188165"/>
              <a:gd name="connsiteX0" fmla="*/ 0 w 1672775"/>
              <a:gd name="connsiteY0" fmla="*/ 51620 h 188165"/>
              <a:gd name="connsiteX1" fmla="*/ 272846 w 1672775"/>
              <a:gd name="connsiteY1" fmla="*/ 132736 h 188165"/>
              <a:gd name="connsiteX2" fmla="*/ 255946 w 1672775"/>
              <a:gd name="connsiteY2" fmla="*/ 67290 h 188165"/>
              <a:gd name="connsiteX3" fmla="*/ 1063543 w 1672775"/>
              <a:gd name="connsiteY3" fmla="*/ 93468 h 188165"/>
              <a:gd name="connsiteX4" fmla="*/ 1134397 w 1672775"/>
              <a:gd name="connsiteY4" fmla="*/ 183863 h 188165"/>
              <a:gd name="connsiteX5" fmla="*/ 1641373 w 1672775"/>
              <a:gd name="connsiteY5" fmla="*/ 188165 h 188165"/>
              <a:gd name="connsiteX6" fmla="*/ 1605670 w 1672775"/>
              <a:gd name="connsiteY6" fmla="*/ 109200 h 188165"/>
              <a:gd name="connsiteX7" fmla="*/ 1672775 w 1672775"/>
              <a:gd name="connsiteY7" fmla="*/ 23782 h 188165"/>
              <a:gd name="connsiteX8" fmla="*/ 1128252 w 1672775"/>
              <a:gd name="connsiteY8" fmla="*/ 14749 h 188165"/>
              <a:gd name="connsiteX9" fmla="*/ 1067599 w 1672775"/>
              <a:gd name="connsiteY9" fmla="*/ 85418 h 188165"/>
              <a:gd name="connsiteX10" fmla="*/ 249064 w 1672775"/>
              <a:gd name="connsiteY10" fmla="*/ 63541 h 188165"/>
              <a:gd name="connsiteX11" fmla="*/ 243349 w 1672775"/>
              <a:gd name="connsiteY11" fmla="*/ 0 h 188165"/>
              <a:gd name="connsiteX12" fmla="*/ 0 w 1672775"/>
              <a:gd name="connsiteY12" fmla="*/ 51620 h 1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2775" h="188165">
                <a:moveTo>
                  <a:pt x="0" y="51620"/>
                </a:moveTo>
                <a:lnTo>
                  <a:pt x="272846" y="132736"/>
                </a:lnTo>
                <a:cubicBezTo>
                  <a:pt x="267213" y="110921"/>
                  <a:pt x="247946" y="67169"/>
                  <a:pt x="255946" y="67290"/>
                </a:cubicBezTo>
                <a:cubicBezTo>
                  <a:pt x="358605" y="68843"/>
                  <a:pt x="794344" y="84742"/>
                  <a:pt x="1063543" y="93468"/>
                </a:cubicBezTo>
                <a:lnTo>
                  <a:pt x="1134397" y="183863"/>
                </a:lnTo>
                <a:lnTo>
                  <a:pt x="1641373" y="188165"/>
                </a:lnTo>
                <a:lnTo>
                  <a:pt x="1605670" y="109200"/>
                </a:lnTo>
                <a:lnTo>
                  <a:pt x="1672775" y="23782"/>
                </a:lnTo>
                <a:lnTo>
                  <a:pt x="1128252" y="14749"/>
                </a:lnTo>
                <a:lnTo>
                  <a:pt x="1067599" y="85418"/>
                </a:lnTo>
                <a:lnTo>
                  <a:pt x="249064" y="63541"/>
                </a:lnTo>
                <a:cubicBezTo>
                  <a:pt x="245254" y="46806"/>
                  <a:pt x="247159" y="22450"/>
                  <a:pt x="243349" y="0"/>
                </a:cubicBezTo>
                <a:lnTo>
                  <a:pt x="0" y="5162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9957" name="TextBox 3"/>
          <p:cNvSpPr txBox="1">
            <a:spLocks noChangeArrowheads="1"/>
          </p:cNvSpPr>
          <p:nvPr/>
        </p:nvSpPr>
        <p:spPr bwMode="auto">
          <a:xfrm>
            <a:off x="6996113" y="2263775"/>
            <a:ext cx="19732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solidFill>
                  <a:srgbClr val="000000"/>
                </a:solidFill>
                <a:latin typeface="Times New Roman" pitchFamily="18" charset="0"/>
              </a:rPr>
              <a:t>d = optic nerve</a:t>
            </a:r>
          </a:p>
          <a:p>
            <a:pPr eaLnBrk="1" hangingPunct="1"/>
            <a:r>
              <a:rPr lang="en-US" sz="1600">
                <a:solidFill>
                  <a:srgbClr val="000000"/>
                </a:solidFill>
                <a:latin typeface="Times New Roman" pitchFamily="18" charset="0"/>
              </a:rPr>
              <a:t>c = optic chiasm</a:t>
            </a:r>
          </a:p>
          <a:p>
            <a:pPr eaLnBrk="1" hangingPunct="1"/>
            <a:r>
              <a:rPr lang="en-US" sz="1600">
                <a:solidFill>
                  <a:srgbClr val="000000"/>
                </a:solidFill>
                <a:latin typeface="Times New Roman" pitchFamily="18" charset="0"/>
              </a:rPr>
              <a:t>g = thalamus</a:t>
            </a:r>
          </a:p>
          <a:p>
            <a:pPr eaLnBrk="1" hangingPunct="1"/>
            <a:r>
              <a:rPr lang="en-US" sz="1600">
                <a:solidFill>
                  <a:srgbClr val="000000"/>
                </a:solidFill>
                <a:latin typeface="Times New Roman" pitchFamily="18" charset="0"/>
              </a:rPr>
              <a:t>Rv = right visual ctx</a:t>
            </a:r>
          </a:p>
        </p:txBody>
      </p:sp>
      <p:sp>
        <p:nvSpPr>
          <p:cNvPr id="39958" name="Rectangle 2"/>
          <p:cNvSpPr>
            <a:spLocks noGrp="1" noChangeArrowheads="1"/>
          </p:cNvSpPr>
          <p:nvPr>
            <p:ph type="title"/>
          </p:nvPr>
        </p:nvSpPr>
        <p:spPr>
          <a:xfrm>
            <a:off x="199670" y="602732"/>
            <a:ext cx="4215168" cy="4651656"/>
          </a:xfrm>
        </p:spPr>
        <p:txBody>
          <a:bodyPr lIns="92075" tIns="46038" rIns="92075" bIns="46038"/>
          <a:lstStyle/>
          <a:p>
            <a:pPr eaLnBrk="1" hangingPunct="1"/>
            <a:r>
              <a:rPr lang="en-US" sz="2800" dirty="0" smtClean="0">
                <a:latin typeface="Segoe UI" pitchFamily="34" charset="0"/>
                <a:ea typeface="Segoe UI" pitchFamily="34" charset="0"/>
                <a:cs typeface="Segoe UI" pitchFamily="34" charset="0"/>
              </a:rPr>
              <a:t>What happens when you cross your eyes?</a:t>
            </a:r>
            <a:br>
              <a:rPr lang="en-US" sz="2800" dirty="0" smtClean="0">
                <a:latin typeface="Segoe UI" pitchFamily="34" charset="0"/>
                <a:ea typeface="Segoe UI" pitchFamily="34" charset="0"/>
                <a:cs typeface="Segoe UI" pitchFamily="34" charset="0"/>
              </a:rPr>
            </a:br>
            <a:r>
              <a:rPr lang="en-US" sz="2800" dirty="0">
                <a:latin typeface="Segoe UI" pitchFamily="34" charset="0"/>
                <a:ea typeface="Segoe UI" pitchFamily="34" charset="0"/>
                <a:cs typeface="Segoe UI" pitchFamily="34" charset="0"/>
              </a:rPr>
              <a:t/>
            </a:r>
            <a:br>
              <a:rPr lang="en-US" sz="2800" dirty="0">
                <a:latin typeface="Segoe UI" pitchFamily="34" charset="0"/>
                <a:ea typeface="Segoe UI" pitchFamily="34" charset="0"/>
                <a:cs typeface="Segoe UI" pitchFamily="34" charset="0"/>
              </a:rPr>
            </a:br>
            <a:r>
              <a:rPr lang="en-US" sz="2800" dirty="0" smtClean="0">
                <a:latin typeface="Segoe UI" pitchFamily="34" charset="0"/>
                <a:ea typeface="Segoe UI" pitchFamily="34" charset="0"/>
                <a:cs typeface="Segoe UI" pitchFamily="34" charset="0"/>
              </a:rPr>
              <a:t>Now the image is projected onto only one half of the retina.</a:t>
            </a:r>
            <a:br>
              <a:rPr lang="en-US" sz="2800" dirty="0" smtClean="0">
                <a:latin typeface="Segoe UI" pitchFamily="34" charset="0"/>
                <a:ea typeface="Segoe UI" pitchFamily="34" charset="0"/>
                <a:cs typeface="Segoe UI" pitchFamily="34" charset="0"/>
              </a:rPr>
            </a:br>
            <a:r>
              <a:rPr lang="en-US" sz="2800" dirty="0" smtClean="0">
                <a:latin typeface="Segoe UI" pitchFamily="34" charset="0"/>
                <a:ea typeface="Segoe UI" pitchFamily="34" charset="0"/>
                <a:cs typeface="Segoe UI" pitchFamily="34" charset="0"/>
              </a:rPr>
              <a:t/>
            </a:r>
            <a:br>
              <a:rPr lang="en-US" sz="2800" dirty="0" smtClean="0">
                <a:latin typeface="Segoe UI" pitchFamily="34" charset="0"/>
                <a:ea typeface="Segoe UI" pitchFamily="34" charset="0"/>
                <a:cs typeface="Segoe UI" pitchFamily="34" charset="0"/>
              </a:rPr>
            </a:br>
            <a:r>
              <a:rPr lang="en-US" sz="2800" dirty="0" smtClean="0">
                <a:latin typeface="Segoe UI" pitchFamily="34" charset="0"/>
                <a:ea typeface="Segoe UI" pitchFamily="34" charset="0"/>
                <a:cs typeface="Segoe UI" pitchFamily="34" charset="0"/>
              </a:rPr>
              <a:t>Two important things happen…</a:t>
            </a:r>
            <a:endParaRPr lang="en-US" sz="2400" dirty="0" smtClean="0">
              <a:latin typeface="Segoe UI" pitchFamily="34" charset="0"/>
              <a:ea typeface="Segoe UI" pitchFamily="34" charset="0"/>
              <a:cs typeface="Segoe UI" pitchFamily="34" charset="0"/>
            </a:endParaRPr>
          </a:p>
        </p:txBody>
      </p:sp>
      <p:cxnSp>
        <p:nvCxnSpPr>
          <p:cNvPr id="82" name="Straight Connector 81"/>
          <p:cNvCxnSpPr/>
          <p:nvPr/>
        </p:nvCxnSpPr>
        <p:spPr>
          <a:xfrm flipV="1">
            <a:off x="5037138" y="387350"/>
            <a:ext cx="1576387" cy="177006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endCxn id="8202" idx="0"/>
          </p:cNvCxnSpPr>
          <p:nvPr/>
        </p:nvCxnSpPr>
        <p:spPr>
          <a:xfrm flipH="1" flipV="1">
            <a:off x="5006975" y="250825"/>
            <a:ext cx="1503363" cy="1906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94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down)">
                                      <p:cBhvr>
                                        <p:cTn id="7" dur="500"/>
                                        <p:tgtEl>
                                          <p:spTgt spid="95"/>
                                        </p:tgtEl>
                                      </p:cBhvr>
                                    </p:animEffect>
                                  </p:childTnLst>
                                </p:cTn>
                              </p:par>
                              <p:par>
                                <p:cTn id="8" presetID="22" presetClass="entr" presetSubtype="4"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wipe(down)">
                                      <p:cBhvr>
                                        <p:cTn id="10" dur="500"/>
                                        <p:tgtEl>
                                          <p:spTgt spid="8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par>
                                <p:cTn id="16" presetID="22"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37"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outVertical)">
                                      <p:cBhvr>
                                        <p:cTn id="23" dur="500"/>
                                        <p:tgtEl>
                                          <p:spTgt spid="24"/>
                                        </p:tgtEl>
                                      </p:cBhvr>
                                    </p:animEffect>
                                  </p:childTnLst>
                                </p:cTn>
                              </p:par>
                              <p:par>
                                <p:cTn id="24" presetID="16" presetClass="entr" presetSubtype="37"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outVertical)">
                                      <p:cBhvr>
                                        <p:cTn id="26" dur="500"/>
                                        <p:tgtEl>
                                          <p:spTgt spid="2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37"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outVertical)">
                                      <p:cBhvr>
                                        <p:cTn id="31" dur="500"/>
                                        <p:tgtEl>
                                          <p:spTgt spid="28"/>
                                        </p:tgtEl>
                                      </p:cBhvr>
                                    </p:animEffect>
                                  </p:childTnLst>
                                </p:cTn>
                              </p:par>
                              <p:par>
                                <p:cTn id="32" presetID="16" presetClass="entr" presetSubtype="37"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outVertical)">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2610</TotalTime>
  <Words>2750</Words>
  <Application>Microsoft Office PowerPoint</Application>
  <PresentationFormat>On-screen Show (4:3)</PresentationFormat>
  <Paragraphs>296</Paragraphs>
  <Slides>54</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OCRATTRegular</vt:lpstr>
      <vt:lpstr>Segoe UI</vt:lpstr>
      <vt:lpstr>Times New Roman</vt:lpstr>
      <vt:lpstr>Verdana</vt:lpstr>
      <vt:lpstr>Wingdings</vt:lpstr>
      <vt:lpstr>Default Design</vt:lpstr>
      <vt:lpstr>PowerPoint Presentation</vt:lpstr>
      <vt:lpstr>PowerPoint Presentation</vt:lpstr>
      <vt:lpstr>Visual Pathways from Retina to CNS </vt:lpstr>
      <vt:lpstr>PowerPoint Presentation</vt:lpstr>
      <vt:lpstr>PowerPoint Presentation</vt:lpstr>
      <vt:lpstr>PowerPoint Presentation</vt:lpstr>
      <vt:lpstr>Prey animal: eyes on side of the head -  each eye gets a different image</vt:lpstr>
      <vt:lpstr>Human OR Predator: Two (slightly different) Pictures of the Same Thing  Your ocular muscles insure that the image in each eye is split equally across nasal and temporal retinas</vt:lpstr>
      <vt:lpstr>What happens when you cross your eyes?  Now the image is projected onto only one half of the retina.  Two important things happen…</vt:lpstr>
      <vt:lpstr>PowerPoint Presentation</vt:lpstr>
      <vt:lpstr>PowerPoint Presentation</vt:lpstr>
      <vt:lpstr>PowerPoint Presentation</vt:lpstr>
      <vt:lpstr>VISUAL PROCESSING IN CORTEX</vt:lpstr>
      <vt:lpstr>PowerPoint Presentation</vt:lpstr>
      <vt:lpstr>PowerPoint Presentation</vt:lpstr>
      <vt:lpstr>PowerPoint Presentation</vt:lpstr>
      <vt:lpstr>PowerPoint Presentation</vt:lpstr>
      <vt:lpstr>Primary Visual Cortex is a VAST ARRAY of HYPERCOLUMNS (this example shows three hypercolumns)</vt:lpstr>
      <vt:lpstr>What does this mean?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On The Visual Thalamus and visual cortex see ch. 3 of your book…</vt:lpstr>
      <vt:lpstr>What can visual cortex teach us about the nature/nurture debate?</vt:lpstr>
      <vt:lpstr>Effects of Experience on Ocular Dominance Columns</vt:lpstr>
      <vt:lpstr>PowerPoint Presentation</vt:lpstr>
      <vt:lpstr>Effects of Experience on Ocular Dominance Columns</vt:lpstr>
      <vt:lpstr>Effects of Experience on Occular Dominance Columns</vt:lpstr>
      <vt:lpstr>Effects of Experience on Occular Dominance Columns</vt:lpstr>
      <vt:lpstr>Sorry Empiricists!</vt:lpstr>
      <vt:lpstr>What Happens If Sight Returns in Adulthood?</vt:lpstr>
      <vt:lpstr>Effects of Experience on Orientation Specificity</vt:lpstr>
      <vt:lpstr>Are feature detectors ‘built in’?</vt:lpstr>
      <vt:lpstr>What is ‘teaching’?</vt:lpstr>
      <vt:lpstr>PowerPoint Presentation</vt:lpstr>
      <vt:lpstr>Comments on Chapter 4: How does this relate to lecture material?</vt:lpstr>
      <vt:lpstr>Comments on Chapter 4: How does this relate to lecture material?</vt:lpstr>
      <vt:lpstr>Comments on Chapter 4: How does this relate to lecture material?</vt:lpstr>
      <vt:lpstr>Comments on Chapter 6: How does this relate to lecture material?</vt:lpstr>
      <vt:lpstr>Comments on Chapter 6: How does this relate to lecture material?</vt:lpstr>
      <vt:lpstr>Comments on Chapter 8: How does this relate to lecture material?</vt:lpstr>
      <vt:lpstr>Comments on Chapter 8: How does this relate to lecture material?</vt:lpstr>
      <vt:lpstr>Comments on Chapter 8: How does this relate to lecture material?</vt:lpstr>
    </vt:vector>
  </TitlesOfParts>
  <Company>FSU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Johnson</dc:creator>
  <cp:lastModifiedBy>Johnson, James</cp:lastModifiedBy>
  <cp:revision>236</cp:revision>
  <cp:lastPrinted>2000-11-17T13:12:36Z</cp:lastPrinted>
  <dcterms:created xsi:type="dcterms:W3CDTF">2000-04-04T12:16:26Z</dcterms:created>
  <dcterms:modified xsi:type="dcterms:W3CDTF">2013-11-20T19:51:22Z</dcterms:modified>
</cp:coreProperties>
</file>